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50.jpg" ContentType="image/jpg"/>
  <Override PartName="/ppt/media/image70.jpg" ContentType="image/jpg"/>
  <Override PartName="/ppt/media/image134.jpg" ContentType="image/jpg"/>
  <Override PartName="/ppt/media/image169.jpg" ContentType="image/jpg"/>
  <Override PartName="/ppt/media/image188.jpg" ContentType="image/jpg"/>
  <Override PartName="/ppt/media/image189.jpg" ContentType="image/jpg"/>
  <Override PartName="/ppt/media/image190.jpg" ContentType="image/jpg"/>
  <Override PartName="/ppt/media/image191.jpg" ContentType="image/jpg"/>
  <Override PartName="/ppt/media/image192.jpg" ContentType="image/jpg"/>
  <Override PartName="/ppt/media/image202.jpg" ContentType="image/jpg"/>
  <Override PartName="/ppt/media/image203.jpg" ContentType="image/jpg"/>
  <Override PartName="/ppt/media/image267.jpg" ContentType="image/jpg"/>
  <Override PartName="/ppt/media/image413.jpg" ContentType="image/jpg"/>
  <Override PartName="/ppt/media/image414.jpg" ContentType="image/jpg"/>
  <Override PartName="/ppt/media/image415.jpg" ContentType="image/jpg"/>
  <Override PartName="/ppt/media/image416.jpg" ContentType="image/jpg"/>
  <Override PartName="/ppt/media/image417.jpg" ContentType="image/jpg"/>
  <Override PartName="/ppt/media/image418.jpg" ContentType="image/jpg"/>
  <Override PartName="/ppt/media/image421.jpg" ContentType="image/jpg"/>
  <Override PartName="/ppt/media/image422.jpg" ContentType="image/jpg"/>
  <Override PartName="/ppt/media/image424.jpg" ContentType="image/jpg"/>
  <Override PartName="/ppt/media/image42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388" r:id="rId2"/>
    <p:sldId id="564" r:id="rId3"/>
    <p:sldId id="565" r:id="rId4"/>
    <p:sldId id="853" r:id="rId5"/>
    <p:sldId id="573" r:id="rId6"/>
    <p:sldId id="574" r:id="rId7"/>
    <p:sldId id="575" r:id="rId8"/>
    <p:sldId id="522" r:id="rId9"/>
    <p:sldId id="850" r:id="rId10"/>
    <p:sldId id="523" r:id="rId11"/>
    <p:sldId id="524" r:id="rId12"/>
    <p:sldId id="539" r:id="rId13"/>
    <p:sldId id="540" r:id="rId14"/>
    <p:sldId id="584" r:id="rId15"/>
    <p:sldId id="854" r:id="rId16"/>
    <p:sldId id="855" r:id="rId17"/>
    <p:sldId id="856" r:id="rId18"/>
    <p:sldId id="857" r:id="rId19"/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9" r:id="rId43"/>
    <p:sldId id="280" r:id="rId44"/>
    <p:sldId id="281" r:id="rId45"/>
    <p:sldId id="282" r:id="rId46"/>
    <p:sldId id="283" r:id="rId47"/>
    <p:sldId id="284" r:id="rId48"/>
    <p:sldId id="285" r:id="rId49"/>
    <p:sldId id="286" r:id="rId50"/>
    <p:sldId id="287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295" r:id="rId59"/>
    <p:sldId id="296" r:id="rId60"/>
    <p:sldId id="297" r:id="rId61"/>
    <p:sldId id="298" r:id="rId62"/>
    <p:sldId id="299" r:id="rId63"/>
    <p:sldId id="300" r:id="rId64"/>
    <p:sldId id="301" r:id="rId65"/>
    <p:sldId id="302" r:id="rId66"/>
    <p:sldId id="303" r:id="rId67"/>
    <p:sldId id="304" r:id="rId68"/>
    <p:sldId id="305" r:id="rId69"/>
    <p:sldId id="306" r:id="rId70"/>
    <p:sldId id="307" r:id="rId71"/>
    <p:sldId id="308" r:id="rId72"/>
    <p:sldId id="309" r:id="rId73"/>
    <p:sldId id="310" r:id="rId74"/>
    <p:sldId id="311" r:id="rId75"/>
    <p:sldId id="312" r:id="rId76"/>
  </p:sldIdLst>
  <p:sldSz cx="12192000" cy="6858000"/>
  <p:notesSz cx="9290050" cy="7004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an" initials="B" lastIdx="1" clrIdx="0">
    <p:extLst>
      <p:ext uri="{19B8F6BF-5375-455C-9EA6-DF929625EA0E}">
        <p15:presenceInfo xmlns:p15="http://schemas.microsoft.com/office/powerpoint/2012/main" userId="Br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1521"/>
    <a:srgbClr val="393D32"/>
    <a:srgbClr val="523432"/>
    <a:srgbClr val="00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5" autoAdjust="0"/>
    <p:restoredTop sz="94673" autoAdjust="0"/>
  </p:normalViewPr>
  <p:slideViewPr>
    <p:cSldViewPr snapToGrid="0">
      <p:cViewPr varScale="1">
        <p:scale>
          <a:sx n="93" d="100"/>
          <a:sy n="93" d="100"/>
        </p:scale>
        <p:origin x="1128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5688" cy="351419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2212" y="0"/>
            <a:ext cx="4025688" cy="351419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57BB8C16-761E-4895-AFB7-EAD5E9ACB8FF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4763" y="876300"/>
            <a:ext cx="4200525" cy="236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005" y="3370699"/>
            <a:ext cx="7432040" cy="2757845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2632"/>
            <a:ext cx="4025688" cy="351418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2212" y="6652632"/>
            <a:ext cx="4025688" cy="351418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789A2B65-9F1F-49D2-A31D-07C55F9C2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7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BCD6F-0ADE-42B8-BF95-D2EBDBFFFF1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AE4518-5CDB-4463-9FEC-F34E538A8B4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6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FBE2-92AF-4886-BE63-9A299D94E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5D734-6790-4524-AAA9-D35B7A6D2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9733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FE68A0B-7FE1-4452-ABE3-8E16A4F6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53" y="371476"/>
            <a:ext cx="11270094" cy="629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206CD8-1DAA-4A49-99BF-4C9F9210963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0953" y="1104900"/>
            <a:ext cx="11270094" cy="5359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400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A6A1B-EBE7-4D8A-91C8-0858E536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F6144-48B9-4F2C-B84D-941791D54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953" y="1104900"/>
            <a:ext cx="5558847" cy="5359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A9B41-2750-40F3-8D31-769E27794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04900"/>
            <a:ext cx="5558847" cy="5359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07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E1E6-0312-4C61-94D5-6D263DF90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888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7744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1EAA2E4-D329-4EF3-B09D-11BF09E7D3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953" y="1115483"/>
            <a:ext cx="5558847" cy="270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DCDE0A1-5A20-445F-806D-8408CBE65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15483"/>
            <a:ext cx="5558847" cy="270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87AFAEC-96E5-496E-8069-4C7DD6F6615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0953" y="3925358"/>
            <a:ext cx="5558847" cy="270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83C77CD1-7372-4939-B097-AF9F94B5876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72199" y="3925358"/>
            <a:ext cx="5558847" cy="270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9BFCADF-2552-4F29-ADF5-BC37ED0C7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53" y="371476"/>
            <a:ext cx="11270094" cy="629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5148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661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641826"/>
            <a:ext cx="585597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Impact"/>
                <a:cs typeface="Impac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76566" y="5299616"/>
            <a:ext cx="7837805" cy="1001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022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E88F85-2087-47E1-A0D0-D63042B75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53" y="371476"/>
            <a:ext cx="11270094" cy="629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DFCE3-E255-4716-9305-3390F4775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953" y="1104900"/>
            <a:ext cx="11270094" cy="567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944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7" r:id="rId6"/>
    <p:sldLayoutId id="2147483658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9C152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aser-tec.org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oHNI-Sr-t8" TargetMode="External"/><Relationship Id="rId2" Type="http://schemas.openxmlformats.org/officeDocument/2006/relationships/hyperlink" Target="https://youtu.be/NCCR2a5Szb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jp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29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jp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jp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0.jpg"/><Relationship Id="rId7" Type="http://schemas.openxmlformats.org/officeDocument/2006/relationships/image" Target="../media/image72.png"/><Relationship Id="rId12" Type="http://schemas.openxmlformats.org/officeDocument/2006/relationships/image" Target="../media/image7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74.png"/><Relationship Id="rId5" Type="http://schemas.openxmlformats.org/officeDocument/2006/relationships/image" Target="../media/image54.png"/><Relationship Id="rId10" Type="http://schemas.openxmlformats.org/officeDocument/2006/relationships/image" Target="../media/image73.png"/><Relationship Id="rId4" Type="http://schemas.openxmlformats.org/officeDocument/2006/relationships/image" Target="../media/image71.png"/><Relationship Id="rId9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9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6.png"/><Relationship Id="rId9" Type="http://schemas.openxmlformats.org/officeDocument/2006/relationships/image" Target="../media/image10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05.png"/><Relationship Id="rId12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13.png"/><Relationship Id="rId5" Type="http://schemas.openxmlformats.org/officeDocument/2006/relationships/image" Target="../media/image103.png"/><Relationship Id="rId10" Type="http://schemas.openxmlformats.org/officeDocument/2006/relationships/image" Target="../media/image112.png"/><Relationship Id="rId4" Type="http://schemas.openxmlformats.org/officeDocument/2006/relationships/image" Target="../media/image101.png"/><Relationship Id="rId9" Type="http://schemas.openxmlformats.org/officeDocument/2006/relationships/image" Target="../media/image90.png"/><Relationship Id="rId14" Type="http://schemas.openxmlformats.org/officeDocument/2006/relationships/image" Target="../media/image11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3" Type="http://schemas.openxmlformats.org/officeDocument/2006/relationships/image" Target="../media/image138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11" Type="http://schemas.openxmlformats.org/officeDocument/2006/relationships/image" Target="../media/image144.png"/><Relationship Id="rId5" Type="http://schemas.openxmlformats.org/officeDocument/2006/relationships/image" Target="../media/image136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4" Type="http://schemas.openxmlformats.org/officeDocument/2006/relationships/image" Target="../media/image139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3.png"/><Relationship Id="rId18" Type="http://schemas.openxmlformats.org/officeDocument/2006/relationships/hyperlink" Target="http://www.st-andrews.ac.uk/physics/quvis/" TargetMode="External"/><Relationship Id="rId3" Type="http://schemas.openxmlformats.org/officeDocument/2006/relationships/image" Target="../media/image149.png"/><Relationship Id="rId7" Type="http://schemas.openxmlformats.org/officeDocument/2006/relationships/image" Target="../media/image160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" Type="http://schemas.openxmlformats.org/officeDocument/2006/relationships/image" Target="../media/image49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11" Type="http://schemas.openxmlformats.org/officeDocument/2006/relationships/image" Target="../media/image161.png"/><Relationship Id="rId5" Type="http://schemas.openxmlformats.org/officeDocument/2006/relationships/image" Target="../media/image159.png"/><Relationship Id="rId15" Type="http://schemas.openxmlformats.org/officeDocument/2006/relationships/image" Target="../media/image165.png"/><Relationship Id="rId10" Type="http://schemas.openxmlformats.org/officeDocument/2006/relationships/image" Target="../media/image157.png"/><Relationship Id="rId4" Type="http://schemas.openxmlformats.org/officeDocument/2006/relationships/image" Target="../media/image158.png"/><Relationship Id="rId9" Type="http://schemas.openxmlformats.org/officeDocument/2006/relationships/image" Target="../media/image156.png"/><Relationship Id="rId14" Type="http://schemas.openxmlformats.org/officeDocument/2006/relationships/image" Target="../media/image16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17" Type="http://schemas.openxmlformats.org/officeDocument/2006/relationships/image" Target="../media/image187.png"/><Relationship Id="rId2" Type="http://schemas.openxmlformats.org/officeDocument/2006/relationships/image" Target="../media/image172.png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g"/><Relationship Id="rId3" Type="http://schemas.openxmlformats.org/officeDocument/2006/relationships/image" Target="../media/image31.jpg"/><Relationship Id="rId7" Type="http://schemas.openxmlformats.org/officeDocument/2006/relationships/image" Target="../media/image19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0.jpg"/><Relationship Id="rId11" Type="http://schemas.openxmlformats.org/officeDocument/2006/relationships/image" Target="../media/image195.png"/><Relationship Id="rId5" Type="http://schemas.openxmlformats.org/officeDocument/2006/relationships/image" Target="../media/image189.jpg"/><Relationship Id="rId10" Type="http://schemas.openxmlformats.org/officeDocument/2006/relationships/image" Target="../media/image194.png"/><Relationship Id="rId4" Type="http://schemas.openxmlformats.org/officeDocument/2006/relationships/image" Target="../media/image188.jpg"/><Relationship Id="rId9" Type="http://schemas.openxmlformats.org/officeDocument/2006/relationships/image" Target="../media/image19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96.png"/><Relationship Id="rId7" Type="http://schemas.openxmlformats.org/officeDocument/2006/relationships/image" Target="../media/image19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3" Type="http://schemas.openxmlformats.org/officeDocument/2006/relationships/image" Target="../media/image211.png"/><Relationship Id="rId7" Type="http://schemas.openxmlformats.org/officeDocument/2006/relationships/image" Target="../media/image207.png"/><Relationship Id="rId12" Type="http://schemas.openxmlformats.org/officeDocument/2006/relationships/image" Target="../media/image20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11" Type="http://schemas.openxmlformats.org/officeDocument/2006/relationships/image" Target="../media/image210.png"/><Relationship Id="rId5" Type="http://schemas.openxmlformats.org/officeDocument/2006/relationships/image" Target="../media/image213.png"/><Relationship Id="rId10" Type="http://schemas.openxmlformats.org/officeDocument/2006/relationships/image" Target="../media/image209.png"/><Relationship Id="rId4" Type="http://schemas.openxmlformats.org/officeDocument/2006/relationships/image" Target="../media/image212.png"/><Relationship Id="rId9" Type="http://schemas.openxmlformats.org/officeDocument/2006/relationships/image" Target="../media/image20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19.png"/><Relationship Id="rId7" Type="http://schemas.openxmlformats.org/officeDocument/2006/relationships/image" Target="../media/image21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png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22.png"/><Relationship Id="rId7" Type="http://schemas.openxmlformats.org/officeDocument/2006/relationships/image" Target="../media/image21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236.png"/><Relationship Id="rId18" Type="http://schemas.openxmlformats.org/officeDocument/2006/relationships/image" Target="../media/image241.png"/><Relationship Id="rId3" Type="http://schemas.openxmlformats.org/officeDocument/2006/relationships/image" Target="../media/image227.png"/><Relationship Id="rId7" Type="http://schemas.openxmlformats.org/officeDocument/2006/relationships/image" Target="../media/image230.png"/><Relationship Id="rId12" Type="http://schemas.openxmlformats.org/officeDocument/2006/relationships/image" Target="../media/image235.png"/><Relationship Id="rId17" Type="http://schemas.openxmlformats.org/officeDocument/2006/relationships/image" Target="../media/image240.png"/><Relationship Id="rId2" Type="http://schemas.openxmlformats.org/officeDocument/2006/relationships/image" Target="../media/image226.png"/><Relationship Id="rId16" Type="http://schemas.openxmlformats.org/officeDocument/2006/relationships/image" Target="../media/image2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.png"/><Relationship Id="rId11" Type="http://schemas.openxmlformats.org/officeDocument/2006/relationships/image" Target="../media/image234.png"/><Relationship Id="rId5" Type="http://schemas.openxmlformats.org/officeDocument/2006/relationships/image" Target="../media/image229.png"/><Relationship Id="rId15" Type="http://schemas.openxmlformats.org/officeDocument/2006/relationships/image" Target="../media/image238.png"/><Relationship Id="rId10" Type="http://schemas.openxmlformats.org/officeDocument/2006/relationships/image" Target="../media/image233.png"/><Relationship Id="rId19" Type="http://schemas.openxmlformats.org/officeDocument/2006/relationships/image" Target="../media/image218.png"/><Relationship Id="rId4" Type="http://schemas.openxmlformats.org/officeDocument/2006/relationships/image" Target="../media/image228.png"/><Relationship Id="rId9" Type="http://schemas.openxmlformats.org/officeDocument/2006/relationships/image" Target="../media/image232.png"/><Relationship Id="rId14" Type="http://schemas.openxmlformats.org/officeDocument/2006/relationships/image" Target="../media/image23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0" Type="http://schemas.openxmlformats.org/officeDocument/2006/relationships/image" Target="../media/image249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png"/><Relationship Id="rId13" Type="http://schemas.openxmlformats.org/officeDocument/2006/relationships/image" Target="../media/image263.png"/><Relationship Id="rId3" Type="http://schemas.openxmlformats.org/officeDocument/2006/relationships/image" Target="../media/image253.png"/><Relationship Id="rId7" Type="http://schemas.openxmlformats.org/officeDocument/2006/relationships/image" Target="../media/image257.png"/><Relationship Id="rId12" Type="http://schemas.openxmlformats.org/officeDocument/2006/relationships/image" Target="../media/image2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png"/><Relationship Id="rId11" Type="http://schemas.openxmlformats.org/officeDocument/2006/relationships/image" Target="../media/image261.png"/><Relationship Id="rId5" Type="http://schemas.openxmlformats.org/officeDocument/2006/relationships/image" Target="../media/image255.png"/><Relationship Id="rId15" Type="http://schemas.openxmlformats.org/officeDocument/2006/relationships/image" Target="../media/image265.png"/><Relationship Id="rId10" Type="http://schemas.openxmlformats.org/officeDocument/2006/relationships/image" Target="../media/image260.png"/><Relationship Id="rId4" Type="http://schemas.openxmlformats.org/officeDocument/2006/relationships/image" Target="../media/image254.png"/><Relationship Id="rId9" Type="http://schemas.openxmlformats.org/officeDocument/2006/relationships/image" Target="../media/image259.png"/><Relationship Id="rId14" Type="http://schemas.openxmlformats.org/officeDocument/2006/relationships/image" Target="../media/image26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3" Type="http://schemas.openxmlformats.org/officeDocument/2006/relationships/image" Target="../media/image269.png"/><Relationship Id="rId7" Type="http://schemas.openxmlformats.org/officeDocument/2006/relationships/image" Target="../media/image273.png"/><Relationship Id="rId12" Type="http://schemas.openxmlformats.org/officeDocument/2006/relationships/image" Target="../media/image278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2.png"/><Relationship Id="rId11" Type="http://schemas.openxmlformats.org/officeDocument/2006/relationships/image" Target="../media/image277.png"/><Relationship Id="rId5" Type="http://schemas.openxmlformats.org/officeDocument/2006/relationships/image" Target="../media/image271.png"/><Relationship Id="rId10" Type="http://schemas.openxmlformats.org/officeDocument/2006/relationships/image" Target="../media/image276.png"/><Relationship Id="rId4" Type="http://schemas.openxmlformats.org/officeDocument/2006/relationships/image" Target="../media/image270.png"/><Relationship Id="rId9" Type="http://schemas.openxmlformats.org/officeDocument/2006/relationships/image" Target="../media/image275.png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9.png"/><Relationship Id="rId18" Type="http://schemas.openxmlformats.org/officeDocument/2006/relationships/image" Target="../media/image293.png"/><Relationship Id="rId26" Type="http://schemas.openxmlformats.org/officeDocument/2006/relationships/image" Target="../media/image301.png"/><Relationship Id="rId39" Type="http://schemas.openxmlformats.org/officeDocument/2006/relationships/image" Target="../media/image314.png"/><Relationship Id="rId21" Type="http://schemas.openxmlformats.org/officeDocument/2006/relationships/image" Target="../media/image296.png"/><Relationship Id="rId34" Type="http://schemas.openxmlformats.org/officeDocument/2006/relationships/image" Target="../media/image309.png"/><Relationship Id="rId42" Type="http://schemas.openxmlformats.org/officeDocument/2006/relationships/image" Target="../media/image217.png"/><Relationship Id="rId7" Type="http://schemas.openxmlformats.org/officeDocument/2006/relationships/image" Target="../media/image283.png"/><Relationship Id="rId2" Type="http://schemas.openxmlformats.org/officeDocument/2006/relationships/image" Target="../media/image49.png"/><Relationship Id="rId16" Type="http://schemas.openxmlformats.org/officeDocument/2006/relationships/image" Target="../media/image291.png"/><Relationship Id="rId20" Type="http://schemas.openxmlformats.org/officeDocument/2006/relationships/image" Target="../media/image295.png"/><Relationship Id="rId29" Type="http://schemas.openxmlformats.org/officeDocument/2006/relationships/image" Target="../media/image304.png"/><Relationship Id="rId41" Type="http://schemas.openxmlformats.org/officeDocument/2006/relationships/image" Target="../media/image3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2.png"/><Relationship Id="rId11" Type="http://schemas.openxmlformats.org/officeDocument/2006/relationships/image" Target="../media/image287.png"/><Relationship Id="rId24" Type="http://schemas.openxmlformats.org/officeDocument/2006/relationships/image" Target="../media/image299.png"/><Relationship Id="rId32" Type="http://schemas.openxmlformats.org/officeDocument/2006/relationships/image" Target="../media/image307.png"/><Relationship Id="rId37" Type="http://schemas.openxmlformats.org/officeDocument/2006/relationships/image" Target="../media/image312.png"/><Relationship Id="rId40" Type="http://schemas.openxmlformats.org/officeDocument/2006/relationships/image" Target="../media/image315.png"/><Relationship Id="rId5" Type="http://schemas.openxmlformats.org/officeDocument/2006/relationships/image" Target="../media/image281.png"/><Relationship Id="rId15" Type="http://schemas.openxmlformats.org/officeDocument/2006/relationships/image" Target="../media/image259.png"/><Relationship Id="rId23" Type="http://schemas.openxmlformats.org/officeDocument/2006/relationships/image" Target="../media/image298.png"/><Relationship Id="rId28" Type="http://schemas.openxmlformats.org/officeDocument/2006/relationships/image" Target="../media/image303.png"/><Relationship Id="rId36" Type="http://schemas.openxmlformats.org/officeDocument/2006/relationships/image" Target="../media/image311.png"/><Relationship Id="rId10" Type="http://schemas.openxmlformats.org/officeDocument/2006/relationships/image" Target="../media/image286.png"/><Relationship Id="rId19" Type="http://schemas.openxmlformats.org/officeDocument/2006/relationships/image" Target="../media/image294.png"/><Relationship Id="rId31" Type="http://schemas.openxmlformats.org/officeDocument/2006/relationships/image" Target="../media/image306.png"/><Relationship Id="rId4" Type="http://schemas.openxmlformats.org/officeDocument/2006/relationships/image" Target="../media/image280.png"/><Relationship Id="rId9" Type="http://schemas.openxmlformats.org/officeDocument/2006/relationships/image" Target="../media/image285.png"/><Relationship Id="rId14" Type="http://schemas.openxmlformats.org/officeDocument/2006/relationships/image" Target="../media/image290.png"/><Relationship Id="rId22" Type="http://schemas.openxmlformats.org/officeDocument/2006/relationships/image" Target="../media/image297.png"/><Relationship Id="rId27" Type="http://schemas.openxmlformats.org/officeDocument/2006/relationships/image" Target="../media/image302.png"/><Relationship Id="rId30" Type="http://schemas.openxmlformats.org/officeDocument/2006/relationships/image" Target="../media/image305.png"/><Relationship Id="rId35" Type="http://schemas.openxmlformats.org/officeDocument/2006/relationships/image" Target="../media/image310.png"/><Relationship Id="rId43" Type="http://schemas.openxmlformats.org/officeDocument/2006/relationships/image" Target="../media/image218.png"/><Relationship Id="rId8" Type="http://schemas.openxmlformats.org/officeDocument/2006/relationships/image" Target="../media/image284.png"/><Relationship Id="rId3" Type="http://schemas.openxmlformats.org/officeDocument/2006/relationships/image" Target="../media/image279.png"/><Relationship Id="rId12" Type="http://schemas.openxmlformats.org/officeDocument/2006/relationships/image" Target="../media/image288.png"/><Relationship Id="rId17" Type="http://schemas.openxmlformats.org/officeDocument/2006/relationships/image" Target="../media/image292.png"/><Relationship Id="rId25" Type="http://schemas.openxmlformats.org/officeDocument/2006/relationships/image" Target="../media/image300.png"/><Relationship Id="rId33" Type="http://schemas.openxmlformats.org/officeDocument/2006/relationships/image" Target="../media/image308.png"/><Relationship Id="rId38" Type="http://schemas.openxmlformats.org/officeDocument/2006/relationships/image" Target="../media/image313.png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3.png"/><Relationship Id="rId18" Type="http://schemas.openxmlformats.org/officeDocument/2006/relationships/image" Target="../media/image282.png"/><Relationship Id="rId26" Type="http://schemas.openxmlformats.org/officeDocument/2006/relationships/image" Target="../media/image335.png"/><Relationship Id="rId39" Type="http://schemas.openxmlformats.org/officeDocument/2006/relationships/image" Target="../media/image347.png"/><Relationship Id="rId21" Type="http://schemas.openxmlformats.org/officeDocument/2006/relationships/image" Target="../media/image330.png"/><Relationship Id="rId34" Type="http://schemas.openxmlformats.org/officeDocument/2006/relationships/image" Target="../media/image342.png"/><Relationship Id="rId42" Type="http://schemas.openxmlformats.org/officeDocument/2006/relationships/image" Target="../media/image218.png"/><Relationship Id="rId7" Type="http://schemas.openxmlformats.org/officeDocument/2006/relationships/image" Target="../media/image318.png"/><Relationship Id="rId2" Type="http://schemas.openxmlformats.org/officeDocument/2006/relationships/image" Target="../media/image49.png"/><Relationship Id="rId16" Type="http://schemas.openxmlformats.org/officeDocument/2006/relationships/image" Target="../media/image326.png"/><Relationship Id="rId20" Type="http://schemas.openxmlformats.org/officeDocument/2006/relationships/image" Target="../media/image329.png"/><Relationship Id="rId29" Type="http://schemas.openxmlformats.org/officeDocument/2006/relationships/image" Target="../media/image338.png"/><Relationship Id="rId41" Type="http://schemas.openxmlformats.org/officeDocument/2006/relationships/image" Target="../media/image2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5.png"/><Relationship Id="rId11" Type="http://schemas.openxmlformats.org/officeDocument/2006/relationships/image" Target="../media/image322.png"/><Relationship Id="rId24" Type="http://schemas.openxmlformats.org/officeDocument/2006/relationships/image" Target="../media/image333.png"/><Relationship Id="rId32" Type="http://schemas.openxmlformats.org/officeDocument/2006/relationships/image" Target="../media/image340.png"/><Relationship Id="rId37" Type="http://schemas.openxmlformats.org/officeDocument/2006/relationships/image" Target="../media/image345.png"/><Relationship Id="rId40" Type="http://schemas.openxmlformats.org/officeDocument/2006/relationships/image" Target="../media/image348.png"/><Relationship Id="rId5" Type="http://schemas.openxmlformats.org/officeDocument/2006/relationships/image" Target="../media/image317.png"/><Relationship Id="rId15" Type="http://schemas.openxmlformats.org/officeDocument/2006/relationships/image" Target="../media/image325.png"/><Relationship Id="rId23" Type="http://schemas.openxmlformats.org/officeDocument/2006/relationships/image" Target="../media/image332.png"/><Relationship Id="rId28" Type="http://schemas.openxmlformats.org/officeDocument/2006/relationships/image" Target="../media/image337.png"/><Relationship Id="rId36" Type="http://schemas.openxmlformats.org/officeDocument/2006/relationships/image" Target="../media/image344.png"/><Relationship Id="rId10" Type="http://schemas.openxmlformats.org/officeDocument/2006/relationships/image" Target="../media/image321.png"/><Relationship Id="rId19" Type="http://schemas.openxmlformats.org/officeDocument/2006/relationships/image" Target="../media/image328.png"/><Relationship Id="rId31" Type="http://schemas.openxmlformats.org/officeDocument/2006/relationships/image" Target="../media/image294.png"/><Relationship Id="rId4" Type="http://schemas.openxmlformats.org/officeDocument/2006/relationships/image" Target="../media/image279.png"/><Relationship Id="rId9" Type="http://schemas.openxmlformats.org/officeDocument/2006/relationships/image" Target="../media/image320.png"/><Relationship Id="rId14" Type="http://schemas.openxmlformats.org/officeDocument/2006/relationships/image" Target="../media/image324.png"/><Relationship Id="rId22" Type="http://schemas.openxmlformats.org/officeDocument/2006/relationships/image" Target="../media/image331.png"/><Relationship Id="rId27" Type="http://schemas.openxmlformats.org/officeDocument/2006/relationships/image" Target="../media/image336.png"/><Relationship Id="rId30" Type="http://schemas.openxmlformats.org/officeDocument/2006/relationships/image" Target="../media/image339.png"/><Relationship Id="rId35" Type="http://schemas.openxmlformats.org/officeDocument/2006/relationships/image" Target="../media/image343.png"/><Relationship Id="rId8" Type="http://schemas.openxmlformats.org/officeDocument/2006/relationships/image" Target="../media/image319.png"/><Relationship Id="rId3" Type="http://schemas.openxmlformats.org/officeDocument/2006/relationships/image" Target="../media/image280.png"/><Relationship Id="rId12" Type="http://schemas.openxmlformats.org/officeDocument/2006/relationships/image" Target="../media/image259.png"/><Relationship Id="rId17" Type="http://schemas.openxmlformats.org/officeDocument/2006/relationships/image" Target="../media/image327.png"/><Relationship Id="rId25" Type="http://schemas.openxmlformats.org/officeDocument/2006/relationships/image" Target="../media/image334.png"/><Relationship Id="rId33" Type="http://schemas.openxmlformats.org/officeDocument/2006/relationships/image" Target="../media/image341.png"/><Relationship Id="rId38" Type="http://schemas.openxmlformats.org/officeDocument/2006/relationships/image" Target="../media/image346.png"/></Relationships>
</file>

<file path=ppt/slides/_rels/slide6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0.png"/><Relationship Id="rId21" Type="http://schemas.openxmlformats.org/officeDocument/2006/relationships/image" Target="../media/image366.png"/><Relationship Id="rId34" Type="http://schemas.openxmlformats.org/officeDocument/2006/relationships/image" Target="../media/image377.png"/><Relationship Id="rId42" Type="http://schemas.openxmlformats.org/officeDocument/2006/relationships/image" Target="../media/image385.png"/><Relationship Id="rId47" Type="http://schemas.openxmlformats.org/officeDocument/2006/relationships/image" Target="../media/image390.png"/><Relationship Id="rId50" Type="http://schemas.openxmlformats.org/officeDocument/2006/relationships/image" Target="../media/image393.png"/><Relationship Id="rId55" Type="http://schemas.openxmlformats.org/officeDocument/2006/relationships/image" Target="../media/image398.png"/><Relationship Id="rId63" Type="http://schemas.openxmlformats.org/officeDocument/2006/relationships/image" Target="../media/image406.png"/><Relationship Id="rId7" Type="http://schemas.openxmlformats.org/officeDocument/2006/relationships/image" Target="../media/image353.png"/><Relationship Id="rId2" Type="http://schemas.openxmlformats.org/officeDocument/2006/relationships/image" Target="../media/image349.png"/><Relationship Id="rId16" Type="http://schemas.openxmlformats.org/officeDocument/2006/relationships/image" Target="../media/image361.png"/><Relationship Id="rId29" Type="http://schemas.openxmlformats.org/officeDocument/2006/relationships/image" Target="../media/image373.png"/><Relationship Id="rId11" Type="http://schemas.openxmlformats.org/officeDocument/2006/relationships/image" Target="../media/image357.png"/><Relationship Id="rId24" Type="http://schemas.openxmlformats.org/officeDocument/2006/relationships/image" Target="../media/image369.png"/><Relationship Id="rId32" Type="http://schemas.openxmlformats.org/officeDocument/2006/relationships/image" Target="../media/image294.png"/><Relationship Id="rId37" Type="http://schemas.openxmlformats.org/officeDocument/2006/relationships/image" Target="../media/image380.png"/><Relationship Id="rId40" Type="http://schemas.openxmlformats.org/officeDocument/2006/relationships/image" Target="../media/image383.png"/><Relationship Id="rId45" Type="http://schemas.openxmlformats.org/officeDocument/2006/relationships/image" Target="../media/image388.png"/><Relationship Id="rId53" Type="http://schemas.openxmlformats.org/officeDocument/2006/relationships/image" Target="../media/image396.png"/><Relationship Id="rId58" Type="http://schemas.openxmlformats.org/officeDocument/2006/relationships/image" Target="../media/image401.png"/><Relationship Id="rId66" Type="http://schemas.openxmlformats.org/officeDocument/2006/relationships/image" Target="../media/image233.png"/><Relationship Id="rId5" Type="http://schemas.openxmlformats.org/officeDocument/2006/relationships/image" Target="../media/image295.png"/><Relationship Id="rId61" Type="http://schemas.openxmlformats.org/officeDocument/2006/relationships/image" Target="../media/image404.png"/><Relationship Id="rId19" Type="http://schemas.openxmlformats.org/officeDocument/2006/relationships/image" Target="../media/image364.png"/><Relationship Id="rId14" Type="http://schemas.openxmlformats.org/officeDocument/2006/relationships/image" Target="../media/image259.png"/><Relationship Id="rId22" Type="http://schemas.openxmlformats.org/officeDocument/2006/relationships/image" Target="../media/image367.png"/><Relationship Id="rId27" Type="http://schemas.openxmlformats.org/officeDocument/2006/relationships/image" Target="../media/image371.png"/><Relationship Id="rId30" Type="http://schemas.openxmlformats.org/officeDocument/2006/relationships/image" Target="../media/image374.png"/><Relationship Id="rId35" Type="http://schemas.openxmlformats.org/officeDocument/2006/relationships/image" Target="../media/image378.png"/><Relationship Id="rId43" Type="http://schemas.openxmlformats.org/officeDocument/2006/relationships/image" Target="../media/image386.png"/><Relationship Id="rId48" Type="http://schemas.openxmlformats.org/officeDocument/2006/relationships/image" Target="../media/image391.png"/><Relationship Id="rId56" Type="http://schemas.openxmlformats.org/officeDocument/2006/relationships/image" Target="../media/image399.png"/><Relationship Id="rId64" Type="http://schemas.openxmlformats.org/officeDocument/2006/relationships/image" Target="../media/image217.png"/><Relationship Id="rId8" Type="http://schemas.openxmlformats.org/officeDocument/2006/relationships/image" Target="../media/image354.png"/><Relationship Id="rId51" Type="http://schemas.openxmlformats.org/officeDocument/2006/relationships/image" Target="../media/image394.png"/><Relationship Id="rId3" Type="http://schemas.openxmlformats.org/officeDocument/2006/relationships/image" Target="../media/image350.png"/><Relationship Id="rId12" Type="http://schemas.openxmlformats.org/officeDocument/2006/relationships/image" Target="../media/image358.png"/><Relationship Id="rId17" Type="http://schemas.openxmlformats.org/officeDocument/2006/relationships/image" Target="../media/image362.png"/><Relationship Id="rId25" Type="http://schemas.openxmlformats.org/officeDocument/2006/relationships/image" Target="../media/image282.png"/><Relationship Id="rId33" Type="http://schemas.openxmlformats.org/officeDocument/2006/relationships/image" Target="../media/image376.png"/><Relationship Id="rId38" Type="http://schemas.openxmlformats.org/officeDocument/2006/relationships/image" Target="../media/image381.png"/><Relationship Id="rId46" Type="http://schemas.openxmlformats.org/officeDocument/2006/relationships/image" Target="../media/image389.png"/><Relationship Id="rId59" Type="http://schemas.openxmlformats.org/officeDocument/2006/relationships/image" Target="../media/image402.png"/><Relationship Id="rId20" Type="http://schemas.openxmlformats.org/officeDocument/2006/relationships/image" Target="../media/image365.png"/><Relationship Id="rId41" Type="http://schemas.openxmlformats.org/officeDocument/2006/relationships/image" Target="../media/image384.png"/><Relationship Id="rId54" Type="http://schemas.openxmlformats.org/officeDocument/2006/relationships/image" Target="../media/image397.png"/><Relationship Id="rId62" Type="http://schemas.openxmlformats.org/officeDocument/2006/relationships/image" Target="../media/image4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2.png"/><Relationship Id="rId15" Type="http://schemas.openxmlformats.org/officeDocument/2006/relationships/image" Target="../media/image360.png"/><Relationship Id="rId23" Type="http://schemas.openxmlformats.org/officeDocument/2006/relationships/image" Target="../media/image368.png"/><Relationship Id="rId28" Type="http://schemas.openxmlformats.org/officeDocument/2006/relationships/image" Target="../media/image372.png"/><Relationship Id="rId36" Type="http://schemas.openxmlformats.org/officeDocument/2006/relationships/image" Target="../media/image379.png"/><Relationship Id="rId49" Type="http://schemas.openxmlformats.org/officeDocument/2006/relationships/image" Target="../media/image392.png"/><Relationship Id="rId57" Type="http://schemas.openxmlformats.org/officeDocument/2006/relationships/image" Target="../media/image400.png"/><Relationship Id="rId10" Type="http://schemas.openxmlformats.org/officeDocument/2006/relationships/image" Target="../media/image356.png"/><Relationship Id="rId31" Type="http://schemas.openxmlformats.org/officeDocument/2006/relationships/image" Target="../media/image375.png"/><Relationship Id="rId44" Type="http://schemas.openxmlformats.org/officeDocument/2006/relationships/image" Target="../media/image387.png"/><Relationship Id="rId52" Type="http://schemas.openxmlformats.org/officeDocument/2006/relationships/image" Target="../media/image395.png"/><Relationship Id="rId60" Type="http://schemas.openxmlformats.org/officeDocument/2006/relationships/image" Target="../media/image403.png"/><Relationship Id="rId65" Type="http://schemas.openxmlformats.org/officeDocument/2006/relationships/image" Target="../media/image218.png"/><Relationship Id="rId4" Type="http://schemas.openxmlformats.org/officeDocument/2006/relationships/image" Target="../media/image351.png"/><Relationship Id="rId9" Type="http://schemas.openxmlformats.org/officeDocument/2006/relationships/image" Target="../media/image355.png"/><Relationship Id="rId13" Type="http://schemas.openxmlformats.org/officeDocument/2006/relationships/image" Target="../media/image359.png"/><Relationship Id="rId18" Type="http://schemas.openxmlformats.org/officeDocument/2006/relationships/image" Target="../media/image363.png"/><Relationship Id="rId39" Type="http://schemas.openxmlformats.org/officeDocument/2006/relationships/image" Target="../media/image38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7" Type="http://schemas.openxmlformats.org/officeDocument/2006/relationships/image" Target="../media/image21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.png"/><Relationship Id="rId5" Type="http://schemas.openxmlformats.org/officeDocument/2006/relationships/image" Target="../media/image410.png"/><Relationship Id="rId4" Type="http://schemas.openxmlformats.org/officeDocument/2006/relationships/image" Target="../media/image40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7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2.png"/><Relationship Id="rId5" Type="http://schemas.openxmlformats.org/officeDocument/2006/relationships/image" Target="../media/image411.png"/><Relationship Id="rId4" Type="http://schemas.openxmlformats.org/officeDocument/2006/relationships/image" Target="../media/image21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3" Type="http://schemas.openxmlformats.org/officeDocument/2006/relationships/image" Target="../media/image414.jpg"/><Relationship Id="rId7" Type="http://schemas.openxmlformats.org/officeDocument/2006/relationships/image" Target="../media/image418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7.jpg"/><Relationship Id="rId5" Type="http://schemas.openxmlformats.org/officeDocument/2006/relationships/image" Target="../media/image416.jpg"/><Relationship Id="rId4" Type="http://schemas.openxmlformats.org/officeDocument/2006/relationships/image" Target="../media/image415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jpg"/><Relationship Id="rId7" Type="http://schemas.openxmlformats.org/officeDocument/2006/relationships/image" Target="../media/image42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4.jpg"/><Relationship Id="rId5" Type="http://schemas.openxmlformats.org/officeDocument/2006/relationships/image" Target="../media/image423.png"/><Relationship Id="rId4" Type="http://schemas.openxmlformats.org/officeDocument/2006/relationships/image" Target="../media/image422.jp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1.png"/><Relationship Id="rId3" Type="http://schemas.openxmlformats.org/officeDocument/2006/relationships/image" Target="../media/image426.png"/><Relationship Id="rId7" Type="http://schemas.openxmlformats.org/officeDocument/2006/relationships/image" Target="../media/image4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9.png"/><Relationship Id="rId5" Type="http://schemas.openxmlformats.org/officeDocument/2006/relationships/image" Target="../media/image428.png"/><Relationship Id="rId4" Type="http://schemas.openxmlformats.org/officeDocument/2006/relationships/image" Target="../media/image427.png"/><Relationship Id="rId9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8"/>
          <p:cNvSpPr>
            <a:spLocks noGrp="1"/>
          </p:cNvSpPr>
          <p:nvPr>
            <p:ph type="ctrTitle"/>
          </p:nvPr>
        </p:nvSpPr>
        <p:spPr>
          <a:xfrm>
            <a:off x="0" y="1713661"/>
            <a:ext cx="11593794" cy="1125792"/>
          </a:xfrm>
        </p:spPr>
        <p:txBody>
          <a:bodyPr>
            <a:noAutofit/>
          </a:bodyPr>
          <a:lstStyle/>
          <a:p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Introduction to Quantum Cryptography </a:t>
            </a:r>
            <a:b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with a hands-on polarization laser lab</a:t>
            </a:r>
            <a:endParaRPr lang="en-US" sz="96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691168-D7F6-E61B-D805-160469301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535" y="0"/>
            <a:ext cx="3777465" cy="10194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7A30DE-0E4E-7317-57FD-BF3851252145}"/>
              </a:ext>
            </a:extLst>
          </p:cNvPr>
          <p:cNvSpPr txBox="1"/>
          <p:nvPr/>
        </p:nvSpPr>
        <p:spPr>
          <a:xfrm>
            <a:off x="16042" y="5893853"/>
            <a:ext cx="2579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Donn Silberman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Mentor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68DABB-8B6D-254E-FB76-A57C3A8B00B1}"/>
              </a:ext>
            </a:extLst>
          </p:cNvPr>
          <p:cNvSpPr txBox="1"/>
          <p:nvPr/>
        </p:nvSpPr>
        <p:spPr>
          <a:xfrm>
            <a:off x="2875615" y="3162464"/>
            <a:ext cx="741658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Today’s Agenda: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Introduction to light as an electromagnetic wave &amp; polarization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Introductory polarization lab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Quantum Measurements using polarization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Introduction to Quantum Cryptography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Quantum Cryptography lab with polarization filters and lasers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2E0663-FE38-162E-2E61-66CC032D1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5362" y="5925231"/>
            <a:ext cx="2566638" cy="9327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EB74FA-DFD4-48E8-75C2-FBE976142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511939" cy="11827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Light is an Electromagnetic Wave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52600" y="12954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latin typeface="Garamond" panose="02020404030301010803" pitchFamily="18" charset="0"/>
              </a:rPr>
              <a:t>Amplitude</a:t>
            </a:r>
            <a:r>
              <a:rPr lang="en-US" sz="2600" kern="0" dirty="0">
                <a:latin typeface="Garamond" panose="02020404030301010803" pitchFamily="18" charset="0"/>
              </a:rPr>
              <a:t> 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</a:t>
            </a:r>
            <a:r>
              <a:rPr lang="en-US" sz="2600" kern="0" dirty="0">
                <a:latin typeface="Garamond" panose="02020404030301010803" pitchFamily="18" charset="0"/>
              </a:rPr>
              <a:t>Size of each vibration 			</a:t>
            </a:r>
            <a:endParaRPr lang="en-US" sz="2600" b="1" i="1" kern="0" dirty="0">
              <a:latin typeface="Garamond" panose="02020404030301010803" pitchFamily="18" charset="0"/>
            </a:endParaRPr>
          </a:p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latin typeface="Garamond" panose="02020404030301010803" pitchFamily="18" charset="0"/>
              </a:rPr>
              <a:t>Direction</a:t>
            </a:r>
            <a:r>
              <a:rPr lang="en-US" sz="2600" kern="0" dirty="0">
                <a:latin typeface="Garamond" panose="02020404030301010803" pitchFamily="18" charset="0"/>
              </a:rPr>
              <a:t> 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</a:t>
            </a:r>
            <a:r>
              <a:rPr lang="en-US" sz="2600" kern="0" dirty="0">
                <a:latin typeface="Garamond" panose="02020404030301010803" pitchFamily="18" charset="0"/>
              </a:rPr>
              <a:t>Path of each vibration </a:t>
            </a:r>
          </a:p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latin typeface="Garamond" panose="02020404030301010803" pitchFamily="18" charset="0"/>
              </a:rPr>
              <a:t>Length</a:t>
            </a:r>
            <a:r>
              <a:rPr lang="en-US" sz="2600" kern="0" dirty="0">
                <a:latin typeface="Garamond" panose="02020404030301010803" pitchFamily="18" charset="0"/>
              </a:rPr>
              <a:t> 	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S</a:t>
            </a:r>
            <a:r>
              <a:rPr lang="en-US" sz="2600" kern="0" dirty="0">
                <a:latin typeface="Garamond" panose="02020404030301010803" pitchFamily="18" charset="0"/>
              </a:rPr>
              <a:t>eparation between vibrations 	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574801" y="3646489"/>
            <a:ext cx="9026525" cy="1570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Garamond" panose="02020404030301010803" pitchFamily="18" charset="0"/>
              </a:rPr>
              <a:t>Scientists study the properties of things.</a:t>
            </a:r>
          </a:p>
          <a:p>
            <a:pPr algn="ctr"/>
            <a:r>
              <a:rPr lang="en-US" sz="3200" dirty="0">
                <a:latin typeface="Garamond" panose="02020404030301010803" pitchFamily="18" charset="0"/>
              </a:rPr>
              <a:t>Properties of waves include:</a:t>
            </a:r>
          </a:p>
          <a:p>
            <a:pPr algn="ctr"/>
            <a:r>
              <a:rPr lang="en-US" sz="3200" b="1" dirty="0">
                <a:latin typeface="Garamond" panose="02020404030301010803" pitchFamily="18" charset="0"/>
              </a:rPr>
              <a:t>Amplitude, Direction, Length</a:t>
            </a:r>
          </a:p>
        </p:txBody>
      </p:sp>
    </p:spTree>
    <p:extLst>
      <p:ext uri="{BB962C8B-B14F-4D97-AF65-F5344CB8AC3E}">
        <p14:creationId xmlns:p14="http://schemas.microsoft.com/office/powerpoint/2010/main" val="316528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Light is an Electromagnetic Wave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52600" y="12954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latin typeface="Garamond" panose="02020404030301010803" pitchFamily="18" charset="0"/>
              </a:rPr>
              <a:t>Amplitude</a:t>
            </a:r>
            <a:r>
              <a:rPr lang="en-US" sz="2600" kern="0" dirty="0">
                <a:latin typeface="Garamond" panose="02020404030301010803" pitchFamily="18" charset="0"/>
              </a:rPr>
              <a:t> 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</a:t>
            </a:r>
            <a:r>
              <a:rPr lang="en-US" sz="2600" kern="0" dirty="0">
                <a:latin typeface="Garamond" panose="02020404030301010803" pitchFamily="18" charset="0"/>
              </a:rPr>
              <a:t>Size of each vibration 			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	</a:t>
            </a:r>
            <a:r>
              <a:rPr lang="en-US" sz="2600" b="1" i="1" kern="0" dirty="0">
                <a:latin typeface="Garamond" panose="02020404030301010803" pitchFamily="18" charset="0"/>
                <a:sym typeface="Wingdings" pitchFamily="2" charset="2"/>
              </a:rPr>
              <a:t>Power</a:t>
            </a:r>
            <a:endParaRPr lang="en-US" sz="2600" b="1" i="1" kern="0" dirty="0">
              <a:latin typeface="Garamond" panose="02020404030301010803" pitchFamily="18" charset="0"/>
            </a:endParaRPr>
          </a:p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Direction 	</a:t>
            </a: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 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Path of each vibration 	</a:t>
            </a: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	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	</a:t>
            </a:r>
          </a:p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Length 		</a:t>
            </a: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 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S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eparation between vibrations</a:t>
            </a: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 	</a:t>
            </a:r>
          </a:p>
        </p:txBody>
      </p:sp>
      <p:grpSp>
        <p:nvGrpSpPr>
          <p:cNvPr id="2" name="Group 55" descr="dim light"/>
          <p:cNvGrpSpPr>
            <a:grpSpLocks/>
          </p:cNvGrpSpPr>
          <p:nvPr/>
        </p:nvGrpSpPr>
        <p:grpSpPr bwMode="auto">
          <a:xfrm>
            <a:off x="2099417" y="3048000"/>
            <a:ext cx="3048000" cy="3193197"/>
            <a:chOff x="814450" y="3059875"/>
            <a:chExt cx="3048000" cy="3192344"/>
          </a:xfrm>
        </p:grpSpPr>
        <p:pic>
          <p:nvPicPr>
            <p:cNvPr id="43016" name="Picture 11" descr="P1040660.JPG"/>
            <p:cNvPicPr>
              <a:picLocks noChangeAspect="1"/>
            </p:cNvPicPr>
            <p:nvPr/>
          </p:nvPicPr>
          <p:blipFill>
            <a:blip r:embed="rId2" cstate="print">
              <a:lum bright="-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450" y="3059875"/>
              <a:ext cx="3048000" cy="236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278372" y="5421444"/>
              <a:ext cx="2142381" cy="830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aramond" panose="02020404030301010803" pitchFamily="18" charset="0"/>
                </a:rPr>
                <a:t>dim light</a:t>
              </a:r>
            </a:p>
            <a:p>
              <a:pPr algn="ctr">
                <a:defRPr/>
              </a:pPr>
              <a:r>
                <a:rPr 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Garamond" panose="02020404030301010803" pitchFamily="18" charset="0"/>
                </a:rPr>
                <a:t>small vibrations</a:t>
              </a:r>
            </a:p>
          </p:txBody>
        </p:sp>
      </p:grpSp>
      <p:grpSp>
        <p:nvGrpSpPr>
          <p:cNvPr id="43013" name="Group 54" descr="bright light"/>
          <p:cNvGrpSpPr>
            <a:grpSpLocks/>
          </p:cNvGrpSpPr>
          <p:nvPr/>
        </p:nvGrpSpPr>
        <p:grpSpPr bwMode="auto">
          <a:xfrm>
            <a:off x="6239496" y="3048000"/>
            <a:ext cx="4792530" cy="3581400"/>
            <a:chOff x="4301044" y="3059875"/>
            <a:chExt cx="4792089" cy="3581400"/>
          </a:xfrm>
        </p:grpSpPr>
        <p:pic>
          <p:nvPicPr>
            <p:cNvPr id="43014" name="Picture 10" descr="P1040658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7850" y="3059875"/>
              <a:ext cx="3083625" cy="236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5" name="TextBox 9"/>
            <p:cNvSpPr txBox="1">
              <a:spLocks noChangeArrowheads="1"/>
            </p:cNvSpPr>
            <p:nvPr/>
          </p:nvSpPr>
          <p:spPr bwMode="auto">
            <a:xfrm>
              <a:off x="4301044" y="5440946"/>
              <a:ext cx="4792089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latin typeface="Garamond" panose="02020404030301010803" pitchFamily="18" charset="0"/>
                </a:rPr>
                <a:t>Bright Light</a:t>
              </a:r>
            </a:p>
            <a:p>
              <a:pPr algn="ctr"/>
              <a:r>
                <a:rPr lang="en-US" sz="3600" b="1" dirty="0">
                  <a:latin typeface="Garamond" panose="02020404030301010803" pitchFamily="18" charset="0"/>
                </a:rPr>
                <a:t>LARGE VIBRATIONS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8F6678F-E64E-7AE1-2840-46D7A44330CB}"/>
              </a:ext>
            </a:extLst>
          </p:cNvPr>
          <p:cNvSpPr txBox="1"/>
          <p:nvPr/>
        </p:nvSpPr>
        <p:spPr>
          <a:xfrm>
            <a:off x="5203062" y="6629400"/>
            <a:ext cx="18854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Images courtesy Brian Monacelli</a:t>
            </a:r>
            <a:endParaRPr lang="en-US" sz="1200" dirty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4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0" name="Picture 10" descr="Left Circular Polarization&#10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200000">
            <a:off x="2769827" y="2901757"/>
            <a:ext cx="1276019" cy="540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" name="Picture 10" descr="Right Circular Polarization&#10;">
            <a:extLst>
              <a:ext uri="{FF2B5EF4-FFF2-40B4-BE49-F238E27FC236}">
                <a16:creationId xmlns:a16="http://schemas.microsoft.com/office/drawing/2014/main" id="{0F70916E-356D-F421-65F7-EBAFF6E12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200000">
            <a:off x="8361469" y="2901757"/>
            <a:ext cx="1276020" cy="540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" name="Picture 21" descr="Vertical Linear Polarization&#10;">
            <a:extLst>
              <a:ext uri="{FF2B5EF4-FFF2-40B4-BE49-F238E27FC236}">
                <a16:creationId xmlns:a16="http://schemas.microsoft.com/office/drawing/2014/main" id="{FBB6F7B8-D336-4E5C-9D06-5BBAF48112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836" y="3491201"/>
            <a:ext cx="5400000" cy="1140674"/>
          </a:xfrm>
          <a:prstGeom prst="rect">
            <a:avLst/>
          </a:prstGeom>
        </p:spPr>
      </p:pic>
      <p:grpSp>
        <p:nvGrpSpPr>
          <p:cNvPr id="23" name="Group 22" descr="Horizontal Linear Polarization&#10;">
            <a:extLst>
              <a:ext uri="{FF2B5EF4-FFF2-40B4-BE49-F238E27FC236}">
                <a16:creationId xmlns:a16="http://schemas.microsoft.com/office/drawing/2014/main" id="{39CC499B-69A3-CF5C-9ECA-17C223FB5D21}"/>
              </a:ext>
            </a:extLst>
          </p:cNvPr>
          <p:cNvGrpSpPr/>
          <p:nvPr/>
        </p:nvGrpSpPr>
        <p:grpSpPr>
          <a:xfrm rot="18900000">
            <a:off x="7198788" y="2287578"/>
            <a:ext cx="3601380" cy="3547920"/>
            <a:chOff x="3239925" y="1765965"/>
            <a:chExt cx="1829879" cy="1802717"/>
          </a:xfrm>
        </p:grpSpPr>
        <p:grpSp>
          <p:nvGrpSpPr>
            <p:cNvPr id="24" name="Group 26">
              <a:extLst>
                <a:ext uri="{FF2B5EF4-FFF2-40B4-BE49-F238E27FC236}">
                  <a16:creationId xmlns:a16="http://schemas.microsoft.com/office/drawing/2014/main" id="{F6D84177-AC3E-9D3D-83C5-CF75C9183A9C}"/>
                </a:ext>
              </a:extLst>
            </p:cNvPr>
            <p:cNvGrpSpPr/>
            <p:nvPr/>
          </p:nvGrpSpPr>
          <p:grpSpPr>
            <a:xfrm rot="2684704">
              <a:off x="3239925" y="1765965"/>
              <a:ext cx="293412" cy="293412"/>
              <a:chOff x="2511784" y="3753036"/>
              <a:chExt cx="180000" cy="18000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AC35B1A2-AA19-0771-96E7-1AC9912A90B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8908474">
                <a:off x="2511784" y="3753036"/>
                <a:ext cx="180000" cy="180000"/>
              </a:xfrm>
              <a:prstGeom prst="ellipse">
                <a:avLst/>
              </a:prstGeom>
              <a:noFill/>
              <a:ln w="952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9822EB33-121B-E204-B6F5-A3778B23D9FF}"/>
                  </a:ext>
                </a:extLst>
              </p:cNvPr>
              <p:cNvCxnSpPr>
                <a:stCxn id="52" idx="2"/>
                <a:endCxn id="52" idx="6"/>
              </p:cNvCxnSpPr>
              <p:nvPr/>
            </p:nvCxnSpPr>
            <p:spPr>
              <a:xfrm flipV="1">
                <a:off x="2537988" y="3779553"/>
                <a:ext cx="127592" cy="126966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2686083-F829-93B3-77B8-8725230C43BC}"/>
                  </a:ext>
                </a:extLst>
              </p:cNvPr>
              <p:cNvCxnSpPr>
                <a:stCxn id="52" idx="0"/>
                <a:endCxn id="52" idx="4"/>
              </p:cNvCxnSpPr>
              <p:nvPr/>
            </p:nvCxnSpPr>
            <p:spPr>
              <a:xfrm>
                <a:off x="2538301" y="3779240"/>
                <a:ext cx="126966" cy="12759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53">
              <a:extLst>
                <a:ext uri="{FF2B5EF4-FFF2-40B4-BE49-F238E27FC236}">
                  <a16:creationId xmlns:a16="http://schemas.microsoft.com/office/drawing/2014/main" id="{ECE32ED8-5178-ED8D-EC00-4EE12600E09D}"/>
                </a:ext>
              </a:extLst>
            </p:cNvPr>
            <p:cNvGrpSpPr/>
            <p:nvPr/>
          </p:nvGrpSpPr>
          <p:grpSpPr>
            <a:xfrm rot="2684704">
              <a:off x="3420186" y="2083222"/>
              <a:ext cx="603938" cy="299026"/>
              <a:chOff x="2321285" y="3749592"/>
              <a:chExt cx="370499" cy="183444"/>
            </a:xfrm>
          </p:grpSpPr>
          <p:grpSp>
            <p:nvGrpSpPr>
              <p:cNvPr id="45" name="Group 18">
                <a:extLst>
                  <a:ext uri="{FF2B5EF4-FFF2-40B4-BE49-F238E27FC236}">
                    <a16:creationId xmlns:a16="http://schemas.microsoft.com/office/drawing/2014/main" id="{90388721-34FB-2B04-7D8C-4F91BC9A4985}"/>
                  </a:ext>
                </a:extLst>
              </p:cNvPr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C219AAD8-7EAA-C488-7735-3BCA82C41BA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415F2F5-FFB0-42D3-5C9A-2689B440D28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46" name="Group 26">
                <a:extLst>
                  <a:ext uri="{FF2B5EF4-FFF2-40B4-BE49-F238E27FC236}">
                    <a16:creationId xmlns:a16="http://schemas.microsoft.com/office/drawing/2014/main" id="{4AEE8EC0-B42E-FE2F-EE53-46E50D3B27A0}"/>
                  </a:ext>
                </a:extLst>
              </p:cNvPr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A3961C4-6681-AA5F-CF4C-660222DDDD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4649B3DA-D291-B44D-D882-F288E3F206B3}"/>
                    </a:ext>
                  </a:extLst>
                </p:cNvPr>
                <p:cNvCxnSpPr>
                  <a:stCxn id="47" idx="2"/>
                  <a:endCxn id="47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8A90A463-F485-9783-0A5B-C9FDB9A42821}"/>
                    </a:ext>
                  </a:extLst>
                </p:cNvPr>
                <p:cNvCxnSpPr>
                  <a:stCxn id="47" idx="0"/>
                  <a:endCxn id="47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Group 61">
              <a:extLst>
                <a:ext uri="{FF2B5EF4-FFF2-40B4-BE49-F238E27FC236}">
                  <a16:creationId xmlns:a16="http://schemas.microsoft.com/office/drawing/2014/main" id="{8058CFC6-683E-81B8-699D-1C05C942DF39}"/>
                </a:ext>
              </a:extLst>
            </p:cNvPr>
            <p:cNvGrpSpPr/>
            <p:nvPr/>
          </p:nvGrpSpPr>
          <p:grpSpPr>
            <a:xfrm rot="2684704">
              <a:off x="3855124" y="2522212"/>
              <a:ext cx="603938" cy="299026"/>
              <a:chOff x="2321285" y="3749592"/>
              <a:chExt cx="370499" cy="183444"/>
            </a:xfrm>
          </p:grpSpPr>
          <p:grpSp>
            <p:nvGrpSpPr>
              <p:cNvPr id="38" name="Group 18">
                <a:extLst>
                  <a:ext uri="{FF2B5EF4-FFF2-40B4-BE49-F238E27FC236}">
                    <a16:creationId xmlns:a16="http://schemas.microsoft.com/office/drawing/2014/main" id="{E480346C-65B8-082B-E653-44CF8C7DDE29}"/>
                  </a:ext>
                </a:extLst>
              </p:cNvPr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6BDCF0CF-A12E-47FE-B834-8E7EBF0AFE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1945DF9C-2E70-F94F-C7D3-A3CA733BF5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A39793F1-0B30-2106-5DE8-31DB1987A980}"/>
                  </a:ext>
                </a:extLst>
              </p:cNvPr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29E65620-DE79-B4F1-AEF7-D2ED056DFC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5C62045B-209B-2D46-07FB-549B4C2FF727}"/>
                    </a:ext>
                  </a:extLst>
                </p:cNvPr>
                <p:cNvCxnSpPr>
                  <a:stCxn id="40" idx="2"/>
                  <a:endCxn id="40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2B1A5F56-590D-FE5B-5A6B-3CE8B2739475}"/>
                    </a:ext>
                  </a:extLst>
                </p:cNvPr>
                <p:cNvCxnSpPr>
                  <a:stCxn id="40" idx="0"/>
                  <a:endCxn id="40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7" name="Group 72">
              <a:extLst>
                <a:ext uri="{FF2B5EF4-FFF2-40B4-BE49-F238E27FC236}">
                  <a16:creationId xmlns:a16="http://schemas.microsoft.com/office/drawing/2014/main" id="{FE53B469-BA47-B3CA-1113-C136AF7AB144}"/>
                </a:ext>
              </a:extLst>
            </p:cNvPr>
            <p:cNvGrpSpPr/>
            <p:nvPr/>
          </p:nvGrpSpPr>
          <p:grpSpPr>
            <a:xfrm rot="2684704">
              <a:off x="4294505" y="2960724"/>
              <a:ext cx="603938" cy="299026"/>
              <a:chOff x="2321285" y="3749592"/>
              <a:chExt cx="370499" cy="18344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6435B4C-99C4-6926-46B2-E327BF13C534}"/>
                  </a:ext>
                </a:extLst>
              </p:cNvPr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14144D3-E6DC-D4B4-6CAD-254D725C7E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34DE9A2B-3711-03F6-306C-F2ABCBB643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32" name="Group 26">
                <a:extLst>
                  <a:ext uri="{FF2B5EF4-FFF2-40B4-BE49-F238E27FC236}">
                    <a16:creationId xmlns:a16="http://schemas.microsoft.com/office/drawing/2014/main" id="{B8F4F89E-9F4A-0B34-47CF-B2EAE89E76D3}"/>
                  </a:ext>
                </a:extLst>
              </p:cNvPr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E9C74F3D-B9CC-3207-3DCE-B58F6DBD72D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FEF68F5-B4FF-41B5-F7C8-5968B51972A0}"/>
                    </a:ext>
                  </a:extLst>
                </p:cNvPr>
                <p:cNvCxnSpPr>
                  <a:stCxn id="33" idx="2"/>
                  <a:endCxn id="33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D48B448A-C6B5-C8D8-BF24-A80E5A51D336}"/>
                    </a:ext>
                  </a:extLst>
                </p:cNvPr>
                <p:cNvCxnSpPr>
                  <a:stCxn id="33" idx="0"/>
                  <a:endCxn id="33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18">
              <a:extLst>
                <a:ext uri="{FF2B5EF4-FFF2-40B4-BE49-F238E27FC236}">
                  <a16:creationId xmlns:a16="http://schemas.microsoft.com/office/drawing/2014/main" id="{B3FE55A5-5F19-C6ED-874A-B516C01FBE60}"/>
                </a:ext>
              </a:extLst>
            </p:cNvPr>
            <p:cNvGrpSpPr/>
            <p:nvPr/>
          </p:nvGrpSpPr>
          <p:grpSpPr>
            <a:xfrm rot="2684704">
              <a:off x="4776392" y="3291228"/>
              <a:ext cx="293412" cy="277454"/>
              <a:chOff x="3247782" y="3760542"/>
              <a:chExt cx="180000" cy="170210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FFB6011-3C1F-3DC8-4EDC-81A9C5048E8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8908474">
                <a:off x="3247782" y="3760542"/>
                <a:ext cx="180000" cy="170210"/>
              </a:xfrm>
              <a:prstGeom prst="ellipse">
                <a:avLst/>
              </a:prstGeom>
              <a:noFill/>
              <a:ln w="952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B83F443-CA4B-B201-E5C0-CDBB6976851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8908474">
                <a:off x="3317827" y="3820411"/>
                <a:ext cx="54000" cy="51063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</p:grpSp>
      </p:grpSp>
      <p:sp>
        <p:nvSpPr>
          <p:cNvPr id="20496" name="Text Box 15"/>
          <p:cNvSpPr txBox="1">
            <a:spLocks noChangeArrowheads="1"/>
          </p:cNvSpPr>
          <p:nvPr/>
        </p:nvSpPr>
        <p:spPr bwMode="auto">
          <a:xfrm>
            <a:off x="7835662" y="6054282"/>
            <a:ext cx="2327635" cy="3139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n-US" sz="1600" dirty="0">
                <a:solidFill>
                  <a:srgbClr val="000000"/>
                </a:solidFill>
                <a:latin typeface="Garamond" panose="02020404030301010803" pitchFamily="18" charset="0"/>
              </a:rPr>
              <a:t>Right Circular Polarization</a:t>
            </a:r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Light is an Electromagnetic Wave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52600" y="1295400"/>
            <a:ext cx="891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Amplitude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 	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 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Size of each vibration 				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 	</a:t>
            </a:r>
            <a:r>
              <a:rPr lang="en-US" sz="2600" b="1" i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Power</a:t>
            </a:r>
            <a:endParaRPr lang="en-US" sz="2600" b="1" i="1" kern="0" dirty="0">
              <a:solidFill>
                <a:schemeClr val="bg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latin typeface="Garamond" panose="02020404030301010803" pitchFamily="18" charset="0"/>
              </a:rPr>
              <a:t>Direction</a:t>
            </a:r>
            <a:r>
              <a:rPr lang="en-US" sz="2600" kern="0" dirty="0">
                <a:latin typeface="Garamond" panose="02020404030301010803" pitchFamily="18" charset="0"/>
              </a:rPr>
              <a:t> 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Path of each vibration</a:t>
            </a:r>
            <a:r>
              <a:rPr lang="en-US" sz="2600" kern="0" dirty="0">
                <a:latin typeface="Garamond" panose="02020404030301010803" pitchFamily="18" charset="0"/>
              </a:rPr>
              <a:t> 			</a:t>
            </a:r>
            <a:r>
              <a:rPr lang="en-US" sz="2600" kern="0" dirty="0">
                <a:latin typeface="Garamond" panose="02020404030301010803" pitchFamily="18" charset="0"/>
                <a:sym typeface="Wingdings" pitchFamily="2" charset="2"/>
              </a:rPr>
              <a:t> 	</a:t>
            </a:r>
            <a:r>
              <a:rPr lang="en-US" sz="2600" b="1" i="1" kern="0" dirty="0">
                <a:latin typeface="Garamond" panose="02020404030301010803" pitchFamily="18" charset="0"/>
                <a:sym typeface="Wingdings" pitchFamily="2" charset="2"/>
              </a:rPr>
              <a:t>Polarization</a:t>
            </a:r>
            <a:endParaRPr lang="en-US" sz="2600" b="1" i="1" kern="0" dirty="0">
              <a:latin typeface="Garamond" panose="02020404030301010803" pitchFamily="18" charset="0"/>
            </a:endParaRPr>
          </a:p>
          <a:p>
            <a:pPr marL="231775" indent="-231775" defTabSz="466725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pPr>
            <a:r>
              <a:rPr lang="en-US" sz="2600" b="1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Length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 		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  <a:sym typeface="Wingdings" pitchFamily="2" charset="2"/>
              </a:rPr>
              <a:t> S</a:t>
            </a:r>
            <a:r>
              <a:rPr lang="en-US" sz="2600" kern="0" dirty="0">
                <a:solidFill>
                  <a:schemeClr val="bg1">
                    <a:lumMod val="75000"/>
                  </a:schemeClr>
                </a:solidFill>
                <a:latin typeface="Garamond" panose="02020404030301010803" pitchFamily="18" charset="0"/>
              </a:rPr>
              <a:t>eparation between vibrations</a:t>
            </a:r>
            <a:endParaRPr lang="en-US" sz="2600" b="1" i="1" kern="0" dirty="0">
              <a:solidFill>
                <a:schemeClr val="bg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0493" name="Text Box 8"/>
          <p:cNvSpPr txBox="1">
            <a:spLocks noChangeArrowheads="1"/>
          </p:cNvSpPr>
          <p:nvPr/>
        </p:nvSpPr>
        <p:spPr bwMode="auto">
          <a:xfrm>
            <a:off x="7618393" y="4481760"/>
            <a:ext cx="2762172" cy="31406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n-US" sz="1600" dirty="0">
                <a:solidFill>
                  <a:srgbClr val="000000"/>
                </a:solidFill>
                <a:latin typeface="Garamond" panose="02020404030301010803" pitchFamily="18" charset="0"/>
              </a:rPr>
              <a:t>Horizontal Linear Polarization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265934" y="6054302"/>
            <a:ext cx="2283804" cy="31395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n-US" sz="1600" dirty="0">
                <a:solidFill>
                  <a:srgbClr val="000000"/>
                </a:solidFill>
                <a:latin typeface="Garamond" panose="02020404030301010803" pitchFamily="18" charset="0"/>
              </a:rPr>
              <a:t>Left Circular Polarization</a:t>
            </a:r>
          </a:p>
        </p:txBody>
      </p:sp>
      <p:sp>
        <p:nvSpPr>
          <p:cNvPr id="20489" name="Text Box 5"/>
          <p:cNvSpPr txBox="1">
            <a:spLocks noChangeArrowheads="1"/>
          </p:cNvSpPr>
          <p:nvPr/>
        </p:nvSpPr>
        <p:spPr bwMode="auto">
          <a:xfrm>
            <a:off x="2152295" y="4482540"/>
            <a:ext cx="2511082" cy="31250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algn="ctr" defTabSz="407988" hangingPunct="0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n-US" sz="1600" dirty="0">
                <a:solidFill>
                  <a:srgbClr val="000000"/>
                </a:solidFill>
                <a:latin typeface="Garamond" panose="02020404030301010803" pitchFamily="18" charset="0"/>
              </a:rPr>
              <a:t>Vertical Linear Polarization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A4366F-176B-3118-F5BE-247C345598B3}"/>
              </a:ext>
            </a:extLst>
          </p:cNvPr>
          <p:cNvSpPr txBox="1"/>
          <p:nvPr/>
        </p:nvSpPr>
        <p:spPr>
          <a:xfrm>
            <a:off x="5298346" y="6637111"/>
            <a:ext cx="15953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Figure courtesy Brian Monacelli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Unpolarized (or Randomly Polarized) Light</a:t>
            </a:r>
          </a:p>
        </p:txBody>
      </p:sp>
      <p:grpSp>
        <p:nvGrpSpPr>
          <p:cNvPr id="83" name="Group 82" descr="unpolarized"/>
          <p:cNvGrpSpPr/>
          <p:nvPr/>
        </p:nvGrpSpPr>
        <p:grpSpPr>
          <a:xfrm>
            <a:off x="1740709" y="1219201"/>
            <a:ext cx="8392514" cy="5455035"/>
            <a:chOff x="2379031" y="1457613"/>
            <a:chExt cx="5148572" cy="3346511"/>
          </a:xfrm>
        </p:grpSpPr>
        <p:sp>
          <p:nvSpPr>
            <p:cNvPr id="84" name="Rectangle 83" descr="unpolarized"/>
            <p:cNvSpPr/>
            <p:nvPr/>
          </p:nvSpPr>
          <p:spPr>
            <a:xfrm rot="3866">
              <a:off x="2379031" y="3988877"/>
              <a:ext cx="5148572" cy="54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Garamond" panose="02020404030301010803" pitchFamily="18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rot="18903866">
              <a:off x="3926478" y="1457613"/>
              <a:ext cx="0" cy="2964206"/>
            </a:xfrm>
            <a:prstGeom prst="line">
              <a:avLst/>
            </a:prstGeom>
            <a:ln w="15875">
              <a:solidFill>
                <a:srgbClr val="0070C0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cxnSpLocks/>
              <a:stCxn id="84" idx="0"/>
            </p:cNvCxnSpPr>
            <p:nvPr/>
          </p:nvCxnSpPr>
          <p:spPr>
            <a:xfrm flipV="1">
              <a:off x="4953621" y="2206531"/>
              <a:ext cx="6648" cy="178234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Arc 86"/>
            <p:cNvSpPr/>
            <p:nvPr/>
          </p:nvSpPr>
          <p:spPr>
            <a:xfrm rot="3866">
              <a:off x="4212520" y="3247743"/>
              <a:ext cx="1482267" cy="1556381"/>
            </a:xfrm>
            <a:prstGeom prst="arc">
              <a:avLst>
                <a:gd name="adj1" fmla="val 13625526"/>
                <a:gd name="adj2" fmla="val 1620359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Garamond" panose="02020404030301010803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rot="3866">
              <a:off x="4542990" y="2863142"/>
              <a:ext cx="235228" cy="28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b="1" dirty="0">
                  <a:latin typeface="Garamond" panose="02020404030301010803" pitchFamily="18" charset="0"/>
                </a:rPr>
                <a:t>θ</a:t>
              </a:r>
              <a:r>
                <a:rPr lang="en-US" sz="2400" b="1" baseline="-25000" dirty="0" err="1">
                  <a:latin typeface="Garamond" panose="02020404030301010803" pitchFamily="18" charset="0"/>
                </a:rPr>
                <a:t>i</a:t>
              </a:r>
              <a:endParaRPr lang="en-US" sz="2400" b="1" baseline="-25000" dirty="0">
                <a:latin typeface="Garamond" panose="02020404030301010803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 rot="21549973">
              <a:off x="5164068" y="2204884"/>
              <a:ext cx="814253" cy="18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surface normal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 rot="21549973">
              <a:off x="6190361" y="3833846"/>
              <a:ext cx="822700" cy="18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optical surface</a:t>
              </a:r>
            </a:p>
          </p:txBody>
        </p:sp>
        <p:pic>
          <p:nvPicPr>
            <p:cNvPr id="92" name="Picture 91" descr="sine wave.gi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42"/>
            <a:stretch>
              <a:fillRect/>
            </a:stretch>
          </p:blipFill>
          <p:spPr>
            <a:xfrm rot="2700000">
              <a:off x="2472458" y="2589564"/>
              <a:ext cx="2795657" cy="569969"/>
            </a:xfrm>
            <a:prstGeom prst="rect">
              <a:avLst/>
            </a:prstGeom>
          </p:spPr>
        </p:pic>
      </p:grpSp>
      <p:grpSp>
        <p:nvGrpSpPr>
          <p:cNvPr id="93" name="Group 92" descr="light ray"/>
          <p:cNvGrpSpPr/>
          <p:nvPr/>
        </p:nvGrpSpPr>
        <p:grpSpPr>
          <a:xfrm>
            <a:off x="1841921" y="1750891"/>
            <a:ext cx="4831853" cy="3492288"/>
            <a:chOff x="5460842" y="1809256"/>
            <a:chExt cx="2964206" cy="2142421"/>
          </a:xfrm>
        </p:grpSpPr>
        <p:cxnSp>
          <p:nvCxnSpPr>
            <p:cNvPr id="95" name="Straight Connector 94"/>
            <p:cNvCxnSpPr/>
            <p:nvPr/>
          </p:nvCxnSpPr>
          <p:spPr>
            <a:xfrm rot="18893178">
              <a:off x="6942945" y="1489367"/>
              <a:ext cx="0" cy="2964206"/>
            </a:xfrm>
            <a:prstGeom prst="line">
              <a:avLst/>
            </a:prstGeom>
            <a:ln w="15875">
              <a:solidFill>
                <a:srgbClr val="0070C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27"/>
            <p:cNvGrpSpPr/>
            <p:nvPr/>
          </p:nvGrpSpPr>
          <p:grpSpPr>
            <a:xfrm rot="2684704">
              <a:off x="5838114" y="1963670"/>
              <a:ext cx="370499" cy="183444"/>
              <a:chOff x="2321285" y="3749592"/>
              <a:chExt cx="370499" cy="183444"/>
            </a:xfrm>
          </p:grpSpPr>
          <p:grpSp>
            <p:nvGrpSpPr>
              <p:cNvPr id="154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59" name="Oval 158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60" name="Oval 159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55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56" name="Oval 20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57" name="Straight Connector 156"/>
                <p:cNvCxnSpPr/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0" name="Group 28"/>
            <p:cNvGrpSpPr/>
            <p:nvPr/>
          </p:nvGrpSpPr>
          <p:grpSpPr>
            <a:xfrm rot="2684704">
              <a:off x="6104937" y="2232978"/>
              <a:ext cx="370499" cy="183444"/>
              <a:chOff x="2321285" y="3749592"/>
              <a:chExt cx="370499" cy="183444"/>
            </a:xfrm>
          </p:grpSpPr>
          <p:grpSp>
            <p:nvGrpSpPr>
              <p:cNvPr id="147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52" name="Oval 34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53" name="Oval 35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48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49" name="Oval 148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50" name="Straight Connector 149"/>
                <p:cNvCxnSpPr>
                  <a:stCxn id="149" idx="2"/>
                  <a:endCxn id="149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>
                  <a:stCxn id="149" idx="0"/>
                  <a:endCxn id="149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1" name="Group 36"/>
            <p:cNvGrpSpPr/>
            <p:nvPr/>
          </p:nvGrpSpPr>
          <p:grpSpPr>
            <a:xfrm rot="2684704">
              <a:off x="6373974" y="2496667"/>
              <a:ext cx="370499" cy="183444"/>
              <a:chOff x="2321285" y="3749592"/>
              <a:chExt cx="370499" cy="183444"/>
            </a:xfrm>
          </p:grpSpPr>
          <p:grpSp>
            <p:nvGrpSpPr>
              <p:cNvPr id="140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45" name="Oval 42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46" name="Oval 145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41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42" name="Oval 141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43" name="Straight Connector 142"/>
                <p:cNvCxnSpPr>
                  <a:stCxn id="142" idx="2"/>
                  <a:endCxn id="142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41"/>
                <p:cNvCxnSpPr>
                  <a:stCxn id="142" idx="0"/>
                  <a:endCxn id="142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2" name="Group 44"/>
            <p:cNvGrpSpPr/>
            <p:nvPr/>
          </p:nvGrpSpPr>
          <p:grpSpPr>
            <a:xfrm rot="2684704">
              <a:off x="6640797" y="2765974"/>
              <a:ext cx="370499" cy="183444"/>
              <a:chOff x="2321285" y="3749592"/>
              <a:chExt cx="370499" cy="183444"/>
            </a:xfrm>
          </p:grpSpPr>
          <p:grpSp>
            <p:nvGrpSpPr>
              <p:cNvPr id="133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38" name="Oval 137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39" name="Oval 138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34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35" name="Oval 134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36" name="Straight Connector 135"/>
                <p:cNvCxnSpPr>
                  <a:stCxn id="135" idx="2"/>
                  <a:endCxn id="135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>
                  <a:stCxn id="135" idx="0"/>
                  <a:endCxn id="135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3" name="Group 53"/>
            <p:cNvGrpSpPr/>
            <p:nvPr/>
          </p:nvGrpSpPr>
          <p:grpSpPr>
            <a:xfrm rot="2684704">
              <a:off x="6913070" y="3030599"/>
              <a:ext cx="370499" cy="183444"/>
              <a:chOff x="2321285" y="3749592"/>
              <a:chExt cx="370499" cy="183444"/>
            </a:xfrm>
          </p:grpSpPr>
          <p:grpSp>
            <p:nvGrpSpPr>
              <p:cNvPr id="126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31" name="Oval 130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32" name="Oval 131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27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28" name="Oval 127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29" name="Straight Connector 128"/>
                <p:cNvCxnSpPr>
                  <a:stCxn id="128" idx="2"/>
                  <a:endCxn id="128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>
                  <a:stCxn id="128" idx="0"/>
                  <a:endCxn id="128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4" name="Group 61"/>
            <p:cNvGrpSpPr/>
            <p:nvPr/>
          </p:nvGrpSpPr>
          <p:grpSpPr>
            <a:xfrm rot="2684704">
              <a:off x="7179892" y="3299907"/>
              <a:ext cx="370499" cy="183444"/>
              <a:chOff x="2321285" y="3749592"/>
              <a:chExt cx="370499" cy="183444"/>
            </a:xfrm>
          </p:grpSpPr>
          <p:grpSp>
            <p:nvGrpSpPr>
              <p:cNvPr id="119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24" name="Oval 123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25" name="Oval 124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20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21" name="Oval 120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22" name="Straight Connector 121"/>
                <p:cNvCxnSpPr>
                  <a:stCxn id="121" idx="2"/>
                  <a:endCxn id="121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>
                  <a:stCxn id="121" idx="0"/>
                  <a:endCxn id="121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5" name="Group 72"/>
            <p:cNvGrpSpPr/>
            <p:nvPr/>
          </p:nvGrpSpPr>
          <p:grpSpPr>
            <a:xfrm rot="2684704">
              <a:off x="7449440" y="3568922"/>
              <a:ext cx="370499" cy="183444"/>
              <a:chOff x="2321285" y="3749592"/>
              <a:chExt cx="370499" cy="183444"/>
            </a:xfrm>
          </p:grpSpPr>
          <p:grpSp>
            <p:nvGrpSpPr>
              <p:cNvPr id="112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17" name="Oval 116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18" name="Oval 117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13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14" name="Oval 113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15" name="Straight Connector 114"/>
                <p:cNvCxnSpPr>
                  <a:stCxn id="114" idx="2"/>
                  <a:endCxn id="114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>
                  <a:stCxn id="114" idx="0"/>
                  <a:endCxn id="114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6" name="Group 18"/>
            <p:cNvGrpSpPr/>
            <p:nvPr/>
          </p:nvGrpSpPr>
          <p:grpSpPr>
            <a:xfrm rot="2684704">
              <a:off x="7745074" y="3771677"/>
              <a:ext cx="180000" cy="180000"/>
              <a:chOff x="3251235" y="3759117"/>
              <a:chExt cx="180000" cy="180000"/>
            </a:xfrm>
          </p:grpSpPr>
          <p:sp>
            <p:nvSpPr>
              <p:cNvPr id="110" name="Oval 109"/>
              <p:cNvSpPr>
                <a:spLocks noChangeAspect="1"/>
              </p:cNvSpPr>
              <p:nvPr/>
            </p:nvSpPr>
            <p:spPr>
              <a:xfrm rot="18908474">
                <a:off x="3251235" y="3759117"/>
                <a:ext cx="180000" cy="18000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111" name="Oval 110"/>
              <p:cNvSpPr>
                <a:spLocks noChangeAspect="1"/>
              </p:cNvSpPr>
              <p:nvPr/>
            </p:nvSpPr>
            <p:spPr>
              <a:xfrm rot="18908474">
                <a:off x="3318863" y="3819983"/>
                <a:ext cx="54000" cy="54000"/>
              </a:xfrm>
              <a:prstGeom prst="ellipse">
                <a:avLst/>
              </a:prstGeom>
              <a:solidFill>
                <a:srgbClr val="33CCFF"/>
              </a:solidFill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 rot="21539285">
              <a:off x="6469806" y="1809256"/>
              <a:ext cx="910902" cy="18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unpolarized light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55EF560A-46DF-4A6B-C2F2-48AD5F8A0BFF}"/>
              </a:ext>
            </a:extLst>
          </p:cNvPr>
          <p:cNvSpPr txBox="1"/>
          <p:nvPr/>
        </p:nvSpPr>
        <p:spPr>
          <a:xfrm>
            <a:off x="5150644" y="6217818"/>
            <a:ext cx="15953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Figure courtesy Brian Monacelli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p-polarized Light</a:t>
            </a:r>
          </a:p>
        </p:txBody>
      </p:sp>
      <p:grpSp>
        <p:nvGrpSpPr>
          <p:cNvPr id="2" name="Group 82" descr="p-polarized"/>
          <p:cNvGrpSpPr/>
          <p:nvPr/>
        </p:nvGrpSpPr>
        <p:grpSpPr>
          <a:xfrm>
            <a:off x="1740709" y="1219201"/>
            <a:ext cx="8392514" cy="5455035"/>
            <a:chOff x="2379031" y="1457613"/>
            <a:chExt cx="5148572" cy="3346511"/>
          </a:xfrm>
        </p:grpSpPr>
        <p:sp>
          <p:nvSpPr>
            <p:cNvPr id="84" name="Rectangle 83"/>
            <p:cNvSpPr/>
            <p:nvPr/>
          </p:nvSpPr>
          <p:spPr>
            <a:xfrm rot="3866">
              <a:off x="2379031" y="3988877"/>
              <a:ext cx="5148572" cy="54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Garamond" panose="02020404030301010803" pitchFamily="18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rot="18903866">
              <a:off x="3926478" y="1457613"/>
              <a:ext cx="0" cy="2964206"/>
            </a:xfrm>
            <a:prstGeom prst="line">
              <a:avLst/>
            </a:prstGeom>
            <a:ln w="15875">
              <a:solidFill>
                <a:srgbClr val="0070C0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84" idx="0"/>
            </p:cNvCxnSpPr>
            <p:nvPr/>
          </p:nvCxnSpPr>
          <p:spPr>
            <a:xfrm flipV="1">
              <a:off x="4953621" y="2206531"/>
              <a:ext cx="6648" cy="178234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Arc 86"/>
            <p:cNvSpPr/>
            <p:nvPr/>
          </p:nvSpPr>
          <p:spPr>
            <a:xfrm rot="3866">
              <a:off x="4212520" y="3247743"/>
              <a:ext cx="1482267" cy="1556381"/>
            </a:xfrm>
            <a:prstGeom prst="arc">
              <a:avLst>
                <a:gd name="adj1" fmla="val 13625526"/>
                <a:gd name="adj2" fmla="val 1620359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Garamond" panose="02020404030301010803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 rot="21549973">
              <a:off x="5164068" y="2204884"/>
              <a:ext cx="814253" cy="18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surface normal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 rot="21549973">
              <a:off x="6190361" y="3833846"/>
              <a:ext cx="822700" cy="18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optical surface</a:t>
              </a:r>
            </a:p>
          </p:txBody>
        </p:sp>
        <p:pic>
          <p:nvPicPr>
            <p:cNvPr id="92" name="Picture 91" descr="sine wave.gi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42"/>
            <a:stretch>
              <a:fillRect/>
            </a:stretch>
          </p:blipFill>
          <p:spPr>
            <a:xfrm rot="2700000">
              <a:off x="2472458" y="2589564"/>
              <a:ext cx="2795657" cy="569969"/>
            </a:xfrm>
            <a:prstGeom prst="rect">
              <a:avLst/>
            </a:prstGeom>
          </p:spPr>
        </p:pic>
      </p:grpSp>
      <p:sp>
        <p:nvSpPr>
          <p:cNvPr id="75" name="TextBox 74"/>
          <p:cNvSpPr txBox="1"/>
          <p:nvPr/>
        </p:nvSpPr>
        <p:spPr>
          <a:xfrm rot="21539285">
            <a:off x="3506637" y="1750891"/>
            <a:ext cx="1444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Garamond" panose="02020404030301010803" pitchFamily="18" charset="0"/>
              </a:rPr>
              <a:t>p-polarized light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8DFF68-9787-4AA3-88F2-4A9230033E7D}"/>
              </a:ext>
            </a:extLst>
          </p:cNvPr>
          <p:cNvSpPr txBox="1"/>
          <p:nvPr/>
        </p:nvSpPr>
        <p:spPr>
          <a:xfrm rot="3866">
            <a:off x="5268106" y="3510307"/>
            <a:ext cx="383437" cy="461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latin typeface="Garamond" panose="02020404030301010803" pitchFamily="18" charset="0"/>
              </a:rPr>
              <a:t>θ</a:t>
            </a:r>
            <a:r>
              <a:rPr lang="en-US" sz="2400" b="1" baseline="-25000" dirty="0" err="1">
                <a:latin typeface="Garamond" panose="02020404030301010803" pitchFamily="18" charset="0"/>
              </a:rPr>
              <a:t>i</a:t>
            </a:r>
            <a:endParaRPr lang="en-US" sz="2400" b="1" baseline="-25000" dirty="0">
              <a:latin typeface="Garamond" panose="020204040303010108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03622-DF05-688E-5EFB-6D9307632304}"/>
              </a:ext>
            </a:extLst>
          </p:cNvPr>
          <p:cNvSpPr txBox="1"/>
          <p:nvPr/>
        </p:nvSpPr>
        <p:spPr>
          <a:xfrm>
            <a:off x="5150644" y="6217818"/>
            <a:ext cx="15953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Figure courtesy Brian Monacelli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s-polarized Light</a:t>
            </a:r>
          </a:p>
        </p:txBody>
      </p:sp>
      <p:grpSp>
        <p:nvGrpSpPr>
          <p:cNvPr id="2" name="Group 82" descr="s-polarized"/>
          <p:cNvGrpSpPr/>
          <p:nvPr/>
        </p:nvGrpSpPr>
        <p:grpSpPr>
          <a:xfrm>
            <a:off x="1740709" y="1219201"/>
            <a:ext cx="8392514" cy="5455035"/>
            <a:chOff x="2379031" y="1457613"/>
            <a:chExt cx="5148572" cy="3346511"/>
          </a:xfrm>
        </p:grpSpPr>
        <p:sp>
          <p:nvSpPr>
            <p:cNvPr id="84" name="Rectangle 83"/>
            <p:cNvSpPr/>
            <p:nvPr/>
          </p:nvSpPr>
          <p:spPr>
            <a:xfrm rot="3866">
              <a:off x="2379031" y="3988877"/>
              <a:ext cx="5148572" cy="54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Garamond" panose="02020404030301010803" pitchFamily="18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rot="18903866">
              <a:off x="3926478" y="1457613"/>
              <a:ext cx="0" cy="2964206"/>
            </a:xfrm>
            <a:prstGeom prst="line">
              <a:avLst/>
            </a:prstGeom>
            <a:ln w="15875">
              <a:solidFill>
                <a:srgbClr val="0070C0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84" idx="0"/>
            </p:cNvCxnSpPr>
            <p:nvPr/>
          </p:nvCxnSpPr>
          <p:spPr>
            <a:xfrm flipV="1">
              <a:off x="4953621" y="2206531"/>
              <a:ext cx="6648" cy="178234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Arc 86"/>
            <p:cNvSpPr/>
            <p:nvPr/>
          </p:nvSpPr>
          <p:spPr>
            <a:xfrm rot="3866">
              <a:off x="4212520" y="3247743"/>
              <a:ext cx="1482267" cy="1556381"/>
            </a:xfrm>
            <a:prstGeom prst="arc">
              <a:avLst>
                <a:gd name="adj1" fmla="val 13625526"/>
                <a:gd name="adj2" fmla="val 1620359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Garamond" panose="02020404030301010803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 rot="21549973">
              <a:off x="5164068" y="2204884"/>
              <a:ext cx="814253" cy="18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surface normal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 rot="21549973">
              <a:off x="6190361" y="3833846"/>
              <a:ext cx="822700" cy="18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optical surface</a:t>
              </a:r>
            </a:p>
          </p:txBody>
        </p:sp>
      </p:grpSp>
      <p:grpSp>
        <p:nvGrpSpPr>
          <p:cNvPr id="3" name="Group 92" descr="ray"/>
          <p:cNvGrpSpPr/>
          <p:nvPr/>
        </p:nvGrpSpPr>
        <p:grpSpPr>
          <a:xfrm>
            <a:off x="1841921" y="1750891"/>
            <a:ext cx="4831853" cy="3492288"/>
            <a:chOff x="5460842" y="1809256"/>
            <a:chExt cx="2964206" cy="2142421"/>
          </a:xfrm>
        </p:grpSpPr>
        <p:cxnSp>
          <p:nvCxnSpPr>
            <p:cNvPr id="95" name="Straight Connector 94"/>
            <p:cNvCxnSpPr/>
            <p:nvPr/>
          </p:nvCxnSpPr>
          <p:spPr>
            <a:xfrm rot="18893178">
              <a:off x="6942945" y="1489367"/>
              <a:ext cx="0" cy="2964206"/>
            </a:xfrm>
            <a:prstGeom prst="line">
              <a:avLst/>
            </a:prstGeom>
            <a:ln w="15875">
              <a:solidFill>
                <a:srgbClr val="0070C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27"/>
            <p:cNvGrpSpPr/>
            <p:nvPr/>
          </p:nvGrpSpPr>
          <p:grpSpPr>
            <a:xfrm rot="2684704">
              <a:off x="5838114" y="1963670"/>
              <a:ext cx="370499" cy="183444"/>
              <a:chOff x="2321285" y="3749592"/>
              <a:chExt cx="370499" cy="183444"/>
            </a:xfrm>
          </p:grpSpPr>
          <p:grpSp>
            <p:nvGrpSpPr>
              <p:cNvPr id="5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59" name="Oval 158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60" name="Oval 159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6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56" name="Oval 20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57" name="Straight Connector 156"/>
                <p:cNvCxnSpPr/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28"/>
            <p:cNvGrpSpPr/>
            <p:nvPr/>
          </p:nvGrpSpPr>
          <p:grpSpPr>
            <a:xfrm rot="2684704">
              <a:off x="6104937" y="2232978"/>
              <a:ext cx="370499" cy="183444"/>
              <a:chOff x="2321285" y="3749592"/>
              <a:chExt cx="370499" cy="183444"/>
            </a:xfrm>
          </p:grpSpPr>
          <p:grpSp>
            <p:nvGrpSpPr>
              <p:cNvPr id="8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52" name="Oval 34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53" name="Oval 35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9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49" name="Oval 148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50" name="Straight Connector 149"/>
                <p:cNvCxnSpPr>
                  <a:stCxn id="149" idx="2"/>
                  <a:endCxn id="149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>
                  <a:stCxn id="149" idx="0"/>
                  <a:endCxn id="149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6"/>
            <p:cNvGrpSpPr/>
            <p:nvPr/>
          </p:nvGrpSpPr>
          <p:grpSpPr>
            <a:xfrm rot="2684704">
              <a:off x="6373974" y="2496667"/>
              <a:ext cx="370499" cy="183444"/>
              <a:chOff x="2321285" y="3749592"/>
              <a:chExt cx="370499" cy="183444"/>
            </a:xfrm>
          </p:grpSpPr>
          <p:grpSp>
            <p:nvGrpSpPr>
              <p:cNvPr id="11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45" name="Oval 42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46" name="Oval 145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2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42" name="Oval 141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43" name="Straight Connector 142"/>
                <p:cNvCxnSpPr>
                  <a:stCxn id="142" idx="2"/>
                  <a:endCxn id="142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41"/>
                <p:cNvCxnSpPr>
                  <a:stCxn id="142" idx="0"/>
                  <a:endCxn id="142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Group 44"/>
            <p:cNvGrpSpPr/>
            <p:nvPr/>
          </p:nvGrpSpPr>
          <p:grpSpPr>
            <a:xfrm rot="2684704">
              <a:off x="6640797" y="2765974"/>
              <a:ext cx="370499" cy="183444"/>
              <a:chOff x="2321285" y="3749592"/>
              <a:chExt cx="370499" cy="183444"/>
            </a:xfrm>
          </p:grpSpPr>
          <p:grpSp>
            <p:nvGrpSpPr>
              <p:cNvPr id="14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38" name="Oval 137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39" name="Oval 138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5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35" name="Oval 134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36" name="Straight Connector 135"/>
                <p:cNvCxnSpPr>
                  <a:stCxn id="135" idx="2"/>
                  <a:endCxn id="135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>
                  <a:stCxn id="135" idx="0"/>
                  <a:endCxn id="135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53"/>
            <p:cNvGrpSpPr/>
            <p:nvPr/>
          </p:nvGrpSpPr>
          <p:grpSpPr>
            <a:xfrm rot="2684704">
              <a:off x="6913070" y="3030599"/>
              <a:ext cx="370499" cy="183444"/>
              <a:chOff x="2321285" y="3749592"/>
              <a:chExt cx="370499" cy="183444"/>
            </a:xfrm>
          </p:grpSpPr>
          <p:grpSp>
            <p:nvGrpSpPr>
              <p:cNvPr id="17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31" name="Oval 130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32" name="Oval 131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18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28" name="Oval 127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29" name="Straight Connector 128"/>
                <p:cNvCxnSpPr>
                  <a:stCxn id="128" idx="2"/>
                  <a:endCxn id="128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>
                  <a:stCxn id="128" idx="0"/>
                  <a:endCxn id="128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61"/>
            <p:cNvGrpSpPr/>
            <p:nvPr/>
          </p:nvGrpSpPr>
          <p:grpSpPr>
            <a:xfrm rot="2684704">
              <a:off x="7179892" y="3299907"/>
              <a:ext cx="370499" cy="183444"/>
              <a:chOff x="2321285" y="3749592"/>
              <a:chExt cx="370499" cy="183444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24" name="Oval 123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25" name="Oval 124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21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21" name="Oval 120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22" name="Straight Connector 121"/>
                <p:cNvCxnSpPr>
                  <a:stCxn id="121" idx="2"/>
                  <a:endCxn id="121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>
                  <a:stCxn id="121" idx="0"/>
                  <a:endCxn id="121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72"/>
            <p:cNvGrpSpPr/>
            <p:nvPr/>
          </p:nvGrpSpPr>
          <p:grpSpPr>
            <a:xfrm rot="2684704">
              <a:off x="7449440" y="3568922"/>
              <a:ext cx="370499" cy="183444"/>
              <a:chOff x="2321285" y="3749592"/>
              <a:chExt cx="370499" cy="183444"/>
            </a:xfrm>
          </p:grpSpPr>
          <p:grpSp>
            <p:nvGrpSpPr>
              <p:cNvPr id="23" name="Group 18"/>
              <p:cNvGrpSpPr/>
              <p:nvPr/>
            </p:nvGrpSpPr>
            <p:grpSpPr>
              <a:xfrm>
                <a:off x="2321285" y="3749592"/>
                <a:ext cx="180000" cy="180000"/>
                <a:chOff x="3251235" y="3759117"/>
                <a:chExt cx="180000" cy="180000"/>
              </a:xfrm>
            </p:grpSpPr>
            <p:sp>
              <p:nvSpPr>
                <p:cNvPr id="117" name="Oval 116"/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118" name="Oval 117"/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  <p:grpSp>
            <p:nvGrpSpPr>
              <p:cNvPr id="24" name="Group 26"/>
              <p:cNvGrpSpPr/>
              <p:nvPr/>
            </p:nvGrpSpPr>
            <p:grpSpPr>
              <a:xfrm>
                <a:off x="2511784" y="3753036"/>
                <a:ext cx="180000" cy="180000"/>
                <a:chOff x="2511784" y="3753036"/>
                <a:chExt cx="180000" cy="180000"/>
              </a:xfrm>
            </p:grpSpPr>
            <p:sp>
              <p:nvSpPr>
                <p:cNvPr id="114" name="Oval 113"/>
                <p:cNvSpPr>
                  <a:spLocks noChangeAspect="1"/>
                </p:cNvSpPr>
                <p:nvPr/>
              </p:nvSpPr>
              <p:spPr>
                <a:xfrm rot="18908474">
                  <a:off x="2511784" y="3753036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cxnSp>
              <p:nvCxnSpPr>
                <p:cNvPr id="115" name="Straight Connector 114"/>
                <p:cNvCxnSpPr>
                  <a:stCxn id="114" idx="2"/>
                  <a:endCxn id="114" idx="6"/>
                </p:cNvCxnSpPr>
                <p:nvPr/>
              </p:nvCxnSpPr>
              <p:spPr>
                <a:xfrm flipV="1">
                  <a:off x="2537988" y="3779553"/>
                  <a:ext cx="127592" cy="12696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>
                  <a:stCxn id="114" idx="0"/>
                  <a:endCxn id="114" idx="4"/>
                </p:cNvCxnSpPr>
                <p:nvPr/>
              </p:nvCxnSpPr>
              <p:spPr>
                <a:xfrm>
                  <a:off x="2538301" y="3779240"/>
                  <a:ext cx="126966" cy="127592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5" name="Group 18"/>
            <p:cNvGrpSpPr/>
            <p:nvPr/>
          </p:nvGrpSpPr>
          <p:grpSpPr>
            <a:xfrm rot="2684704">
              <a:off x="7745074" y="3771677"/>
              <a:ext cx="180000" cy="180000"/>
              <a:chOff x="3251235" y="3759117"/>
              <a:chExt cx="180000" cy="180000"/>
            </a:xfrm>
          </p:grpSpPr>
          <p:sp>
            <p:nvSpPr>
              <p:cNvPr id="110" name="Oval 109"/>
              <p:cNvSpPr>
                <a:spLocks noChangeAspect="1"/>
              </p:cNvSpPr>
              <p:nvPr/>
            </p:nvSpPr>
            <p:spPr>
              <a:xfrm rot="18908474">
                <a:off x="3251235" y="3759117"/>
                <a:ext cx="180000" cy="180000"/>
              </a:xfrm>
              <a:prstGeom prst="ellipse">
                <a:avLst/>
              </a:prstGeom>
              <a:no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111" name="Oval 110"/>
              <p:cNvSpPr>
                <a:spLocks noChangeAspect="1"/>
              </p:cNvSpPr>
              <p:nvPr/>
            </p:nvSpPr>
            <p:spPr>
              <a:xfrm rot="18908474">
                <a:off x="3318863" y="3819983"/>
                <a:ext cx="54000" cy="54000"/>
              </a:xfrm>
              <a:prstGeom prst="ellipse">
                <a:avLst/>
              </a:prstGeom>
              <a:solidFill>
                <a:srgbClr val="33CCFF"/>
              </a:solidFill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Garamond" panose="02020404030301010803" pitchFamily="18" charset="0"/>
                </a:endParaRP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 rot="21539285">
              <a:off x="6489474" y="1809256"/>
              <a:ext cx="871566" cy="18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Garamond" panose="02020404030301010803" pitchFamily="18" charset="0"/>
                </a:rPr>
                <a:t>s-polarized light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0D14FAE-D170-4205-BAD5-595A40D8BACE}"/>
              </a:ext>
            </a:extLst>
          </p:cNvPr>
          <p:cNvSpPr txBox="1"/>
          <p:nvPr/>
        </p:nvSpPr>
        <p:spPr>
          <a:xfrm rot="3866">
            <a:off x="5268106" y="3510307"/>
            <a:ext cx="383437" cy="461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latin typeface="Garamond" panose="02020404030301010803" pitchFamily="18" charset="0"/>
              </a:rPr>
              <a:t>θ</a:t>
            </a:r>
            <a:r>
              <a:rPr lang="en-US" sz="2400" b="1" baseline="-25000" dirty="0" err="1">
                <a:latin typeface="Garamond" panose="02020404030301010803" pitchFamily="18" charset="0"/>
              </a:rPr>
              <a:t>i</a:t>
            </a:r>
            <a:endParaRPr lang="en-US" sz="2400" b="1" baseline="-25000" dirty="0">
              <a:latin typeface="Garamond" panose="02020404030301010803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F96F962-CC19-6964-201E-684C309FBE88}"/>
              </a:ext>
            </a:extLst>
          </p:cNvPr>
          <p:cNvSpPr txBox="1"/>
          <p:nvPr/>
        </p:nvSpPr>
        <p:spPr>
          <a:xfrm>
            <a:off x="5124194" y="6230284"/>
            <a:ext cx="16482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Figure courtesy Brian Monacelli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Polarizers</a:t>
            </a:r>
          </a:p>
        </p:txBody>
      </p:sp>
      <p:pic>
        <p:nvPicPr>
          <p:cNvPr id="23555" name="Picture 3" descr="polarized sunglasses"/>
          <p:cNvPicPr>
            <a:picLocks noGrp="1" noChangeAspect="1" noChangeArrowheads="1"/>
          </p:cNvPicPr>
          <p:nvPr>
            <p:ph sz="half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035079" y="4466835"/>
            <a:ext cx="4121842" cy="211935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236FD2-BF9A-430F-49C6-64FF71C8E535}"/>
              </a:ext>
            </a:extLst>
          </p:cNvPr>
          <p:cNvSpPr txBox="1"/>
          <p:nvPr/>
        </p:nvSpPr>
        <p:spPr>
          <a:xfrm>
            <a:off x="4035079" y="6349430"/>
            <a:ext cx="15536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Image courtesy Erin Monacelli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74" name="Straight Arrow Connector 73" descr="arrow">
            <a:extLst>
              <a:ext uri="{FF2B5EF4-FFF2-40B4-BE49-F238E27FC236}">
                <a16:creationId xmlns:a16="http://schemas.microsoft.com/office/drawing/2014/main" id="{9311B117-AFA9-32F8-5811-633E31358893}"/>
              </a:ext>
            </a:extLst>
          </p:cNvPr>
          <p:cNvCxnSpPr>
            <a:cxnSpLocks/>
            <a:stCxn id="23555" idx="0"/>
            <a:endCxn id="3" idx="1"/>
          </p:cNvCxnSpPr>
          <p:nvPr/>
        </p:nvCxnSpPr>
        <p:spPr>
          <a:xfrm flipV="1">
            <a:off x="6096000" y="3449388"/>
            <a:ext cx="1" cy="10174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 descr="linear polarizer schematic">
            <a:extLst>
              <a:ext uri="{FF2B5EF4-FFF2-40B4-BE49-F238E27FC236}">
                <a16:creationId xmlns:a16="http://schemas.microsoft.com/office/drawing/2014/main" id="{9519AEA8-24A4-DD40-757A-C0C7C43DB992}"/>
              </a:ext>
            </a:extLst>
          </p:cNvPr>
          <p:cNvGrpSpPr/>
          <p:nvPr/>
        </p:nvGrpSpPr>
        <p:grpSpPr>
          <a:xfrm>
            <a:off x="1127070" y="733732"/>
            <a:ext cx="10349305" cy="2899415"/>
            <a:chOff x="1127070" y="733732"/>
            <a:chExt cx="10349305" cy="2899415"/>
          </a:xfrm>
        </p:grpSpPr>
        <p:sp>
          <p:nvSpPr>
            <p:cNvPr id="3" name="Trapezoid 2">
              <a:extLst>
                <a:ext uri="{FF2B5EF4-FFF2-40B4-BE49-F238E27FC236}">
                  <a16:creationId xmlns:a16="http://schemas.microsoft.com/office/drawing/2014/main" id="{294C3169-17C6-F540-706F-E92FB93B3F0B}"/>
                </a:ext>
              </a:extLst>
            </p:cNvPr>
            <p:cNvSpPr/>
            <p:nvPr/>
          </p:nvSpPr>
          <p:spPr>
            <a:xfrm rot="16200000">
              <a:off x="4908844" y="1655310"/>
              <a:ext cx="2374313" cy="1425167"/>
            </a:xfrm>
            <a:prstGeom prst="trapezoid">
              <a:avLst>
                <a:gd name="adj" fmla="val 14828"/>
              </a:avLst>
            </a:prstGeom>
            <a:solidFill>
              <a:schemeClr val="bg2">
                <a:lumMod val="25000"/>
                <a:alpha val="6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ED029C84-E9E1-961B-8E2F-25647F14BC13}"/>
                </a:ext>
              </a:extLst>
            </p:cNvPr>
            <p:cNvGrpSpPr/>
            <p:nvPr/>
          </p:nvGrpSpPr>
          <p:grpSpPr>
            <a:xfrm>
              <a:off x="1178334" y="2209198"/>
              <a:ext cx="4833714" cy="317390"/>
              <a:chOff x="1079858" y="2222763"/>
              <a:chExt cx="4833714" cy="317390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5491743-523F-39A5-9833-C6B8D862C435}"/>
                  </a:ext>
                </a:extLst>
              </p:cNvPr>
              <p:cNvCxnSpPr/>
              <p:nvPr/>
            </p:nvCxnSpPr>
            <p:spPr>
              <a:xfrm rot="16215786">
                <a:off x="3497646" y="-33775"/>
                <a:ext cx="0" cy="4831853"/>
              </a:xfrm>
              <a:prstGeom prst="line">
                <a:avLst/>
              </a:prstGeom>
              <a:ln w="15875">
                <a:solidFill>
                  <a:srgbClr val="0070C0"/>
                </a:solidFill>
                <a:prstDash val="sysDot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82607E12-DE04-98D8-0D4D-9A75EA058598}"/>
                  </a:ext>
                </a:extLst>
              </p:cNvPr>
              <p:cNvGrpSpPr/>
              <p:nvPr/>
            </p:nvGrpSpPr>
            <p:grpSpPr>
              <a:xfrm rot="7312">
                <a:off x="1079858" y="2222763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63" name="Group 18">
                  <a:extLst>
                    <a:ext uri="{FF2B5EF4-FFF2-40B4-BE49-F238E27FC236}">
                      <a16:creationId xmlns:a16="http://schemas.microsoft.com/office/drawing/2014/main" id="{C74D5723-334A-5AC2-8895-6373A1207ABF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158FFEB6-C9FA-81B0-848F-3C622AA31A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9A62313E-AAF9-CE77-E050-42B844DBE8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64" name="Group 26">
                  <a:extLst>
                    <a:ext uri="{FF2B5EF4-FFF2-40B4-BE49-F238E27FC236}">
                      <a16:creationId xmlns:a16="http://schemas.microsoft.com/office/drawing/2014/main" id="{6215539F-8675-DB4C-6FB1-90A806A5E99A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65" name="Oval 20">
                    <a:extLst>
                      <a:ext uri="{FF2B5EF4-FFF2-40B4-BE49-F238E27FC236}">
                        <a16:creationId xmlns:a16="http://schemas.microsoft.com/office/drawing/2014/main" id="{6F0B2ABC-A54A-D371-FD3D-ABB6436807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18EC91B7-CA9A-ED6C-94FC-C81F094D7700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6BEB2640-BD94-712B-1C1B-F580D829815C}"/>
                      </a:ext>
                    </a:extLst>
                  </p:cNvPr>
                  <p:cNvCxnSpPr/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1" name="Group 28">
                <a:extLst>
                  <a:ext uri="{FF2B5EF4-FFF2-40B4-BE49-F238E27FC236}">
                    <a16:creationId xmlns:a16="http://schemas.microsoft.com/office/drawing/2014/main" id="{9EE14CCB-9430-9E56-17A2-A9FB73455DF0}"/>
                  </a:ext>
                </a:extLst>
              </p:cNvPr>
              <p:cNvGrpSpPr/>
              <p:nvPr/>
            </p:nvGrpSpPr>
            <p:grpSpPr>
              <a:xfrm rot="7312">
                <a:off x="1697787" y="2229691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56" name="Group 18">
                  <a:extLst>
                    <a:ext uri="{FF2B5EF4-FFF2-40B4-BE49-F238E27FC236}">
                      <a16:creationId xmlns:a16="http://schemas.microsoft.com/office/drawing/2014/main" id="{720C411A-06CB-3423-B8B3-677CB56D7387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61" name="Oval 34">
                    <a:extLst>
                      <a:ext uri="{FF2B5EF4-FFF2-40B4-BE49-F238E27FC236}">
                        <a16:creationId xmlns:a16="http://schemas.microsoft.com/office/drawing/2014/main" id="{46CFA488-32F4-D5B1-70A6-00DA71665F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62" name="Oval 35">
                    <a:extLst>
                      <a:ext uri="{FF2B5EF4-FFF2-40B4-BE49-F238E27FC236}">
                        <a16:creationId xmlns:a16="http://schemas.microsoft.com/office/drawing/2014/main" id="{9881CC8B-72E5-4E06-E8E2-BB0C9A3809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57" name="Group 26">
                  <a:extLst>
                    <a:ext uri="{FF2B5EF4-FFF2-40B4-BE49-F238E27FC236}">
                      <a16:creationId xmlns:a16="http://schemas.microsoft.com/office/drawing/2014/main" id="{5288E477-24B0-F098-D3FA-950CDCD66470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0114782C-2D09-94D9-2705-25EDE4635A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FCC97BAE-00CC-CC25-1C49-7628FDF34089}"/>
                      </a:ext>
                    </a:extLst>
                  </p:cNvPr>
                  <p:cNvCxnSpPr>
                    <a:stCxn id="58" idx="2"/>
                    <a:endCxn id="58" idx="6"/>
                  </p:cNvCxnSpPr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1588028F-BC4C-7238-35BF-6378693F1DAA}"/>
                      </a:ext>
                    </a:extLst>
                  </p:cNvPr>
                  <p:cNvCxnSpPr>
                    <a:stCxn id="58" idx="0"/>
                    <a:endCxn id="58" idx="4"/>
                  </p:cNvCxnSpPr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2" name="Group 36">
                <a:extLst>
                  <a:ext uri="{FF2B5EF4-FFF2-40B4-BE49-F238E27FC236}">
                    <a16:creationId xmlns:a16="http://schemas.microsoft.com/office/drawing/2014/main" id="{FF7DB087-4FA1-9186-7A39-0607D2CB294A}"/>
                  </a:ext>
                </a:extLst>
              </p:cNvPr>
              <p:cNvGrpSpPr/>
              <p:nvPr/>
            </p:nvGrpSpPr>
            <p:grpSpPr>
              <a:xfrm rot="7312">
                <a:off x="2311851" y="2227565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49" name="Group 18">
                  <a:extLst>
                    <a:ext uri="{FF2B5EF4-FFF2-40B4-BE49-F238E27FC236}">
                      <a16:creationId xmlns:a16="http://schemas.microsoft.com/office/drawing/2014/main" id="{BBB312AF-0171-BCC7-6C8D-ECA000FB8B3A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54" name="Oval 42">
                    <a:extLst>
                      <a:ext uri="{FF2B5EF4-FFF2-40B4-BE49-F238E27FC236}">
                        <a16:creationId xmlns:a16="http://schemas.microsoft.com/office/drawing/2014/main" id="{32CF10A4-DBC2-0346-D367-BDF1FCB43F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04331846-5FE7-A84B-3E8A-36CA1AB9BA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50" name="Group 26">
                  <a:extLst>
                    <a:ext uri="{FF2B5EF4-FFF2-40B4-BE49-F238E27FC236}">
                      <a16:creationId xmlns:a16="http://schemas.microsoft.com/office/drawing/2014/main" id="{DFFC4085-0563-BD9B-661A-6CDDCDCE563D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8F81ADB4-05BE-6BA7-9A18-4C9ADFF631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94027ECD-B1A8-BB9A-A3E6-1830A5EE23BE}"/>
                      </a:ext>
                    </a:extLst>
                  </p:cNvPr>
                  <p:cNvCxnSpPr>
                    <a:stCxn id="51" idx="2"/>
                    <a:endCxn id="51" idx="6"/>
                  </p:cNvCxnSpPr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41">
                    <a:extLst>
                      <a:ext uri="{FF2B5EF4-FFF2-40B4-BE49-F238E27FC236}">
                        <a16:creationId xmlns:a16="http://schemas.microsoft.com/office/drawing/2014/main" id="{36488A4B-9281-6D0C-BA2C-C88A61C80AF3}"/>
                      </a:ext>
                    </a:extLst>
                  </p:cNvPr>
                  <p:cNvCxnSpPr>
                    <a:stCxn id="51" idx="0"/>
                    <a:endCxn id="51" idx="4"/>
                  </p:cNvCxnSpPr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3" name="Group 44">
                <a:extLst>
                  <a:ext uri="{FF2B5EF4-FFF2-40B4-BE49-F238E27FC236}">
                    <a16:creationId xmlns:a16="http://schemas.microsoft.com/office/drawing/2014/main" id="{8D1617DC-CF47-A19C-6C69-FE0AA9BA54D3}"/>
                  </a:ext>
                </a:extLst>
              </p:cNvPr>
              <p:cNvGrpSpPr/>
              <p:nvPr/>
            </p:nvGrpSpPr>
            <p:grpSpPr>
              <a:xfrm rot="7312">
                <a:off x="2929779" y="2234492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345E263D-E9C5-32D9-260A-065B0D57AC7B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40114418-7A8F-D7F8-3616-AB3F0490A0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B795DBB9-608F-3266-CB19-8141B5193C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43" name="Group 26">
                  <a:extLst>
                    <a:ext uri="{FF2B5EF4-FFF2-40B4-BE49-F238E27FC236}">
                      <a16:creationId xmlns:a16="http://schemas.microsoft.com/office/drawing/2014/main" id="{043E0F83-88D4-38ED-4431-F94DFBC1B671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BE900345-E199-D8FE-B91E-CDEFF7252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D704758A-ECE6-8737-297F-57DAF2FFE0C3}"/>
                      </a:ext>
                    </a:extLst>
                  </p:cNvPr>
                  <p:cNvCxnSpPr>
                    <a:stCxn id="44" idx="2"/>
                    <a:endCxn id="44" idx="6"/>
                  </p:cNvCxnSpPr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F7B3B5AC-7DFC-391B-B73B-E87D139DFAE4}"/>
                      </a:ext>
                    </a:extLst>
                  </p:cNvPr>
                  <p:cNvCxnSpPr>
                    <a:stCxn id="44" idx="0"/>
                    <a:endCxn id="44" idx="4"/>
                  </p:cNvCxnSpPr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4" name="Group 53">
                <a:extLst>
                  <a:ext uri="{FF2B5EF4-FFF2-40B4-BE49-F238E27FC236}">
                    <a16:creationId xmlns:a16="http://schemas.microsoft.com/office/drawing/2014/main" id="{C44D873D-BCDC-1FC4-9381-023DB5B9BBDA}"/>
                  </a:ext>
                </a:extLst>
              </p:cNvPr>
              <p:cNvGrpSpPr/>
              <p:nvPr/>
            </p:nvGrpSpPr>
            <p:grpSpPr>
              <a:xfrm rot="7312">
                <a:off x="3548668" y="2229746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35" name="Group 18">
                  <a:extLst>
                    <a:ext uri="{FF2B5EF4-FFF2-40B4-BE49-F238E27FC236}">
                      <a16:creationId xmlns:a16="http://schemas.microsoft.com/office/drawing/2014/main" id="{4EA45573-E669-AEC1-B474-13EE721E2BF6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F7BF3AFB-2D1D-935A-3190-40E0E7D5E7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07741D14-0921-DF65-5CA8-23515B0F2A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36" name="Group 26">
                  <a:extLst>
                    <a:ext uri="{FF2B5EF4-FFF2-40B4-BE49-F238E27FC236}">
                      <a16:creationId xmlns:a16="http://schemas.microsoft.com/office/drawing/2014/main" id="{AB1CF9B1-1B49-1865-F5D3-5058A0970BBD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AD0371FF-8695-9CFA-4BC4-220AD910B4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27AB849C-7EBF-3167-433D-CCB4AF28614D}"/>
                      </a:ext>
                    </a:extLst>
                  </p:cNvPr>
                  <p:cNvCxnSpPr>
                    <a:stCxn id="37" idx="2"/>
                    <a:endCxn id="37" idx="6"/>
                  </p:cNvCxnSpPr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9A73EE44-5465-6217-9E89-0E50D5C1242B}"/>
                      </a:ext>
                    </a:extLst>
                  </p:cNvPr>
                  <p:cNvCxnSpPr>
                    <a:stCxn id="37" idx="0"/>
                    <a:endCxn id="37" idx="4"/>
                  </p:cNvCxnSpPr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5" name="Group 61">
                <a:extLst>
                  <a:ext uri="{FF2B5EF4-FFF2-40B4-BE49-F238E27FC236}">
                    <a16:creationId xmlns:a16="http://schemas.microsoft.com/office/drawing/2014/main" id="{2692799F-1560-EE6E-279C-51A314233528}"/>
                  </a:ext>
                </a:extLst>
              </p:cNvPr>
              <p:cNvGrpSpPr/>
              <p:nvPr/>
            </p:nvGrpSpPr>
            <p:grpSpPr>
              <a:xfrm rot="7312">
                <a:off x="4166596" y="2236676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D74484EE-8B63-9130-D4F5-AC377C1ED322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644309E5-BA31-2B59-D2C2-8D754EE3D0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F0ED5382-1322-7978-CF42-4AE16C7E72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29" name="Group 26">
                  <a:extLst>
                    <a:ext uri="{FF2B5EF4-FFF2-40B4-BE49-F238E27FC236}">
                      <a16:creationId xmlns:a16="http://schemas.microsoft.com/office/drawing/2014/main" id="{A88C4145-0F95-A39C-3885-7C046451324C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D39B32FF-66E5-F68F-09FA-2F0D588298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9BA190A7-BA1E-4F58-A60E-5E5A35651F41}"/>
                      </a:ext>
                    </a:extLst>
                  </p:cNvPr>
                  <p:cNvCxnSpPr>
                    <a:stCxn id="30" idx="2"/>
                    <a:endCxn id="30" idx="6"/>
                  </p:cNvCxnSpPr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8AA6FD17-F24E-EAA3-3DC8-AD439B622F22}"/>
                      </a:ext>
                    </a:extLst>
                  </p:cNvPr>
                  <p:cNvCxnSpPr>
                    <a:stCxn id="30" idx="0"/>
                    <a:endCxn id="30" idx="4"/>
                  </p:cNvCxnSpPr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6" name="Group 72">
                <a:extLst>
                  <a:ext uri="{FF2B5EF4-FFF2-40B4-BE49-F238E27FC236}">
                    <a16:creationId xmlns:a16="http://schemas.microsoft.com/office/drawing/2014/main" id="{E93EE582-2BAB-7168-95A6-E01332E28328}"/>
                  </a:ext>
                </a:extLst>
              </p:cNvPr>
              <p:cNvGrpSpPr/>
              <p:nvPr/>
            </p:nvGrpSpPr>
            <p:grpSpPr>
              <a:xfrm rot="7312">
                <a:off x="4787351" y="2240144"/>
                <a:ext cx="603938" cy="299026"/>
                <a:chOff x="2321285" y="3749592"/>
                <a:chExt cx="370499" cy="183444"/>
              </a:xfrm>
            </p:grpSpPr>
            <p:grpSp>
              <p:nvGrpSpPr>
                <p:cNvPr id="21" name="Group 18">
                  <a:extLst>
                    <a:ext uri="{FF2B5EF4-FFF2-40B4-BE49-F238E27FC236}">
                      <a16:creationId xmlns:a16="http://schemas.microsoft.com/office/drawing/2014/main" id="{A481B986-83CD-4F5E-EC6D-08E6FC49076C}"/>
                    </a:ext>
                  </a:extLst>
                </p:cNvPr>
                <p:cNvGrpSpPr/>
                <p:nvPr/>
              </p:nvGrpSpPr>
              <p:grpSpPr>
                <a:xfrm>
                  <a:off x="2321285" y="3749592"/>
                  <a:ext cx="180000" cy="180000"/>
                  <a:chOff x="3251235" y="3759117"/>
                  <a:chExt cx="180000" cy="180000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4002DE34-BB14-5F22-61D5-D4645FD81B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251235" y="3759117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EE34B1EC-B271-266A-AB2F-DC3A8A3139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3318863" y="3819983"/>
                    <a:ext cx="54000" cy="54000"/>
                  </a:xfrm>
                  <a:prstGeom prst="ellipse">
                    <a:avLst/>
                  </a:prstGeom>
                  <a:solidFill>
                    <a:srgbClr val="33CCFF"/>
                  </a:solidFill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</p:grpSp>
            <p:grpSp>
              <p:nvGrpSpPr>
                <p:cNvPr id="22" name="Group 26">
                  <a:extLst>
                    <a:ext uri="{FF2B5EF4-FFF2-40B4-BE49-F238E27FC236}">
                      <a16:creationId xmlns:a16="http://schemas.microsoft.com/office/drawing/2014/main" id="{0894A396-4E6A-F279-F7B7-FAAC758380BC}"/>
                    </a:ext>
                  </a:extLst>
                </p:cNvPr>
                <p:cNvGrpSpPr/>
                <p:nvPr/>
              </p:nvGrpSpPr>
              <p:grpSpPr>
                <a:xfrm>
                  <a:off x="2511784" y="3753036"/>
                  <a:ext cx="180000" cy="180000"/>
                  <a:chOff x="2511784" y="3753036"/>
                  <a:chExt cx="180000" cy="180000"/>
                </a:xfrm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DFA245F1-9785-D070-9269-744B6814E5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18908474">
                    <a:off x="2511784" y="3753036"/>
                    <a:ext cx="180000" cy="18000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 dirty="0">
                      <a:latin typeface="Garamond" panose="02020404030301010803" pitchFamily="18" charset="0"/>
                    </a:endParaRPr>
                  </a:p>
                </p:txBody>
              </p: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9718738A-FCB7-8C7E-626D-BE5C8D77654B}"/>
                      </a:ext>
                    </a:extLst>
                  </p:cNvPr>
                  <p:cNvCxnSpPr>
                    <a:stCxn id="23" idx="2"/>
                    <a:endCxn id="23" idx="6"/>
                  </p:cNvCxnSpPr>
                  <p:nvPr/>
                </p:nvCxnSpPr>
                <p:spPr>
                  <a:xfrm flipV="1">
                    <a:off x="2537988" y="3779553"/>
                    <a:ext cx="127592" cy="126966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FDB4B291-7AD7-6AE1-9C4B-295F941D0EBB}"/>
                      </a:ext>
                    </a:extLst>
                  </p:cNvPr>
                  <p:cNvCxnSpPr>
                    <a:stCxn id="23" idx="0"/>
                    <a:endCxn id="23" idx="4"/>
                  </p:cNvCxnSpPr>
                  <p:nvPr/>
                </p:nvCxnSpPr>
                <p:spPr>
                  <a:xfrm>
                    <a:off x="2538301" y="3779240"/>
                    <a:ext cx="126966" cy="127592"/>
                  </a:xfrm>
                  <a:prstGeom prst="line">
                    <a:avLst/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7" name="Group 18">
                <a:extLst>
                  <a:ext uri="{FF2B5EF4-FFF2-40B4-BE49-F238E27FC236}">
                    <a16:creationId xmlns:a16="http://schemas.microsoft.com/office/drawing/2014/main" id="{2D74FCE1-5EE6-A30F-909C-37A472815912}"/>
                  </a:ext>
                </a:extLst>
              </p:cNvPr>
              <p:cNvGrpSpPr/>
              <p:nvPr/>
            </p:nvGrpSpPr>
            <p:grpSpPr>
              <a:xfrm rot="7312">
                <a:off x="5405286" y="2246741"/>
                <a:ext cx="293412" cy="293412"/>
                <a:chOff x="3251235" y="3759117"/>
                <a:chExt cx="180000" cy="18000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DA74498C-6702-F90C-AD69-2C6E2AB5DC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251235" y="3759117"/>
                  <a:ext cx="180000" cy="180000"/>
                </a:xfrm>
                <a:prstGeom prst="ellipse">
                  <a:avLst/>
                </a:prstGeom>
                <a:noFill/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BFF0EAC-53A2-1FFB-5DFA-D36E35593C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8908474">
                  <a:off x="3318863" y="3819983"/>
                  <a:ext cx="54000" cy="54000"/>
                </a:xfrm>
                <a:prstGeom prst="ellipse">
                  <a:avLst/>
                </a:prstGeom>
                <a:solidFill>
                  <a:srgbClr val="33CCFF"/>
                </a:solidFill>
                <a:ln w="952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 dirty="0">
                    <a:latin typeface="Garamond" panose="02020404030301010803" pitchFamily="18" charset="0"/>
                  </a:endParaRPr>
                </a:p>
              </p:txBody>
            </p:sp>
          </p:grp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5E0154-893B-CC32-9A02-DFE571F3E196}"/>
                </a:ext>
              </a:extLst>
            </p:cNvPr>
            <p:cNvSpPr txBox="1"/>
            <p:nvPr/>
          </p:nvSpPr>
          <p:spPr>
            <a:xfrm>
              <a:off x="2519360" y="1445313"/>
              <a:ext cx="20333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Garamond" panose="02020404030301010803" pitchFamily="18" charset="0"/>
                </a:rPr>
                <a:t>unpolarized light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1AAE110-8A33-B861-8933-AEF099C9F32B}"/>
                </a:ext>
              </a:extLst>
            </p:cNvPr>
            <p:cNvSpPr txBox="1"/>
            <p:nvPr/>
          </p:nvSpPr>
          <p:spPr>
            <a:xfrm>
              <a:off x="8198763" y="1445313"/>
              <a:ext cx="26241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Garamond" panose="02020404030301010803" pitchFamily="18" charset="0"/>
                </a:rPr>
                <a:t>linearly polarized light</a:t>
              </a:r>
            </a:p>
          </p:txBody>
        </p:sp>
        <p:pic>
          <p:nvPicPr>
            <p:cNvPr id="132" name="Picture 131" descr="sine wave.gif">
              <a:extLst>
                <a:ext uri="{FF2B5EF4-FFF2-40B4-BE49-F238E27FC236}">
                  <a16:creationId xmlns:a16="http://schemas.microsoft.com/office/drawing/2014/main" id="{977F867C-3E5A-74B2-103B-62BE0AD1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42"/>
            <a:stretch>
              <a:fillRect/>
            </a:stretch>
          </p:blipFill>
          <p:spPr>
            <a:xfrm rot="22608">
              <a:off x="1127070" y="1904243"/>
              <a:ext cx="4828935" cy="929087"/>
            </a:xfrm>
            <a:prstGeom prst="rect">
              <a:avLst/>
            </a:prstGeom>
          </p:spPr>
        </p:pic>
        <p:pic>
          <p:nvPicPr>
            <p:cNvPr id="138" name="Picture 137" descr="sine wave.gif">
              <a:extLst>
                <a:ext uri="{FF2B5EF4-FFF2-40B4-BE49-F238E27FC236}">
                  <a16:creationId xmlns:a16="http://schemas.microsoft.com/office/drawing/2014/main" id="{E1C69D6B-31D6-2D52-C72F-F17B076BE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42"/>
            <a:stretch>
              <a:fillRect/>
            </a:stretch>
          </p:blipFill>
          <p:spPr>
            <a:xfrm rot="22608">
              <a:off x="6767899" y="1903350"/>
              <a:ext cx="4557106" cy="929087"/>
            </a:xfrm>
            <a:prstGeom prst="rect">
              <a:avLst/>
            </a:prstGeom>
          </p:spPr>
        </p:pic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339138B-6F28-B713-28A4-AFEDFCDA306B}"/>
                </a:ext>
              </a:extLst>
            </p:cNvPr>
            <p:cNvSpPr txBox="1"/>
            <p:nvPr/>
          </p:nvSpPr>
          <p:spPr>
            <a:xfrm>
              <a:off x="9842594" y="3402315"/>
              <a:ext cx="163378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Garamond" panose="02020404030301010803" pitchFamily="18" charset="0"/>
                </a:rPr>
                <a:t>Figure courtesy Brian Monacelli</a:t>
              </a:r>
              <a:endParaRPr lang="en-US" sz="105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83731E9-E37B-83DB-8EF1-0735C4A965D1}"/>
                </a:ext>
              </a:extLst>
            </p:cNvPr>
            <p:cNvSpPr txBox="1"/>
            <p:nvPr/>
          </p:nvSpPr>
          <p:spPr>
            <a:xfrm>
              <a:off x="5356530" y="733732"/>
              <a:ext cx="21515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Garamond" panose="02020404030301010803" pitchFamily="18" charset="0"/>
                </a:rPr>
                <a:t>transmission axis</a:t>
              </a:r>
            </a:p>
          </p:txBody>
        </p:sp>
        <p:cxnSp>
          <p:nvCxnSpPr>
            <p:cNvPr id="75" name="Straight Arrow Connector 74" descr="arrow">
              <a:extLst>
                <a:ext uri="{FF2B5EF4-FFF2-40B4-BE49-F238E27FC236}">
                  <a16:creationId xmlns:a16="http://schemas.microsoft.com/office/drawing/2014/main" id="{A93FEB03-2A58-D799-CE50-14462C9AB8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9505" y="1805512"/>
              <a:ext cx="1" cy="101744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28" descr="polarization analogy with picket fence">
            <a:extLst>
              <a:ext uri="{FF2B5EF4-FFF2-40B4-BE49-F238E27FC236}">
                <a16:creationId xmlns:a16="http://schemas.microsoft.com/office/drawing/2014/main" id="{A50513FF-DC07-42DC-8D70-5DAA0B3CD4AA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1528446"/>
            <a:ext cx="11271250" cy="451230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705113-6D28-4988-998C-B30A4E949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Polarization Analogy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6AD0C9-CE0B-4BEA-8EF6-BB84785E3412}"/>
              </a:ext>
            </a:extLst>
          </p:cNvPr>
          <p:cNvSpPr txBox="1"/>
          <p:nvPr/>
        </p:nvSpPr>
        <p:spPr>
          <a:xfrm>
            <a:off x="2454124" y="1528446"/>
            <a:ext cx="715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aramond" panose="02020404030301010803" pitchFamily="18" charset="0"/>
              </a:rPr>
              <a:t>An unpolarized rope waves through a picket fence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1D00FA-5842-4C5E-AB68-254C68D157EF}"/>
              </a:ext>
            </a:extLst>
          </p:cNvPr>
          <p:cNvSpPr txBox="1"/>
          <p:nvPr/>
        </p:nvSpPr>
        <p:spPr>
          <a:xfrm>
            <a:off x="302106" y="5858905"/>
            <a:ext cx="11587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Garamond" panose="02020404030301010803" pitchFamily="18" charset="0"/>
              </a:rPr>
              <a:t>On the other side of the picket fence, the rope’s motion is polarized along the slats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1D785093-4B0A-C9CD-EC5D-B45A414D22CF}"/>
              </a:ext>
            </a:extLst>
          </p:cNvPr>
          <p:cNvSpPr txBox="1"/>
          <p:nvPr/>
        </p:nvSpPr>
        <p:spPr>
          <a:xfrm>
            <a:off x="4555353" y="6604084"/>
            <a:ext cx="30764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This figure by </a:t>
            </a:r>
            <a:r>
              <a:rPr lang="en-US" sz="105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  <a:hlinkClick r:id="rId3"/>
              </a:rPr>
              <a:t>LASER-TEC</a:t>
            </a:r>
            <a:r>
              <a:rPr lang="en-US" sz="105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is licensed </a:t>
            </a:r>
            <a:r>
              <a:rPr lang="en-US" sz="105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  <a:hlinkClick r:id="rId4"/>
              </a:rPr>
              <a:t>CC BY-NC-SA</a:t>
            </a:r>
            <a:r>
              <a:rPr lang="en-US" sz="105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sz="12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129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Polarized Sunglasses Block Glare</a:t>
            </a:r>
          </a:p>
        </p:txBody>
      </p:sp>
      <p:pic>
        <p:nvPicPr>
          <p:cNvPr id="24581" name="Picture 2" descr="light polarized off car window"/>
          <p:cNvPicPr>
            <a:picLocks noGrp="1" noChangeAspect="1" noChangeArrowheads="1"/>
          </p:cNvPicPr>
          <p:nvPr>
            <p:ph sz="half" idx="10"/>
          </p:nvPr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475" y="1577848"/>
            <a:ext cx="3346704" cy="4413504"/>
          </a:xfrm>
        </p:spPr>
      </p:pic>
      <p:sp>
        <p:nvSpPr>
          <p:cNvPr id="24579" name="TextBox 22"/>
          <p:cNvSpPr txBox="1">
            <a:spLocks noChangeArrowheads="1"/>
          </p:cNvSpPr>
          <p:nvPr/>
        </p:nvSpPr>
        <p:spPr bwMode="auto">
          <a:xfrm>
            <a:off x="912274" y="6000566"/>
            <a:ext cx="103611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Polarizers block horizontally s-polarized light, and transmit vertically p-polarized light</a:t>
            </a:r>
          </a:p>
        </p:txBody>
      </p:sp>
      <p:sp>
        <p:nvSpPr>
          <p:cNvPr id="24580" name="TextBox 22"/>
          <p:cNvSpPr txBox="1">
            <a:spLocks noChangeArrowheads="1"/>
          </p:cNvSpPr>
          <p:nvPr/>
        </p:nvSpPr>
        <p:spPr bwMode="auto">
          <a:xfrm>
            <a:off x="4129116" y="1121644"/>
            <a:ext cx="39274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without polarized sunglasses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84203F-46A9-4C39-27FF-1A1D3FC79F98}"/>
              </a:ext>
            </a:extLst>
          </p:cNvPr>
          <p:cNvSpPr txBox="1"/>
          <p:nvPr/>
        </p:nvSpPr>
        <p:spPr>
          <a:xfrm>
            <a:off x="5054433" y="5736356"/>
            <a:ext cx="19159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accent1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Image courtesy Brian Monacelli</a:t>
            </a:r>
            <a:endParaRPr lang="en-US" sz="1400" dirty="0">
              <a:solidFill>
                <a:schemeClr val="accent1">
                  <a:lumMod val="40000"/>
                  <a:lumOff val="6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FCD488-423D-BF0E-9E12-AE03BEE991A4}"/>
              </a:ext>
            </a:extLst>
          </p:cNvPr>
          <p:cNvSpPr txBox="1"/>
          <p:nvPr/>
        </p:nvSpPr>
        <p:spPr>
          <a:xfrm>
            <a:off x="8023796" y="3041172"/>
            <a:ext cx="4048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9C1521"/>
                </a:solidFill>
              </a:rPr>
              <a:t>Watch the car windshields and hood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948A05B-C44F-7B5B-1227-B83F613953E2}"/>
              </a:ext>
            </a:extLst>
          </p:cNvPr>
          <p:cNvCxnSpPr/>
          <p:nvPr/>
        </p:nvCxnSpPr>
        <p:spPr>
          <a:xfrm flipH="1" flipV="1">
            <a:off x="6701589" y="2477006"/>
            <a:ext cx="1756611" cy="5549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0985B6F-49FE-76C8-668A-A0EB8DF4A828}"/>
              </a:ext>
            </a:extLst>
          </p:cNvPr>
          <p:cNvCxnSpPr/>
          <p:nvPr/>
        </p:nvCxnSpPr>
        <p:spPr>
          <a:xfrm flipH="1" flipV="1">
            <a:off x="7467600" y="2244743"/>
            <a:ext cx="1580147" cy="78721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Polarized Sunglasses Block Glare</a:t>
            </a:r>
          </a:p>
        </p:txBody>
      </p:sp>
      <p:pic>
        <p:nvPicPr>
          <p:cNvPr id="25605" name="Content Placeholder 6" descr="light polarized reflecting off car window"/>
          <p:cNvPicPr>
            <a:picLocks noGrp="1" noChangeAspect="1" noChangeArrowheads="1"/>
          </p:cNvPicPr>
          <p:nvPr>
            <p:ph sz="half" idx="10"/>
          </p:nvPr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96" y="1577848"/>
            <a:ext cx="3340608" cy="4413504"/>
          </a:xfrm>
        </p:spPr>
      </p:pic>
      <p:sp>
        <p:nvSpPr>
          <p:cNvPr id="3" name="TextBox 22">
            <a:extLst>
              <a:ext uri="{FF2B5EF4-FFF2-40B4-BE49-F238E27FC236}">
                <a16:creationId xmlns:a16="http://schemas.microsoft.com/office/drawing/2014/main" id="{633FC491-F1D7-47DB-B526-8EE665B2F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846" y="5983480"/>
            <a:ext cx="70159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Light reflecting off the ground is horizontally s-polarized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98C388D4-435A-4F6C-A577-1E1D78735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315" y="1121644"/>
            <a:ext cx="35010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 polarized sunglasses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04DB12-4689-89FC-D358-77EB448B43D2}"/>
              </a:ext>
            </a:extLst>
          </p:cNvPr>
          <p:cNvSpPr txBox="1"/>
          <p:nvPr/>
        </p:nvSpPr>
        <p:spPr>
          <a:xfrm>
            <a:off x="5054433" y="5736356"/>
            <a:ext cx="19159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accent1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Image courtesy Brian Monacelli</a:t>
            </a:r>
            <a:endParaRPr lang="en-US" sz="1400" dirty="0">
              <a:solidFill>
                <a:schemeClr val="accent1">
                  <a:lumMod val="40000"/>
                  <a:lumOff val="6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45361A-D87B-D999-ED8D-4A69111B358F}"/>
              </a:ext>
            </a:extLst>
          </p:cNvPr>
          <p:cNvSpPr txBox="1"/>
          <p:nvPr/>
        </p:nvSpPr>
        <p:spPr>
          <a:xfrm>
            <a:off x="8023796" y="3041172"/>
            <a:ext cx="4048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9C1521"/>
                </a:solidFill>
              </a:rPr>
              <a:t>Watch the car windshields and hood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825D0B1-0AA3-3A13-6E8A-183CA71F7365}"/>
              </a:ext>
            </a:extLst>
          </p:cNvPr>
          <p:cNvCxnSpPr/>
          <p:nvPr/>
        </p:nvCxnSpPr>
        <p:spPr>
          <a:xfrm flipH="1" flipV="1">
            <a:off x="7145490" y="2686275"/>
            <a:ext cx="1637563" cy="4808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D7EF45-AB54-A3DE-B52E-131AC7FE0277}"/>
              </a:ext>
            </a:extLst>
          </p:cNvPr>
          <p:cNvCxnSpPr/>
          <p:nvPr/>
        </p:nvCxnSpPr>
        <p:spPr>
          <a:xfrm flipH="1" flipV="1">
            <a:off x="7467600" y="2244743"/>
            <a:ext cx="1580147" cy="78721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Polarized Sunglasses Block Glare</a:t>
            </a:r>
          </a:p>
        </p:txBody>
      </p:sp>
      <p:pic>
        <p:nvPicPr>
          <p:cNvPr id="26629" name="Picture 2" descr="light reflecting off glass"/>
          <p:cNvPicPr>
            <a:picLocks noGrp="1" noChangeAspect="1" noChangeArrowheads="1"/>
          </p:cNvPicPr>
          <p:nvPr>
            <p:ph sz="half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768" y="1585762"/>
            <a:ext cx="2663952" cy="4413504"/>
          </a:xfrm>
        </p:spPr>
      </p:pic>
      <p:sp>
        <p:nvSpPr>
          <p:cNvPr id="2" name="TextBox 22">
            <a:extLst>
              <a:ext uri="{FF2B5EF4-FFF2-40B4-BE49-F238E27FC236}">
                <a16:creationId xmlns:a16="http://schemas.microsoft.com/office/drawing/2014/main" id="{848BF194-B82D-46EF-A2D5-E4457DE1B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274" y="6000566"/>
            <a:ext cx="103611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Polarizers block horizontally s-polarized light, and transmit vertically p-polarized light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F1E6DDB6-4490-4884-868A-F08CA7374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116" y="1121644"/>
            <a:ext cx="39274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without polarized sunglasses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F0BC8-9BE2-C624-1429-D4FD7D183E5B}"/>
              </a:ext>
            </a:extLst>
          </p:cNvPr>
          <p:cNvSpPr txBox="1"/>
          <p:nvPr/>
        </p:nvSpPr>
        <p:spPr>
          <a:xfrm>
            <a:off x="5054433" y="5736356"/>
            <a:ext cx="19159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accent1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Image courtesy Brian Monacelli</a:t>
            </a:r>
            <a:endParaRPr lang="en-US" sz="1400" dirty="0">
              <a:solidFill>
                <a:schemeClr val="accent1">
                  <a:lumMod val="40000"/>
                  <a:lumOff val="6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1D50C3-02DD-3156-D07E-8899A64D474E}"/>
              </a:ext>
            </a:extLst>
          </p:cNvPr>
          <p:cNvSpPr txBox="1"/>
          <p:nvPr/>
        </p:nvSpPr>
        <p:spPr>
          <a:xfrm>
            <a:off x="460953" y="2817834"/>
            <a:ext cx="4615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9C1521"/>
                </a:solidFill>
              </a:rPr>
              <a:t>Watch the reflected images of the</a:t>
            </a:r>
          </a:p>
          <a:p>
            <a:r>
              <a:rPr lang="en-US" sz="2000" b="1" dirty="0">
                <a:solidFill>
                  <a:srgbClr val="9C1521"/>
                </a:solidFill>
              </a:rPr>
              <a:t> pictures on the wall in the glass tabletop.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B523353-2487-127B-88AF-180399C69BE3}"/>
              </a:ext>
            </a:extLst>
          </p:cNvPr>
          <p:cNvCxnSpPr/>
          <p:nvPr/>
        </p:nvCxnSpPr>
        <p:spPr>
          <a:xfrm>
            <a:off x="3992880" y="3525720"/>
            <a:ext cx="1083888" cy="81768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C92DEAE-8CF7-2EBD-0743-320581420C5B}"/>
              </a:ext>
            </a:extLst>
          </p:cNvPr>
          <p:cNvCxnSpPr/>
          <p:nvPr/>
        </p:nvCxnSpPr>
        <p:spPr>
          <a:xfrm flipV="1">
            <a:off x="4129116" y="2393604"/>
            <a:ext cx="1585884" cy="5826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Polarized Sunglasses Block Glare</a:t>
            </a:r>
          </a:p>
        </p:txBody>
      </p:sp>
      <p:pic>
        <p:nvPicPr>
          <p:cNvPr id="27653" name="Picture 4" descr="polarized light reflecting off glass"/>
          <p:cNvPicPr>
            <a:picLocks noGrp="1" noChangeAspect="1" noChangeArrowheads="1"/>
          </p:cNvPicPr>
          <p:nvPr>
            <p:ph sz="half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024" y="1577848"/>
            <a:ext cx="2663952" cy="4413504"/>
          </a:xfrm>
        </p:spPr>
      </p:pic>
      <p:sp>
        <p:nvSpPr>
          <p:cNvPr id="27651" name="TextBox 22"/>
          <p:cNvSpPr txBox="1">
            <a:spLocks noChangeArrowheads="1"/>
          </p:cNvSpPr>
          <p:nvPr/>
        </p:nvSpPr>
        <p:spPr bwMode="auto">
          <a:xfrm>
            <a:off x="2739376" y="5983480"/>
            <a:ext cx="67069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Light reflecting off the glass is horizontally s-polarized</a:t>
            </a:r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5C02B8DB-0623-40F0-AD19-4A97EF182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315" y="1121644"/>
            <a:ext cx="35010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 polarized sunglasses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8D366-75DD-4D40-1F9D-B78C6133935C}"/>
              </a:ext>
            </a:extLst>
          </p:cNvPr>
          <p:cNvSpPr txBox="1"/>
          <p:nvPr/>
        </p:nvSpPr>
        <p:spPr>
          <a:xfrm>
            <a:off x="5054433" y="5736356"/>
            <a:ext cx="19159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accent1">
                    <a:lumMod val="40000"/>
                    <a:lumOff val="60000"/>
                  </a:schemeClr>
                </a:solidFill>
                <a:latin typeface="Garamond" panose="02020404030301010803" pitchFamily="18" charset="0"/>
              </a:rPr>
              <a:t>Image courtesy Brian Monacelli</a:t>
            </a:r>
            <a:endParaRPr lang="en-US" sz="1400" dirty="0">
              <a:solidFill>
                <a:schemeClr val="accent1">
                  <a:lumMod val="40000"/>
                  <a:lumOff val="6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97BCE6-7527-86F2-4E9F-ED32879FF4A9}"/>
              </a:ext>
            </a:extLst>
          </p:cNvPr>
          <p:cNvSpPr txBox="1"/>
          <p:nvPr/>
        </p:nvSpPr>
        <p:spPr>
          <a:xfrm>
            <a:off x="108232" y="2784178"/>
            <a:ext cx="4615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9C1521"/>
                </a:solidFill>
              </a:rPr>
              <a:t>Watch the reflected images of the</a:t>
            </a:r>
          </a:p>
          <a:p>
            <a:r>
              <a:rPr lang="en-US" sz="2000" b="1" dirty="0">
                <a:solidFill>
                  <a:srgbClr val="9C1521"/>
                </a:solidFill>
              </a:rPr>
              <a:t> pictures on the wall in the glass tabletop.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39331A-D10E-F931-4107-A7CEC6F52FF9}"/>
              </a:ext>
            </a:extLst>
          </p:cNvPr>
          <p:cNvCxnSpPr/>
          <p:nvPr/>
        </p:nvCxnSpPr>
        <p:spPr>
          <a:xfrm>
            <a:off x="3992880" y="3525720"/>
            <a:ext cx="1083888" cy="81768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3898B9-DDD7-A900-10FC-1A0D6A043C38}"/>
              </a:ext>
            </a:extLst>
          </p:cNvPr>
          <p:cNvCxnSpPr/>
          <p:nvPr/>
        </p:nvCxnSpPr>
        <p:spPr>
          <a:xfrm flipV="1">
            <a:off x="4129116" y="2393604"/>
            <a:ext cx="1585884" cy="5826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C2FF9F-C6D0-4543-86CB-6886EBAE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Polarized Sunglasses Block Glare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14618-9DD1-475C-A70B-7E0DCABCB32A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dirty="0"/>
              <a:t>Tac Visor commercial</a:t>
            </a:r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https://youtu.be/NCCR2a5Szb8</a:t>
            </a:r>
            <a:endParaRPr lang="en-US" dirty="0"/>
          </a:p>
          <a:p>
            <a:endParaRPr lang="en-US" dirty="0"/>
          </a:p>
          <a:p>
            <a:r>
              <a:rPr lang="en-US" dirty="0"/>
              <a:t>And now for an experiment you can do here.</a:t>
            </a:r>
          </a:p>
          <a:p>
            <a:pPr lvl="1"/>
            <a:r>
              <a:rPr lang="en-US" dirty="0">
                <a:solidFill>
                  <a:srgbClr val="9C1521"/>
                </a:solidFill>
                <a:hlinkClick r:id="rId3"/>
              </a:rPr>
              <a:t>https://youtu.be/HoHNI-Sr-t8</a:t>
            </a:r>
            <a:endParaRPr lang="en-US" dirty="0">
              <a:solidFill>
                <a:srgbClr val="9C152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79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C2FF9F-C6D0-4543-86CB-6886EBAE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Polarization Filters – Hands-on Experiment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295733-D9F4-E739-CC65-65350DCA57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86" r="21332"/>
          <a:stretch/>
        </p:blipFill>
        <p:spPr>
          <a:xfrm>
            <a:off x="821094" y="1000648"/>
            <a:ext cx="3424335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148DAC-A2C4-EF0C-FF50-4CC06C5EAF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54" r="20556"/>
          <a:stretch/>
        </p:blipFill>
        <p:spPr>
          <a:xfrm>
            <a:off x="821094" y="3919080"/>
            <a:ext cx="3424335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1E2221-4383-3C37-1619-72ECF25073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36" r="26479"/>
          <a:stretch/>
        </p:blipFill>
        <p:spPr>
          <a:xfrm>
            <a:off x="6096000" y="1000648"/>
            <a:ext cx="3143555" cy="228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E67053-D8CA-626A-D3A5-B02F036CE8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272"/>
          <a:stretch/>
        </p:blipFill>
        <p:spPr>
          <a:xfrm>
            <a:off x="6096001" y="3919080"/>
            <a:ext cx="3122644" cy="2286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4FFCBD-7811-A63D-225C-4830F56236D4}"/>
              </a:ext>
            </a:extLst>
          </p:cNvPr>
          <p:cNvSpPr txBox="1"/>
          <p:nvPr/>
        </p:nvSpPr>
        <p:spPr>
          <a:xfrm>
            <a:off x="1110343" y="3351491"/>
            <a:ext cx="2513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light – no </a:t>
            </a:r>
            <a:r>
              <a:rPr lang="en-US" sz="2000" b="1" dirty="0">
                <a:solidFill>
                  <a:srgbClr val="9C1521"/>
                </a:solidFill>
              </a:rPr>
              <a:t>P</a:t>
            </a:r>
            <a:r>
              <a:rPr lang="en-US" dirty="0"/>
              <a:t> filters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122C7D-BA6A-B075-DD34-69E4A077C9F2}"/>
              </a:ext>
            </a:extLst>
          </p:cNvPr>
          <p:cNvSpPr txBox="1"/>
          <p:nvPr/>
        </p:nvSpPr>
        <p:spPr>
          <a:xfrm>
            <a:off x="6207967" y="3315969"/>
            <a:ext cx="28442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light – one </a:t>
            </a:r>
            <a:r>
              <a:rPr lang="en-US" sz="2000" b="1" dirty="0">
                <a:solidFill>
                  <a:srgbClr val="9C1521"/>
                </a:solidFill>
              </a:rPr>
              <a:t>P(h)</a:t>
            </a:r>
            <a:r>
              <a:rPr lang="en-US" dirty="0"/>
              <a:t> filter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A111A-A2D6-42DD-CCE8-09C20A140446}"/>
              </a:ext>
            </a:extLst>
          </p:cNvPr>
          <p:cNvSpPr txBox="1"/>
          <p:nvPr/>
        </p:nvSpPr>
        <p:spPr>
          <a:xfrm>
            <a:off x="1276635" y="6205080"/>
            <a:ext cx="2914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light – one </a:t>
            </a:r>
            <a:r>
              <a:rPr lang="en-US" sz="2000" b="1" dirty="0">
                <a:solidFill>
                  <a:srgbClr val="9C1521"/>
                </a:solidFill>
              </a:rPr>
              <a:t>P(v)</a:t>
            </a:r>
            <a:r>
              <a:rPr lang="en-US" dirty="0"/>
              <a:t> filter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1B33DE-18D0-9132-A642-40A11D91FE73}"/>
              </a:ext>
            </a:extLst>
          </p:cNvPr>
          <p:cNvSpPr txBox="1"/>
          <p:nvPr/>
        </p:nvSpPr>
        <p:spPr>
          <a:xfrm>
            <a:off x="6041210" y="6205080"/>
            <a:ext cx="3431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light – both </a:t>
            </a:r>
            <a:r>
              <a:rPr lang="en-US" sz="2000" b="1" dirty="0">
                <a:solidFill>
                  <a:srgbClr val="9C1521"/>
                </a:solidFill>
              </a:rPr>
              <a:t>P(h &amp; v)</a:t>
            </a:r>
            <a:r>
              <a:rPr lang="en-US" dirty="0"/>
              <a:t> filters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153E58-5040-DD8D-7B67-4369185CA44C}"/>
              </a:ext>
            </a:extLst>
          </p:cNvPr>
          <p:cNvSpPr txBox="1"/>
          <p:nvPr/>
        </p:nvSpPr>
        <p:spPr>
          <a:xfrm>
            <a:off x="10086976" y="6301858"/>
            <a:ext cx="133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Page 1 of 2</a:t>
            </a:r>
          </a:p>
        </p:txBody>
      </p:sp>
    </p:spTree>
    <p:extLst>
      <p:ext uri="{BB962C8B-B14F-4D97-AF65-F5344CB8AC3E}">
        <p14:creationId xmlns:p14="http://schemas.microsoft.com/office/powerpoint/2010/main" val="57729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C2FF9F-C6D0-4543-86CB-6886EBAE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Polarization Filters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AEC95-3CA2-F1C8-F31A-8481A2A895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862"/>
          <a:stretch/>
        </p:blipFill>
        <p:spPr>
          <a:xfrm>
            <a:off x="631848" y="1185866"/>
            <a:ext cx="4444006" cy="3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F19431-2BBA-F47D-4D14-B972C3A7233E}"/>
              </a:ext>
            </a:extLst>
          </p:cNvPr>
          <p:cNvSpPr txBox="1"/>
          <p:nvPr/>
        </p:nvSpPr>
        <p:spPr>
          <a:xfrm>
            <a:off x="1179960" y="4300666"/>
            <a:ext cx="3431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light – both </a:t>
            </a:r>
            <a:r>
              <a:rPr lang="en-US" sz="2000" b="1" dirty="0">
                <a:solidFill>
                  <a:srgbClr val="9C1521"/>
                </a:solidFill>
              </a:rPr>
              <a:t>P(h &amp; v)</a:t>
            </a:r>
            <a:r>
              <a:rPr lang="en-US" dirty="0"/>
              <a:t> filters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54A502-7F55-0A67-AD02-2AB079BF3B3D}"/>
              </a:ext>
            </a:extLst>
          </p:cNvPr>
          <p:cNvSpPr txBox="1"/>
          <p:nvPr/>
        </p:nvSpPr>
        <p:spPr>
          <a:xfrm>
            <a:off x="6731004" y="4404271"/>
            <a:ext cx="343177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Ceiling light – both </a:t>
            </a:r>
            <a:r>
              <a:rPr lang="en-US" sz="2000" b="1" dirty="0">
                <a:solidFill>
                  <a:srgbClr val="9C1521"/>
                </a:solidFill>
              </a:rPr>
              <a:t>P(h &amp; v)</a:t>
            </a:r>
            <a:r>
              <a:rPr lang="en-US" dirty="0"/>
              <a:t> filters</a:t>
            </a:r>
          </a:p>
          <a:p>
            <a:r>
              <a:rPr lang="en-US" dirty="0"/>
              <a:t>Plus a third </a:t>
            </a:r>
            <a:r>
              <a:rPr lang="en-US" sz="2000" b="1" dirty="0">
                <a:solidFill>
                  <a:srgbClr val="9C1521"/>
                </a:solidFill>
              </a:rPr>
              <a:t>P</a:t>
            </a:r>
            <a:r>
              <a:rPr lang="en-US" dirty="0"/>
              <a:t> filter at 45 deg !!!</a:t>
            </a:r>
          </a:p>
          <a:p>
            <a:r>
              <a:rPr lang="en-US" dirty="0"/>
              <a:t>(sandwiched in-between)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2E8694-75BF-9EB1-7820-F440F90F0439}"/>
              </a:ext>
            </a:extLst>
          </p:cNvPr>
          <p:cNvGrpSpPr/>
          <p:nvPr/>
        </p:nvGrpSpPr>
        <p:grpSpPr>
          <a:xfrm>
            <a:off x="6163577" y="1185866"/>
            <a:ext cx="4622612" cy="3114800"/>
            <a:chOff x="6172908" y="2081605"/>
            <a:chExt cx="4622612" cy="31148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F6A131-166A-A231-7464-A8642F17E5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9824"/>
            <a:stretch/>
          </p:blipFill>
          <p:spPr>
            <a:xfrm>
              <a:off x="6172908" y="2081605"/>
              <a:ext cx="4622612" cy="31148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7737707-6998-404C-8259-351893622710}"/>
                </a:ext>
              </a:extLst>
            </p:cNvPr>
            <p:cNvSpPr/>
            <p:nvPr/>
          </p:nvSpPr>
          <p:spPr>
            <a:xfrm>
              <a:off x="7791061" y="2145074"/>
              <a:ext cx="2381047" cy="2296298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EAE1EAA-77F7-4597-474C-42A92CDB0964}"/>
              </a:ext>
            </a:extLst>
          </p:cNvPr>
          <p:cNvSpPr txBox="1"/>
          <p:nvPr/>
        </p:nvSpPr>
        <p:spPr>
          <a:xfrm>
            <a:off x="546400" y="5492761"/>
            <a:ext cx="110991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How does the filter in between let more light pass through??  </a:t>
            </a:r>
          </a:p>
          <a:p>
            <a:r>
              <a:rPr lang="en-US" sz="1400" dirty="0"/>
              <a:t>This is the science of light !!!  Polarized light is incorporated into many consumer electronic devices; like your cell phone display and computer monitor.</a:t>
            </a:r>
          </a:p>
          <a:p>
            <a:r>
              <a:rPr lang="en-US" sz="1400" dirty="0"/>
              <a:t>Look through one, two and three filters at your computer monitor and start rotating them !!!  Very Interesting.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C8333-5A6C-8F48-1A7F-EE7D352B16C3}"/>
              </a:ext>
            </a:extLst>
          </p:cNvPr>
          <p:cNvSpPr txBox="1"/>
          <p:nvPr/>
        </p:nvSpPr>
        <p:spPr>
          <a:xfrm>
            <a:off x="10162777" y="6335030"/>
            <a:ext cx="133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Page 2 of 2</a:t>
            </a:r>
          </a:p>
        </p:txBody>
      </p:sp>
    </p:spTree>
    <p:extLst>
      <p:ext uri="{BB962C8B-B14F-4D97-AF65-F5344CB8AC3E}">
        <p14:creationId xmlns:p14="http://schemas.microsoft.com/office/powerpoint/2010/main" val="3452372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C2FF9F-C6D0-4543-86CB-6886EBAE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Polarization Filters with a Polarized Laser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3AC4A3-B504-6DAD-AA5A-39B64BA6B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03" y="2113824"/>
            <a:ext cx="2333642" cy="20097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9F2305-1B05-C9D5-3BE5-59DF05AB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938" y="1503033"/>
            <a:ext cx="2784768" cy="33024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D9993-8136-3800-2282-5628A80507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71" b="4169"/>
          <a:stretch/>
        </p:blipFill>
        <p:spPr>
          <a:xfrm>
            <a:off x="6001732" y="1503032"/>
            <a:ext cx="2627837" cy="33024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856768-9773-29DC-8E43-625580BD06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58"/>
          <a:stretch/>
        </p:blipFill>
        <p:spPr>
          <a:xfrm>
            <a:off x="8925595" y="1503032"/>
            <a:ext cx="2247390" cy="33203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F6610D8-6C31-E651-E360-97E5DF726CF0}"/>
              </a:ext>
            </a:extLst>
          </p:cNvPr>
          <p:cNvSpPr txBox="1"/>
          <p:nvPr/>
        </p:nvSpPr>
        <p:spPr>
          <a:xfrm>
            <a:off x="3044952" y="5029200"/>
            <a:ext cx="2115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with no P filter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AE0C33-8A09-F2DD-3A05-CA1A97185325}"/>
              </a:ext>
            </a:extLst>
          </p:cNvPr>
          <p:cNvSpPr txBox="1"/>
          <p:nvPr/>
        </p:nvSpPr>
        <p:spPr>
          <a:xfrm>
            <a:off x="6257956" y="5029200"/>
            <a:ext cx="2081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with P(h) filter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2D66A0-56C2-503D-353D-232054DBA94E}"/>
              </a:ext>
            </a:extLst>
          </p:cNvPr>
          <p:cNvSpPr txBox="1"/>
          <p:nvPr/>
        </p:nvSpPr>
        <p:spPr>
          <a:xfrm>
            <a:off x="8925595" y="4985636"/>
            <a:ext cx="2387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with P(</a:t>
            </a:r>
            <a:r>
              <a:rPr lang="en-US" dirty="0" err="1"/>
              <a:t>h+v</a:t>
            </a:r>
            <a:r>
              <a:rPr lang="en-US" dirty="0"/>
              <a:t>) filters</a:t>
            </a:r>
          </a:p>
        </p:txBody>
      </p:sp>
    </p:spTree>
    <p:extLst>
      <p:ext uri="{BB962C8B-B14F-4D97-AF65-F5344CB8AC3E}">
        <p14:creationId xmlns:p14="http://schemas.microsoft.com/office/powerpoint/2010/main" val="3714606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C2FF9F-C6D0-4543-86CB-6886EBAE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Polarization Filters with a Polarized Laser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E3EC88-A813-1C3D-55B3-C264C55B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460" y="1007776"/>
            <a:ext cx="3619770" cy="53364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857212-4C5B-DCC5-ADC4-EC04B7070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617" y="1000647"/>
            <a:ext cx="3801882" cy="53435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53ACB2-D807-AC88-157E-BD32AF68D8BC}"/>
              </a:ext>
            </a:extLst>
          </p:cNvPr>
          <p:cNvSpPr txBox="1"/>
          <p:nvPr/>
        </p:nvSpPr>
        <p:spPr>
          <a:xfrm>
            <a:off x="2588803" y="6486524"/>
            <a:ext cx="2387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with P(</a:t>
            </a:r>
            <a:r>
              <a:rPr lang="en-US" dirty="0" err="1"/>
              <a:t>h+v</a:t>
            </a:r>
            <a:r>
              <a:rPr lang="en-US" dirty="0"/>
              <a:t>) filters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E15FDA-CC78-3F4F-2FC6-67EF6C344891}"/>
              </a:ext>
            </a:extLst>
          </p:cNvPr>
          <p:cNvSpPr txBox="1"/>
          <p:nvPr/>
        </p:nvSpPr>
        <p:spPr>
          <a:xfrm>
            <a:off x="7166260" y="6457394"/>
            <a:ext cx="289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with P(h+ v + 45) filters</a:t>
            </a:r>
          </a:p>
        </p:txBody>
      </p:sp>
    </p:spTree>
    <p:extLst>
      <p:ext uri="{BB962C8B-B14F-4D97-AF65-F5344CB8AC3E}">
        <p14:creationId xmlns:p14="http://schemas.microsoft.com/office/powerpoint/2010/main" val="469022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390" y="2028162"/>
            <a:ext cx="3839845" cy="31343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ts val="6000"/>
              </a:lnSpc>
              <a:spcBef>
                <a:spcPts val="675"/>
              </a:spcBef>
            </a:pPr>
            <a:r>
              <a:rPr sz="5400" dirty="0">
                <a:latin typeface="Impact"/>
                <a:cs typeface="Impact"/>
              </a:rPr>
              <a:t>THE</a:t>
            </a:r>
            <a:r>
              <a:rPr sz="5400" spc="-5" dirty="0">
                <a:latin typeface="Impact"/>
                <a:cs typeface="Impact"/>
              </a:rPr>
              <a:t> </a:t>
            </a:r>
            <a:r>
              <a:rPr sz="5400" spc="-25" dirty="0">
                <a:latin typeface="Impact"/>
                <a:cs typeface="Impact"/>
              </a:rPr>
              <a:t>TWO </a:t>
            </a:r>
            <a:r>
              <a:rPr sz="5400" dirty="0">
                <a:latin typeface="Impact"/>
                <a:cs typeface="Impact"/>
              </a:rPr>
              <a:t>GOLDEN</a:t>
            </a:r>
            <a:r>
              <a:rPr sz="5400" spc="-15" dirty="0">
                <a:latin typeface="Impact"/>
                <a:cs typeface="Impact"/>
              </a:rPr>
              <a:t> </a:t>
            </a:r>
            <a:r>
              <a:rPr sz="5400" spc="-20" dirty="0">
                <a:latin typeface="Impact"/>
                <a:cs typeface="Impact"/>
              </a:rPr>
              <a:t>RULES </a:t>
            </a:r>
            <a:r>
              <a:rPr sz="5400" dirty="0">
                <a:latin typeface="Impact"/>
                <a:cs typeface="Impact"/>
              </a:rPr>
              <a:t>OF</a:t>
            </a:r>
            <a:r>
              <a:rPr sz="5400" spc="-5" dirty="0">
                <a:latin typeface="Impact"/>
                <a:cs typeface="Impact"/>
              </a:rPr>
              <a:t> </a:t>
            </a:r>
            <a:r>
              <a:rPr sz="5400" spc="-10" dirty="0">
                <a:latin typeface="Impact"/>
                <a:cs typeface="Impact"/>
              </a:rPr>
              <a:t>QUANTUM MECHANICS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84147" y="5251703"/>
            <a:ext cx="1460500" cy="340360"/>
          </a:xfrm>
          <a:custGeom>
            <a:avLst/>
            <a:gdLst/>
            <a:ahLst/>
            <a:cxnLst/>
            <a:rect l="l" t="t" r="r" b="b"/>
            <a:pathLst>
              <a:path w="1460500" h="340360">
                <a:moveTo>
                  <a:pt x="1459992" y="0"/>
                </a:moveTo>
                <a:lnTo>
                  <a:pt x="0" y="0"/>
                </a:lnTo>
                <a:lnTo>
                  <a:pt x="0" y="339852"/>
                </a:lnTo>
                <a:lnTo>
                  <a:pt x="1459992" y="339852"/>
                </a:lnTo>
                <a:lnTo>
                  <a:pt x="1459992" y="0"/>
                </a:lnTo>
                <a:close/>
              </a:path>
            </a:pathLst>
          </a:custGeom>
          <a:solidFill>
            <a:srgbClr val="A21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14088" y="5285541"/>
            <a:ext cx="13354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SESSION</a:t>
            </a:r>
            <a:r>
              <a:rPr sz="16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#1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8083" y="5251703"/>
            <a:ext cx="1328927" cy="135331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Learning</a:t>
            </a:r>
            <a:r>
              <a:rPr spc="-55" dirty="0"/>
              <a:t> </a:t>
            </a:r>
            <a:r>
              <a:rPr spc="-10" dirty="0"/>
              <a:t>Objectives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2076438"/>
            <a:ext cx="8649970" cy="358965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role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of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probabilities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quantum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mechanics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Outcomes</a:t>
            </a:r>
            <a:r>
              <a:rPr sz="2400" spc="-3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are</a:t>
            </a:r>
            <a:r>
              <a:rPr sz="2400" spc="-1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not</a:t>
            </a:r>
            <a:r>
              <a:rPr sz="2400" spc="-3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4297C2"/>
                </a:solidFill>
                <a:latin typeface="Georgia"/>
                <a:cs typeface="Georgia"/>
              </a:rPr>
              <a:t>necessarily</a:t>
            </a:r>
            <a:r>
              <a:rPr sz="2400" i="1" spc="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definite</a:t>
            </a:r>
            <a:endParaRPr sz="240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nature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of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quantum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superposition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Superposition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as</a:t>
            </a:r>
            <a:r>
              <a:rPr sz="2400" spc="-2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a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4297C2"/>
                </a:solidFill>
                <a:latin typeface="Georgia"/>
                <a:cs typeface="Georgia"/>
              </a:rPr>
              <a:t>relative</a:t>
            </a:r>
            <a:r>
              <a:rPr sz="2400" i="1" spc="1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concept</a:t>
            </a:r>
            <a:endParaRPr sz="240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Georgia"/>
                <a:cs typeface="Georgia"/>
              </a:rPr>
              <a:t>Measurement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disturbance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We</a:t>
            </a:r>
            <a:r>
              <a:rPr sz="2400" spc="-3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can’t</a:t>
            </a:r>
            <a:r>
              <a:rPr sz="2400" spc="-3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make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two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i="1" dirty="0">
                <a:solidFill>
                  <a:srgbClr val="4297C2"/>
                </a:solidFill>
                <a:latin typeface="Georgia"/>
                <a:cs typeface="Georgia"/>
              </a:rPr>
              <a:t>incompatible</a:t>
            </a:r>
            <a:r>
              <a:rPr sz="2400" i="1" spc="-2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measurements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at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once</a:t>
            </a:r>
            <a:endParaRPr sz="240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We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can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apply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these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ideas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to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build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technologies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Quantum</a:t>
            </a:r>
            <a:r>
              <a:rPr sz="2400" spc="-4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cryptography</a:t>
            </a:r>
            <a:r>
              <a:rPr sz="2400" spc="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is</a:t>
            </a:r>
            <a:r>
              <a:rPr sz="2400" spc="-3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based on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quantum</a:t>
            </a:r>
            <a:r>
              <a:rPr sz="2400" spc="-4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measurement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Prerequisite</a:t>
            </a:r>
            <a:r>
              <a:rPr spc="-65" dirty="0"/>
              <a:t> </a:t>
            </a:r>
            <a:r>
              <a:rPr spc="-10" dirty="0"/>
              <a:t>Knowledge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2076438"/>
            <a:ext cx="7936230" cy="307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Light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wave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with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polarization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Crossed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polarizers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should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be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 familiar</a:t>
            </a:r>
            <a:endParaRPr sz="240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Light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emitted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units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called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photons</a:t>
            </a:r>
            <a:endParaRPr sz="2800">
              <a:latin typeface="Georgia"/>
              <a:cs typeface="Georgia"/>
            </a:endParaRPr>
          </a:p>
          <a:p>
            <a:pPr marL="228600" marR="803275" lvl="1" indent="-228600" algn="r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2286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Previous</a:t>
            </a:r>
            <a:r>
              <a:rPr sz="2400" spc="-4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encounter</a:t>
            </a:r>
            <a:r>
              <a:rPr sz="2400" spc="-4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with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the</a:t>
            </a:r>
            <a:r>
              <a:rPr sz="2400" spc="-1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photoelectric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effect</a:t>
            </a:r>
            <a:endParaRPr sz="2400">
              <a:latin typeface="Georgia"/>
              <a:cs typeface="Georgia"/>
            </a:endParaRPr>
          </a:p>
          <a:p>
            <a:pPr marL="228600" marR="806450" indent="-228600" algn="r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228600" algn="l"/>
              </a:tabLst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Cartesian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plane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and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vector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components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If</a:t>
            </a:r>
            <a:r>
              <a:rPr sz="2400" spc="-2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advanced,</a:t>
            </a:r>
            <a:r>
              <a:rPr sz="2400" spc="-4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can</a:t>
            </a:r>
            <a:r>
              <a:rPr sz="2400" spc="-3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be taught</a:t>
            </a:r>
            <a:r>
              <a:rPr sz="2400" spc="-1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using</a:t>
            </a:r>
            <a:r>
              <a:rPr sz="2400" spc="-2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formal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linear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 algebra</a:t>
            </a:r>
            <a:endParaRPr sz="24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Otherwise,</a:t>
            </a:r>
            <a:r>
              <a:rPr sz="2400" spc="-2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perfectly</a:t>
            </a:r>
            <a:r>
              <a:rPr sz="2400" spc="-2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possible</a:t>
            </a:r>
            <a:r>
              <a:rPr sz="2400" spc="-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4297C2"/>
                </a:solidFill>
                <a:latin typeface="Georgia"/>
                <a:cs typeface="Georgia"/>
              </a:rPr>
              <a:t>to</a:t>
            </a:r>
            <a:r>
              <a:rPr sz="2400" spc="-2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4297C2"/>
                </a:solidFill>
                <a:latin typeface="Georgia"/>
                <a:cs typeface="Georgia"/>
              </a:rPr>
              <a:t>avoid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26295"/>
            <a:ext cx="3036767" cy="11317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06211" y="0"/>
            <a:ext cx="2885789" cy="18638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9" y="2727943"/>
            <a:ext cx="7873365" cy="1011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Opening</a:t>
            </a:r>
            <a:r>
              <a:rPr sz="2000" spc="-3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spc="-10" dirty="0">
                <a:solidFill>
                  <a:srgbClr val="C4293C"/>
                </a:solidFill>
                <a:latin typeface="Georgia"/>
                <a:cs typeface="Georgia"/>
              </a:rPr>
              <a:t>Question</a:t>
            </a:r>
            <a:endParaRPr sz="20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0" dirty="0"/>
              <a:t> </a:t>
            </a:r>
            <a:r>
              <a:rPr dirty="0"/>
              <a:t>quantum</a:t>
            </a:r>
            <a:r>
              <a:rPr spc="-45" dirty="0"/>
              <a:t> </a:t>
            </a:r>
            <a:r>
              <a:rPr spc="-10" dirty="0"/>
              <a:t>measurement?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Mutually</a:t>
            </a:r>
            <a:r>
              <a:rPr spc="-55" dirty="0"/>
              <a:t> </a:t>
            </a:r>
            <a:r>
              <a:rPr dirty="0"/>
              <a:t>Exclusive</a:t>
            </a:r>
            <a:r>
              <a:rPr spc="-45" dirty="0"/>
              <a:t> </a:t>
            </a:r>
            <a:r>
              <a:rPr spc="-10" dirty="0"/>
              <a:t>States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3063" y="2036531"/>
            <a:ext cx="35420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A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quantum</a:t>
            </a:r>
            <a:r>
              <a:rPr sz="1800" b="1" spc="-25" dirty="0">
                <a:latin typeface="Georgia"/>
                <a:cs typeface="Georgia"/>
              </a:rPr>
              <a:t> </a:t>
            </a:r>
            <a:r>
              <a:rPr sz="1800" b="1" spc="-10" dirty="0">
                <a:latin typeface="Georgia"/>
                <a:cs typeface="Georgia"/>
              </a:rPr>
              <a:t>measurement </a:t>
            </a:r>
            <a:r>
              <a:rPr sz="1800" dirty="0">
                <a:latin typeface="Georgia"/>
                <a:cs typeface="Georgia"/>
              </a:rPr>
              <a:t>distinguishes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between two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or </a:t>
            </a:r>
            <a:r>
              <a:rPr sz="1800" spc="-20" dirty="0">
                <a:latin typeface="Georgia"/>
                <a:cs typeface="Georgia"/>
              </a:rPr>
              <a:t>more </a:t>
            </a:r>
            <a:r>
              <a:rPr sz="1800" b="1" dirty="0">
                <a:latin typeface="Georgia"/>
                <a:cs typeface="Georgia"/>
              </a:rPr>
              <a:t>mutually</a:t>
            </a:r>
            <a:r>
              <a:rPr sz="1800" b="1" spc="-2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exclusive</a:t>
            </a:r>
            <a:r>
              <a:rPr sz="1800" b="1" spc="-5" dirty="0">
                <a:latin typeface="Georgia"/>
                <a:cs typeface="Georgia"/>
              </a:rPr>
              <a:t> </a:t>
            </a:r>
            <a:r>
              <a:rPr sz="1800" b="1" spc="-10" dirty="0">
                <a:latin typeface="Georgia"/>
                <a:cs typeface="Georgia"/>
              </a:rPr>
              <a:t>states</a:t>
            </a:r>
            <a:r>
              <a:rPr sz="1800" spc="-10" dirty="0">
                <a:latin typeface="Georgia"/>
                <a:cs typeface="Georgia"/>
              </a:rPr>
              <a:t>.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3223" y="3273257"/>
            <a:ext cx="37223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Two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states are </a:t>
            </a:r>
            <a:r>
              <a:rPr sz="1800" b="1" dirty="0">
                <a:latin typeface="Georgia"/>
                <a:cs typeface="Georgia"/>
              </a:rPr>
              <a:t>mutually</a:t>
            </a:r>
            <a:r>
              <a:rPr sz="1800" b="1" spc="-5" dirty="0">
                <a:latin typeface="Georgia"/>
                <a:cs typeface="Georgia"/>
              </a:rPr>
              <a:t> </a:t>
            </a:r>
            <a:r>
              <a:rPr sz="1800" b="1" spc="-10" dirty="0">
                <a:latin typeface="Georgia"/>
                <a:cs typeface="Georgia"/>
              </a:rPr>
              <a:t>exclusive</a:t>
            </a:r>
            <a:endParaRPr sz="1800">
              <a:latin typeface="Georgia"/>
              <a:cs typeface="Georgia"/>
            </a:endParaRPr>
          </a:p>
          <a:p>
            <a:pPr marL="160020" marR="207010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if being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found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 one state </a:t>
            </a:r>
            <a:r>
              <a:rPr sz="1800" spc="-20" dirty="0">
                <a:latin typeface="Georgia"/>
                <a:cs typeface="Georgia"/>
              </a:rPr>
              <a:t>means </a:t>
            </a:r>
            <a:r>
              <a:rPr sz="1800" dirty="0">
                <a:latin typeface="Georgia"/>
                <a:cs typeface="Georgia"/>
              </a:rPr>
              <a:t>it definitely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isn’t in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other.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59882" y="2662173"/>
            <a:ext cx="6238240" cy="2384425"/>
            <a:chOff x="5659882" y="2662173"/>
            <a:chExt cx="6238240" cy="2384425"/>
          </a:xfrm>
        </p:grpSpPr>
        <p:sp>
          <p:nvSpPr>
            <p:cNvPr id="7" name="object 7"/>
            <p:cNvSpPr/>
            <p:nvPr/>
          </p:nvSpPr>
          <p:spPr>
            <a:xfrm>
              <a:off x="5666232" y="2668523"/>
              <a:ext cx="3108960" cy="2368550"/>
            </a:xfrm>
            <a:custGeom>
              <a:avLst/>
              <a:gdLst/>
              <a:ahLst/>
              <a:cxnLst/>
              <a:rect l="l" t="t" r="r" b="b"/>
              <a:pathLst>
                <a:path w="3108959" h="2368550">
                  <a:moveTo>
                    <a:pt x="3108960" y="0"/>
                  </a:moveTo>
                  <a:lnTo>
                    <a:pt x="0" y="0"/>
                  </a:lnTo>
                  <a:lnTo>
                    <a:pt x="0" y="2368296"/>
                  </a:lnTo>
                  <a:lnTo>
                    <a:pt x="3108960" y="2368296"/>
                  </a:lnTo>
                  <a:lnTo>
                    <a:pt x="31089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66232" y="2668523"/>
              <a:ext cx="3108960" cy="2368550"/>
            </a:xfrm>
            <a:custGeom>
              <a:avLst/>
              <a:gdLst/>
              <a:ahLst/>
              <a:cxnLst/>
              <a:rect l="l" t="t" r="r" b="b"/>
              <a:pathLst>
                <a:path w="3108959" h="2368550">
                  <a:moveTo>
                    <a:pt x="0" y="0"/>
                  </a:moveTo>
                  <a:lnTo>
                    <a:pt x="3108960" y="0"/>
                  </a:lnTo>
                  <a:lnTo>
                    <a:pt x="3108960" y="2368296"/>
                  </a:lnTo>
                  <a:lnTo>
                    <a:pt x="0" y="236829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1676" y="2854452"/>
              <a:ext cx="307847" cy="8077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2368" y="2819399"/>
              <a:ext cx="309371" cy="8061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8332" y="2775203"/>
              <a:ext cx="736090" cy="7345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87640" y="2926079"/>
              <a:ext cx="734567" cy="7360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2744" y="3691127"/>
              <a:ext cx="1211579" cy="9494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71944" y="3896867"/>
              <a:ext cx="1211579" cy="9509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96807" y="4216095"/>
              <a:ext cx="150114" cy="14183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09741" y="4254243"/>
              <a:ext cx="149440" cy="1417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782811" y="2673095"/>
              <a:ext cx="3108960" cy="2367280"/>
            </a:xfrm>
            <a:custGeom>
              <a:avLst/>
              <a:gdLst/>
              <a:ahLst/>
              <a:cxnLst/>
              <a:rect l="l" t="t" r="r" b="b"/>
              <a:pathLst>
                <a:path w="3108959" h="2367279">
                  <a:moveTo>
                    <a:pt x="3108959" y="0"/>
                  </a:moveTo>
                  <a:lnTo>
                    <a:pt x="0" y="0"/>
                  </a:lnTo>
                  <a:lnTo>
                    <a:pt x="0" y="2366772"/>
                  </a:lnTo>
                  <a:lnTo>
                    <a:pt x="3108959" y="2366772"/>
                  </a:lnTo>
                  <a:lnTo>
                    <a:pt x="3108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782811" y="2673095"/>
              <a:ext cx="3108960" cy="2367280"/>
            </a:xfrm>
            <a:custGeom>
              <a:avLst/>
              <a:gdLst/>
              <a:ahLst/>
              <a:cxnLst/>
              <a:rect l="l" t="t" r="r" b="b"/>
              <a:pathLst>
                <a:path w="3108959" h="2367279">
                  <a:moveTo>
                    <a:pt x="0" y="0"/>
                  </a:moveTo>
                  <a:lnTo>
                    <a:pt x="3108959" y="0"/>
                  </a:lnTo>
                  <a:lnTo>
                    <a:pt x="3108959" y="2366772"/>
                  </a:lnTo>
                  <a:lnTo>
                    <a:pt x="0" y="23667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99803" y="2819399"/>
              <a:ext cx="1129283" cy="10546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10216" y="4136135"/>
              <a:ext cx="710183" cy="71018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110216" y="4136135"/>
              <a:ext cx="710565" cy="710565"/>
            </a:xfrm>
            <a:custGeom>
              <a:avLst/>
              <a:gdLst/>
              <a:ahLst/>
              <a:cxnLst/>
              <a:rect l="l" t="t" r="r" b="b"/>
              <a:pathLst>
                <a:path w="710565" h="710564">
                  <a:moveTo>
                    <a:pt x="0" y="355092"/>
                  </a:moveTo>
                  <a:lnTo>
                    <a:pt x="3241" y="306907"/>
                  </a:lnTo>
                  <a:lnTo>
                    <a:pt x="12684" y="260693"/>
                  </a:lnTo>
                  <a:lnTo>
                    <a:pt x="27904" y="216873"/>
                  </a:lnTo>
                  <a:lnTo>
                    <a:pt x="48480" y="175869"/>
                  </a:lnTo>
                  <a:lnTo>
                    <a:pt x="73987" y="138105"/>
                  </a:lnTo>
                  <a:lnTo>
                    <a:pt x="104003" y="104003"/>
                  </a:lnTo>
                  <a:lnTo>
                    <a:pt x="138105" y="73987"/>
                  </a:lnTo>
                  <a:lnTo>
                    <a:pt x="175869" y="48480"/>
                  </a:lnTo>
                  <a:lnTo>
                    <a:pt x="216873" y="27904"/>
                  </a:lnTo>
                  <a:lnTo>
                    <a:pt x="260693" y="12684"/>
                  </a:lnTo>
                  <a:lnTo>
                    <a:pt x="306907" y="3241"/>
                  </a:lnTo>
                  <a:lnTo>
                    <a:pt x="355092" y="0"/>
                  </a:lnTo>
                  <a:lnTo>
                    <a:pt x="403276" y="3241"/>
                  </a:lnTo>
                  <a:lnTo>
                    <a:pt x="449490" y="12684"/>
                  </a:lnTo>
                  <a:lnTo>
                    <a:pt x="493310" y="27904"/>
                  </a:lnTo>
                  <a:lnTo>
                    <a:pt x="534314" y="48480"/>
                  </a:lnTo>
                  <a:lnTo>
                    <a:pt x="572078" y="73987"/>
                  </a:lnTo>
                  <a:lnTo>
                    <a:pt x="606180" y="104003"/>
                  </a:lnTo>
                  <a:lnTo>
                    <a:pt x="636196" y="138105"/>
                  </a:lnTo>
                  <a:lnTo>
                    <a:pt x="661703" y="175869"/>
                  </a:lnTo>
                  <a:lnTo>
                    <a:pt x="682279" y="216873"/>
                  </a:lnTo>
                  <a:lnTo>
                    <a:pt x="697499" y="260693"/>
                  </a:lnTo>
                  <a:lnTo>
                    <a:pt x="706942" y="306907"/>
                  </a:lnTo>
                  <a:lnTo>
                    <a:pt x="710184" y="355092"/>
                  </a:lnTo>
                  <a:lnTo>
                    <a:pt x="706942" y="403276"/>
                  </a:lnTo>
                  <a:lnTo>
                    <a:pt x="697499" y="449490"/>
                  </a:lnTo>
                  <a:lnTo>
                    <a:pt x="682279" y="493310"/>
                  </a:lnTo>
                  <a:lnTo>
                    <a:pt x="661703" y="534314"/>
                  </a:lnTo>
                  <a:lnTo>
                    <a:pt x="636196" y="572078"/>
                  </a:lnTo>
                  <a:lnTo>
                    <a:pt x="606180" y="606180"/>
                  </a:lnTo>
                  <a:lnTo>
                    <a:pt x="572078" y="636196"/>
                  </a:lnTo>
                  <a:lnTo>
                    <a:pt x="534314" y="661703"/>
                  </a:lnTo>
                  <a:lnTo>
                    <a:pt x="493310" y="682279"/>
                  </a:lnTo>
                  <a:lnTo>
                    <a:pt x="449490" y="697499"/>
                  </a:lnTo>
                  <a:lnTo>
                    <a:pt x="403276" y="706942"/>
                  </a:lnTo>
                  <a:lnTo>
                    <a:pt x="355092" y="710184"/>
                  </a:lnTo>
                  <a:lnTo>
                    <a:pt x="306907" y="706942"/>
                  </a:lnTo>
                  <a:lnTo>
                    <a:pt x="260693" y="697499"/>
                  </a:lnTo>
                  <a:lnTo>
                    <a:pt x="216873" y="682279"/>
                  </a:lnTo>
                  <a:lnTo>
                    <a:pt x="175869" y="661703"/>
                  </a:lnTo>
                  <a:lnTo>
                    <a:pt x="138105" y="636196"/>
                  </a:lnTo>
                  <a:lnTo>
                    <a:pt x="104003" y="606180"/>
                  </a:lnTo>
                  <a:lnTo>
                    <a:pt x="73987" y="572078"/>
                  </a:lnTo>
                  <a:lnTo>
                    <a:pt x="48480" y="534314"/>
                  </a:lnTo>
                  <a:lnTo>
                    <a:pt x="27904" y="493310"/>
                  </a:lnTo>
                  <a:lnTo>
                    <a:pt x="12684" y="449490"/>
                  </a:lnTo>
                  <a:lnTo>
                    <a:pt x="3241" y="403276"/>
                  </a:lnTo>
                  <a:lnTo>
                    <a:pt x="0" y="355092"/>
                  </a:lnTo>
                  <a:close/>
                </a:path>
              </a:pathLst>
            </a:custGeom>
            <a:ln w="63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41667" y="2322057"/>
            <a:ext cx="1944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Classical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Examples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11519" y="2325709"/>
            <a:ext cx="2035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Quantum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Examples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279876" y="4087133"/>
            <a:ext cx="3492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4800" spc="-37" baseline="-16493" dirty="0">
                <a:latin typeface="Calibri"/>
                <a:cs typeface="Calibri"/>
              </a:rPr>
              <a:t>e</a:t>
            </a:r>
            <a:r>
              <a:rPr sz="2100" spc="-25" dirty="0">
                <a:latin typeface="Calibri"/>
                <a:cs typeface="Calibri"/>
              </a:rPr>
              <a:t>-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0060333" y="2753867"/>
            <a:ext cx="1661160" cy="1643380"/>
            <a:chOff x="10060333" y="2753867"/>
            <a:chExt cx="1661160" cy="1643380"/>
          </a:xfrm>
        </p:grpSpPr>
        <p:sp>
          <p:nvSpPr>
            <p:cNvPr id="26" name="object 26"/>
            <p:cNvSpPr/>
            <p:nvPr/>
          </p:nvSpPr>
          <p:spPr>
            <a:xfrm>
              <a:off x="10060333" y="4088380"/>
              <a:ext cx="410209" cy="309245"/>
            </a:xfrm>
            <a:custGeom>
              <a:avLst/>
              <a:gdLst/>
              <a:ahLst/>
              <a:cxnLst/>
              <a:rect l="l" t="t" r="r" b="b"/>
              <a:pathLst>
                <a:path w="410209" h="309245">
                  <a:moveTo>
                    <a:pt x="12801" y="0"/>
                  </a:moveTo>
                  <a:lnTo>
                    <a:pt x="0" y="98323"/>
                  </a:lnTo>
                  <a:lnTo>
                    <a:pt x="3353" y="120004"/>
                  </a:lnTo>
                  <a:lnTo>
                    <a:pt x="18384" y="142159"/>
                  </a:lnTo>
                  <a:lnTo>
                    <a:pt x="80036" y="186074"/>
                  </a:lnTo>
                  <a:lnTo>
                    <a:pt x="124938" y="206926"/>
                  </a:lnTo>
                  <a:lnTo>
                    <a:pt x="178077" y="226435"/>
                  </a:lnTo>
                  <a:lnTo>
                    <a:pt x="238593" y="244149"/>
                  </a:lnTo>
                  <a:lnTo>
                    <a:pt x="305625" y="259613"/>
                  </a:lnTo>
                  <a:lnTo>
                    <a:pt x="299224" y="308775"/>
                  </a:lnTo>
                  <a:lnTo>
                    <a:pt x="409905" y="226669"/>
                  </a:lnTo>
                  <a:lnTo>
                    <a:pt x="324815" y="112128"/>
                  </a:lnTo>
                  <a:lnTo>
                    <a:pt x="318427" y="161289"/>
                  </a:lnTo>
                  <a:lnTo>
                    <a:pt x="251394" y="145826"/>
                  </a:lnTo>
                  <a:lnTo>
                    <a:pt x="190879" y="128112"/>
                  </a:lnTo>
                  <a:lnTo>
                    <a:pt x="137740" y="108602"/>
                  </a:lnTo>
                  <a:lnTo>
                    <a:pt x="92838" y="87750"/>
                  </a:lnTo>
                  <a:lnTo>
                    <a:pt x="57033" y="66010"/>
                  </a:lnTo>
                  <a:lnTo>
                    <a:pt x="16155" y="21681"/>
                  </a:lnTo>
                  <a:lnTo>
                    <a:pt x="12801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072779" y="4008494"/>
              <a:ext cx="436245" cy="133985"/>
            </a:xfrm>
            <a:custGeom>
              <a:avLst/>
              <a:gdLst/>
              <a:ahLst/>
              <a:cxnLst/>
              <a:rect l="l" t="t" r="r" b="b"/>
              <a:pathLst>
                <a:path w="436245" h="133985">
                  <a:moveTo>
                    <a:pt x="266715" y="0"/>
                  </a:moveTo>
                  <a:lnTo>
                    <a:pt x="198922" y="2009"/>
                  </a:lnTo>
                  <a:lnTo>
                    <a:pt x="139906" y="8108"/>
                  </a:lnTo>
                  <a:lnTo>
                    <a:pt x="90340" y="17919"/>
                  </a:lnTo>
                  <a:lnTo>
                    <a:pt x="50895" y="31064"/>
                  </a:lnTo>
                  <a:lnTo>
                    <a:pt x="5053" y="65849"/>
                  </a:lnTo>
                  <a:lnTo>
                    <a:pt x="0" y="86735"/>
                  </a:lnTo>
                  <a:lnTo>
                    <a:pt x="7752" y="109445"/>
                  </a:lnTo>
                  <a:lnTo>
                    <a:pt x="28983" y="133603"/>
                  </a:lnTo>
                  <a:lnTo>
                    <a:pt x="59902" y="121328"/>
                  </a:lnTo>
                  <a:lnTo>
                    <a:pt x="97704" y="111614"/>
                  </a:lnTo>
                  <a:lnTo>
                    <a:pt x="141567" y="104512"/>
                  </a:lnTo>
                  <a:lnTo>
                    <a:pt x="190670" y="100071"/>
                  </a:lnTo>
                  <a:lnTo>
                    <a:pt x="244192" y="98340"/>
                  </a:lnTo>
                  <a:lnTo>
                    <a:pt x="301310" y="99369"/>
                  </a:lnTo>
                  <a:lnTo>
                    <a:pt x="361204" y="103208"/>
                  </a:lnTo>
                  <a:lnTo>
                    <a:pt x="423052" y="109905"/>
                  </a:lnTo>
                  <a:lnTo>
                    <a:pt x="435853" y="11582"/>
                  </a:lnTo>
                  <a:lnTo>
                    <a:pt x="392630" y="6618"/>
                  </a:lnTo>
                  <a:lnTo>
                    <a:pt x="349808" y="3019"/>
                  </a:lnTo>
                  <a:lnTo>
                    <a:pt x="307723" y="806"/>
                  </a:lnTo>
                  <a:lnTo>
                    <a:pt x="266715" y="0"/>
                  </a:lnTo>
                  <a:close/>
                </a:path>
              </a:pathLst>
            </a:custGeom>
            <a:solidFill>
              <a:srgbClr val="CD5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51313" y="4002410"/>
              <a:ext cx="410209" cy="309245"/>
            </a:xfrm>
            <a:custGeom>
              <a:avLst/>
              <a:gdLst/>
              <a:ahLst/>
              <a:cxnLst/>
              <a:rect l="l" t="t" r="r" b="b"/>
              <a:pathLst>
                <a:path w="410209" h="309245">
                  <a:moveTo>
                    <a:pt x="110680" y="0"/>
                  </a:moveTo>
                  <a:lnTo>
                    <a:pt x="0" y="82105"/>
                  </a:lnTo>
                  <a:lnTo>
                    <a:pt x="85090" y="196646"/>
                  </a:lnTo>
                  <a:lnTo>
                    <a:pt x="91478" y="147485"/>
                  </a:lnTo>
                  <a:lnTo>
                    <a:pt x="158510" y="162948"/>
                  </a:lnTo>
                  <a:lnTo>
                    <a:pt x="219025" y="180662"/>
                  </a:lnTo>
                  <a:lnTo>
                    <a:pt x="272164" y="200172"/>
                  </a:lnTo>
                  <a:lnTo>
                    <a:pt x="317066" y="221024"/>
                  </a:lnTo>
                  <a:lnTo>
                    <a:pt x="352871" y="242764"/>
                  </a:lnTo>
                  <a:lnTo>
                    <a:pt x="393750" y="287093"/>
                  </a:lnTo>
                  <a:lnTo>
                    <a:pt x="397103" y="308775"/>
                  </a:lnTo>
                  <a:lnTo>
                    <a:pt x="409905" y="210451"/>
                  </a:lnTo>
                  <a:lnTo>
                    <a:pt x="391520" y="166615"/>
                  </a:lnTo>
                  <a:lnTo>
                    <a:pt x="329868" y="122701"/>
                  </a:lnTo>
                  <a:lnTo>
                    <a:pt x="284966" y="101849"/>
                  </a:lnTo>
                  <a:lnTo>
                    <a:pt x="231827" y="82339"/>
                  </a:lnTo>
                  <a:lnTo>
                    <a:pt x="171312" y="64625"/>
                  </a:lnTo>
                  <a:lnTo>
                    <a:pt x="104279" y="49161"/>
                  </a:lnTo>
                  <a:lnTo>
                    <a:pt x="11068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512918" y="4257466"/>
              <a:ext cx="436245" cy="133985"/>
            </a:xfrm>
            <a:custGeom>
              <a:avLst/>
              <a:gdLst/>
              <a:ahLst/>
              <a:cxnLst/>
              <a:rect l="l" t="t" r="r" b="b"/>
              <a:pathLst>
                <a:path w="436245" h="133985">
                  <a:moveTo>
                    <a:pt x="406869" y="0"/>
                  </a:moveTo>
                  <a:lnTo>
                    <a:pt x="338149" y="21989"/>
                  </a:lnTo>
                  <a:lnTo>
                    <a:pt x="294286" y="29091"/>
                  </a:lnTo>
                  <a:lnTo>
                    <a:pt x="245183" y="33532"/>
                  </a:lnTo>
                  <a:lnTo>
                    <a:pt x="191661" y="35263"/>
                  </a:lnTo>
                  <a:lnTo>
                    <a:pt x="134543" y="34234"/>
                  </a:lnTo>
                  <a:lnTo>
                    <a:pt x="74649" y="30395"/>
                  </a:lnTo>
                  <a:lnTo>
                    <a:pt x="12801" y="23698"/>
                  </a:lnTo>
                  <a:lnTo>
                    <a:pt x="0" y="122021"/>
                  </a:lnTo>
                  <a:lnTo>
                    <a:pt x="43222" y="126985"/>
                  </a:lnTo>
                  <a:lnTo>
                    <a:pt x="86045" y="130584"/>
                  </a:lnTo>
                  <a:lnTo>
                    <a:pt x="128130" y="132797"/>
                  </a:lnTo>
                  <a:lnTo>
                    <a:pt x="169138" y="133603"/>
                  </a:lnTo>
                  <a:lnTo>
                    <a:pt x="236931" y="131594"/>
                  </a:lnTo>
                  <a:lnTo>
                    <a:pt x="295946" y="125495"/>
                  </a:lnTo>
                  <a:lnTo>
                    <a:pt x="345512" y="115684"/>
                  </a:lnTo>
                  <a:lnTo>
                    <a:pt x="384958" y="102539"/>
                  </a:lnTo>
                  <a:lnTo>
                    <a:pt x="430799" y="67754"/>
                  </a:lnTo>
                  <a:lnTo>
                    <a:pt x="435853" y="46868"/>
                  </a:lnTo>
                  <a:lnTo>
                    <a:pt x="428100" y="24158"/>
                  </a:lnTo>
                  <a:lnTo>
                    <a:pt x="406869" y="0"/>
                  </a:lnTo>
                  <a:close/>
                </a:path>
              </a:pathLst>
            </a:custGeom>
            <a:solidFill>
              <a:srgbClr val="CD5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98479" y="2753867"/>
              <a:ext cx="960119" cy="108813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88039" y="3119628"/>
              <a:ext cx="458723" cy="45719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047475" y="3159252"/>
              <a:ext cx="339851" cy="33985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13720" y="2947416"/>
              <a:ext cx="1007363" cy="76199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10416" y="3227997"/>
              <a:ext cx="175806" cy="18938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1151796" y="3205947"/>
              <a:ext cx="164465" cy="243204"/>
            </a:xfrm>
            <a:custGeom>
              <a:avLst/>
              <a:gdLst/>
              <a:ahLst/>
              <a:cxnLst/>
              <a:rect l="l" t="t" r="r" b="b"/>
              <a:pathLst>
                <a:path w="164465" h="243204">
                  <a:moveTo>
                    <a:pt x="0" y="225661"/>
                  </a:moveTo>
                  <a:lnTo>
                    <a:pt x="1583" y="231893"/>
                  </a:lnTo>
                  <a:lnTo>
                    <a:pt x="3167" y="233488"/>
                  </a:lnTo>
                  <a:lnTo>
                    <a:pt x="10796" y="179282"/>
                  </a:lnTo>
                  <a:lnTo>
                    <a:pt x="12380" y="157687"/>
                  </a:lnTo>
                  <a:lnTo>
                    <a:pt x="15403" y="136092"/>
                  </a:lnTo>
                  <a:lnTo>
                    <a:pt x="16986" y="112903"/>
                  </a:lnTo>
                  <a:lnTo>
                    <a:pt x="18426" y="89713"/>
                  </a:lnTo>
                  <a:lnTo>
                    <a:pt x="20009" y="67973"/>
                  </a:lnTo>
                  <a:lnTo>
                    <a:pt x="24616" y="16957"/>
                  </a:lnTo>
                  <a:lnTo>
                    <a:pt x="27639" y="3043"/>
                  </a:lnTo>
                  <a:lnTo>
                    <a:pt x="29223" y="3043"/>
                  </a:lnTo>
                  <a:lnTo>
                    <a:pt x="30806" y="7681"/>
                  </a:lnTo>
                  <a:lnTo>
                    <a:pt x="32246" y="15507"/>
                  </a:lnTo>
                  <a:lnTo>
                    <a:pt x="33829" y="29421"/>
                  </a:lnTo>
                  <a:lnTo>
                    <a:pt x="36852" y="46378"/>
                  </a:lnTo>
                  <a:lnTo>
                    <a:pt x="38436" y="66524"/>
                  </a:lnTo>
                  <a:lnTo>
                    <a:pt x="40019" y="88119"/>
                  </a:lnTo>
                  <a:lnTo>
                    <a:pt x="41459" y="111309"/>
                  </a:lnTo>
                  <a:lnTo>
                    <a:pt x="43042" y="136092"/>
                  </a:lnTo>
                  <a:lnTo>
                    <a:pt x="44626" y="159282"/>
                  </a:lnTo>
                  <a:lnTo>
                    <a:pt x="46065" y="180877"/>
                  </a:lnTo>
                  <a:lnTo>
                    <a:pt x="47649" y="201022"/>
                  </a:lnTo>
                  <a:lnTo>
                    <a:pt x="49232" y="217980"/>
                  </a:lnTo>
                  <a:lnTo>
                    <a:pt x="50672" y="230299"/>
                  </a:lnTo>
                  <a:lnTo>
                    <a:pt x="52255" y="238126"/>
                  </a:lnTo>
                  <a:lnTo>
                    <a:pt x="53839" y="242763"/>
                  </a:lnTo>
                  <a:lnTo>
                    <a:pt x="56862" y="241169"/>
                  </a:lnTo>
                  <a:lnTo>
                    <a:pt x="63052" y="191747"/>
                  </a:lnTo>
                  <a:lnTo>
                    <a:pt x="64492" y="170007"/>
                  </a:lnTo>
                  <a:lnTo>
                    <a:pt x="66075" y="146817"/>
                  </a:lnTo>
                  <a:lnTo>
                    <a:pt x="67659" y="122179"/>
                  </a:lnTo>
                  <a:lnTo>
                    <a:pt x="69098" y="98989"/>
                  </a:lnTo>
                  <a:lnTo>
                    <a:pt x="70682" y="75800"/>
                  </a:lnTo>
                  <a:lnTo>
                    <a:pt x="72265" y="54060"/>
                  </a:lnTo>
                  <a:lnTo>
                    <a:pt x="73705" y="34059"/>
                  </a:lnTo>
                  <a:lnTo>
                    <a:pt x="75288" y="20145"/>
                  </a:lnTo>
                  <a:lnTo>
                    <a:pt x="78311" y="7681"/>
                  </a:lnTo>
                  <a:lnTo>
                    <a:pt x="79895" y="1594"/>
                  </a:lnTo>
                  <a:lnTo>
                    <a:pt x="81478" y="0"/>
                  </a:lnTo>
                  <a:lnTo>
                    <a:pt x="82918" y="1594"/>
                  </a:lnTo>
                  <a:lnTo>
                    <a:pt x="89108" y="57248"/>
                  </a:lnTo>
                  <a:lnTo>
                    <a:pt x="92131" y="102033"/>
                  </a:lnTo>
                  <a:lnTo>
                    <a:pt x="93715" y="125222"/>
                  </a:lnTo>
                  <a:lnTo>
                    <a:pt x="95298" y="150006"/>
                  </a:lnTo>
                  <a:lnTo>
                    <a:pt x="98321" y="171601"/>
                  </a:lnTo>
                  <a:lnTo>
                    <a:pt x="99905" y="191747"/>
                  </a:lnTo>
                  <a:lnTo>
                    <a:pt x="101344" y="210298"/>
                  </a:lnTo>
                  <a:lnTo>
                    <a:pt x="102928" y="224212"/>
                  </a:lnTo>
                  <a:lnTo>
                    <a:pt x="104511" y="233488"/>
                  </a:lnTo>
                  <a:lnTo>
                    <a:pt x="105951" y="238126"/>
                  </a:lnTo>
                  <a:lnTo>
                    <a:pt x="107534" y="238126"/>
                  </a:lnTo>
                  <a:lnTo>
                    <a:pt x="113725" y="196385"/>
                  </a:lnTo>
                  <a:lnTo>
                    <a:pt x="115164" y="176239"/>
                  </a:lnTo>
                  <a:lnTo>
                    <a:pt x="116748" y="154644"/>
                  </a:lnTo>
                  <a:lnTo>
                    <a:pt x="119771" y="132904"/>
                  </a:lnTo>
                  <a:lnTo>
                    <a:pt x="121354" y="109714"/>
                  </a:lnTo>
                  <a:lnTo>
                    <a:pt x="122938" y="86525"/>
                  </a:lnTo>
                  <a:lnTo>
                    <a:pt x="125961" y="46378"/>
                  </a:lnTo>
                  <a:lnTo>
                    <a:pt x="132151" y="7681"/>
                  </a:lnTo>
                  <a:lnTo>
                    <a:pt x="133590" y="9275"/>
                  </a:lnTo>
                  <a:lnTo>
                    <a:pt x="135174" y="15507"/>
                  </a:lnTo>
                  <a:lnTo>
                    <a:pt x="136757" y="24783"/>
                  </a:lnTo>
                  <a:lnTo>
                    <a:pt x="139781" y="38697"/>
                  </a:lnTo>
                  <a:lnTo>
                    <a:pt x="141364" y="54060"/>
                  </a:lnTo>
                  <a:lnTo>
                    <a:pt x="142804" y="74206"/>
                  </a:lnTo>
                  <a:lnTo>
                    <a:pt x="144387" y="94351"/>
                  </a:lnTo>
                  <a:lnTo>
                    <a:pt x="145971" y="115946"/>
                  </a:lnTo>
                  <a:lnTo>
                    <a:pt x="147410" y="137542"/>
                  </a:lnTo>
                  <a:lnTo>
                    <a:pt x="148994" y="159282"/>
                  </a:lnTo>
                  <a:lnTo>
                    <a:pt x="153600" y="207110"/>
                  </a:lnTo>
                  <a:lnTo>
                    <a:pt x="158207" y="224212"/>
                  </a:lnTo>
                  <a:lnTo>
                    <a:pt x="161230" y="222618"/>
                  </a:lnTo>
                  <a:lnTo>
                    <a:pt x="162813" y="216385"/>
                  </a:lnTo>
                  <a:lnTo>
                    <a:pt x="164397" y="205660"/>
                  </a:lnTo>
                </a:path>
              </a:pathLst>
            </a:custGeom>
            <a:ln w="115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954118" y="3217131"/>
              <a:ext cx="203452" cy="220251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675056" y="4515989"/>
            <a:ext cx="26181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measurement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tells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us </a:t>
            </a:r>
            <a:r>
              <a:rPr sz="1800" dirty="0">
                <a:latin typeface="Georgia"/>
                <a:cs typeface="Georgia"/>
              </a:rPr>
              <a:t>which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of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two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states </a:t>
            </a:r>
            <a:r>
              <a:rPr sz="1800" dirty="0">
                <a:latin typeface="Georgia"/>
                <a:cs typeface="Georgia"/>
              </a:rPr>
              <a:t>our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object was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in.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0192511" y="2444495"/>
            <a:ext cx="1999614" cy="1729739"/>
            <a:chOff x="10192511" y="2444495"/>
            <a:chExt cx="1999614" cy="1729739"/>
          </a:xfrm>
        </p:grpSpPr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92511" y="2444495"/>
              <a:ext cx="1999488" cy="172973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0451591" y="2703575"/>
              <a:ext cx="1501140" cy="1211580"/>
            </a:xfrm>
            <a:custGeom>
              <a:avLst/>
              <a:gdLst/>
              <a:ahLst/>
              <a:cxnLst/>
              <a:rect l="l" t="t" r="r" b="b"/>
              <a:pathLst>
                <a:path w="1501140" h="1211579">
                  <a:moveTo>
                    <a:pt x="0" y="605789"/>
                  </a:moveTo>
                  <a:lnTo>
                    <a:pt x="1884" y="562526"/>
                  </a:lnTo>
                  <a:lnTo>
                    <a:pt x="7453" y="520084"/>
                  </a:lnTo>
                  <a:lnTo>
                    <a:pt x="16579" y="478566"/>
                  </a:lnTo>
                  <a:lnTo>
                    <a:pt x="29136" y="438073"/>
                  </a:lnTo>
                  <a:lnTo>
                    <a:pt x="44996" y="398709"/>
                  </a:lnTo>
                  <a:lnTo>
                    <a:pt x="64033" y="360576"/>
                  </a:lnTo>
                  <a:lnTo>
                    <a:pt x="86119" y="323777"/>
                  </a:lnTo>
                  <a:lnTo>
                    <a:pt x="111127" y="288414"/>
                  </a:lnTo>
                  <a:lnTo>
                    <a:pt x="138931" y="254589"/>
                  </a:lnTo>
                  <a:lnTo>
                    <a:pt x="169403" y="222405"/>
                  </a:lnTo>
                  <a:lnTo>
                    <a:pt x="202416" y="191965"/>
                  </a:lnTo>
                  <a:lnTo>
                    <a:pt x="237844" y="163371"/>
                  </a:lnTo>
                  <a:lnTo>
                    <a:pt x="275559" y="136726"/>
                  </a:lnTo>
                  <a:lnTo>
                    <a:pt x="315435" y="112132"/>
                  </a:lnTo>
                  <a:lnTo>
                    <a:pt x="357343" y="89691"/>
                  </a:lnTo>
                  <a:lnTo>
                    <a:pt x="401158" y="69507"/>
                  </a:lnTo>
                  <a:lnTo>
                    <a:pt x="446752" y="51681"/>
                  </a:lnTo>
                  <a:lnTo>
                    <a:pt x="493999" y="36317"/>
                  </a:lnTo>
                  <a:lnTo>
                    <a:pt x="542770" y="23516"/>
                  </a:lnTo>
                  <a:lnTo>
                    <a:pt x="592940" y="13381"/>
                  </a:lnTo>
                  <a:lnTo>
                    <a:pt x="644382" y="6015"/>
                  </a:lnTo>
                  <a:lnTo>
                    <a:pt x="696967" y="1521"/>
                  </a:lnTo>
                  <a:lnTo>
                    <a:pt x="750570" y="0"/>
                  </a:lnTo>
                  <a:lnTo>
                    <a:pt x="804172" y="1521"/>
                  </a:lnTo>
                  <a:lnTo>
                    <a:pt x="856757" y="6015"/>
                  </a:lnTo>
                  <a:lnTo>
                    <a:pt x="908199" y="13381"/>
                  </a:lnTo>
                  <a:lnTo>
                    <a:pt x="958369" y="23516"/>
                  </a:lnTo>
                  <a:lnTo>
                    <a:pt x="1007140" y="36317"/>
                  </a:lnTo>
                  <a:lnTo>
                    <a:pt x="1054387" y="51681"/>
                  </a:lnTo>
                  <a:lnTo>
                    <a:pt x="1099981" y="69507"/>
                  </a:lnTo>
                  <a:lnTo>
                    <a:pt x="1143796" y="89691"/>
                  </a:lnTo>
                  <a:lnTo>
                    <a:pt x="1185704" y="112132"/>
                  </a:lnTo>
                  <a:lnTo>
                    <a:pt x="1225580" y="136726"/>
                  </a:lnTo>
                  <a:lnTo>
                    <a:pt x="1263295" y="163371"/>
                  </a:lnTo>
                  <a:lnTo>
                    <a:pt x="1298723" y="191965"/>
                  </a:lnTo>
                  <a:lnTo>
                    <a:pt x="1331736" y="222405"/>
                  </a:lnTo>
                  <a:lnTo>
                    <a:pt x="1362208" y="254589"/>
                  </a:lnTo>
                  <a:lnTo>
                    <a:pt x="1390012" y="288414"/>
                  </a:lnTo>
                  <a:lnTo>
                    <a:pt x="1415020" y="323777"/>
                  </a:lnTo>
                  <a:lnTo>
                    <a:pt x="1437106" y="360576"/>
                  </a:lnTo>
                  <a:lnTo>
                    <a:pt x="1456143" y="398709"/>
                  </a:lnTo>
                  <a:lnTo>
                    <a:pt x="1472003" y="438073"/>
                  </a:lnTo>
                  <a:lnTo>
                    <a:pt x="1484560" y="478566"/>
                  </a:lnTo>
                  <a:lnTo>
                    <a:pt x="1493686" y="520084"/>
                  </a:lnTo>
                  <a:lnTo>
                    <a:pt x="1499255" y="562526"/>
                  </a:lnTo>
                  <a:lnTo>
                    <a:pt x="1501140" y="605789"/>
                  </a:lnTo>
                  <a:lnTo>
                    <a:pt x="1499255" y="649053"/>
                  </a:lnTo>
                  <a:lnTo>
                    <a:pt x="1493686" y="691495"/>
                  </a:lnTo>
                  <a:lnTo>
                    <a:pt x="1484560" y="733013"/>
                  </a:lnTo>
                  <a:lnTo>
                    <a:pt x="1472003" y="773506"/>
                  </a:lnTo>
                  <a:lnTo>
                    <a:pt x="1456143" y="812870"/>
                  </a:lnTo>
                  <a:lnTo>
                    <a:pt x="1437106" y="851003"/>
                  </a:lnTo>
                  <a:lnTo>
                    <a:pt x="1415020" y="887802"/>
                  </a:lnTo>
                  <a:lnTo>
                    <a:pt x="1390012" y="923165"/>
                  </a:lnTo>
                  <a:lnTo>
                    <a:pt x="1362208" y="956990"/>
                  </a:lnTo>
                  <a:lnTo>
                    <a:pt x="1331736" y="989174"/>
                  </a:lnTo>
                  <a:lnTo>
                    <a:pt x="1298723" y="1019614"/>
                  </a:lnTo>
                  <a:lnTo>
                    <a:pt x="1263295" y="1048208"/>
                  </a:lnTo>
                  <a:lnTo>
                    <a:pt x="1225580" y="1074853"/>
                  </a:lnTo>
                  <a:lnTo>
                    <a:pt x="1185704" y="1099447"/>
                  </a:lnTo>
                  <a:lnTo>
                    <a:pt x="1143796" y="1121888"/>
                  </a:lnTo>
                  <a:lnTo>
                    <a:pt x="1099981" y="1142072"/>
                  </a:lnTo>
                  <a:lnTo>
                    <a:pt x="1054387" y="1159898"/>
                  </a:lnTo>
                  <a:lnTo>
                    <a:pt x="1007140" y="1175262"/>
                  </a:lnTo>
                  <a:lnTo>
                    <a:pt x="958369" y="1188063"/>
                  </a:lnTo>
                  <a:lnTo>
                    <a:pt x="908199" y="1198198"/>
                  </a:lnTo>
                  <a:lnTo>
                    <a:pt x="856757" y="1205564"/>
                  </a:lnTo>
                  <a:lnTo>
                    <a:pt x="804172" y="1210058"/>
                  </a:lnTo>
                  <a:lnTo>
                    <a:pt x="750570" y="1211580"/>
                  </a:lnTo>
                  <a:lnTo>
                    <a:pt x="696967" y="1210058"/>
                  </a:lnTo>
                  <a:lnTo>
                    <a:pt x="644382" y="1205564"/>
                  </a:lnTo>
                  <a:lnTo>
                    <a:pt x="592940" y="1198198"/>
                  </a:lnTo>
                  <a:lnTo>
                    <a:pt x="542770" y="1188063"/>
                  </a:lnTo>
                  <a:lnTo>
                    <a:pt x="493999" y="1175262"/>
                  </a:lnTo>
                  <a:lnTo>
                    <a:pt x="446752" y="1159898"/>
                  </a:lnTo>
                  <a:lnTo>
                    <a:pt x="401158" y="1142072"/>
                  </a:lnTo>
                  <a:lnTo>
                    <a:pt x="357343" y="1121888"/>
                  </a:lnTo>
                  <a:lnTo>
                    <a:pt x="315435" y="1099447"/>
                  </a:lnTo>
                  <a:lnTo>
                    <a:pt x="275559" y="1074853"/>
                  </a:lnTo>
                  <a:lnTo>
                    <a:pt x="237844" y="1048208"/>
                  </a:lnTo>
                  <a:lnTo>
                    <a:pt x="202416" y="1019614"/>
                  </a:lnTo>
                  <a:lnTo>
                    <a:pt x="169403" y="989174"/>
                  </a:lnTo>
                  <a:lnTo>
                    <a:pt x="138931" y="956990"/>
                  </a:lnTo>
                  <a:lnTo>
                    <a:pt x="111127" y="923165"/>
                  </a:lnTo>
                  <a:lnTo>
                    <a:pt x="86119" y="887802"/>
                  </a:lnTo>
                  <a:lnTo>
                    <a:pt x="64033" y="851003"/>
                  </a:lnTo>
                  <a:lnTo>
                    <a:pt x="44996" y="812870"/>
                  </a:lnTo>
                  <a:lnTo>
                    <a:pt x="29136" y="773506"/>
                  </a:lnTo>
                  <a:lnTo>
                    <a:pt x="16579" y="733013"/>
                  </a:lnTo>
                  <a:lnTo>
                    <a:pt x="7453" y="691495"/>
                  </a:lnTo>
                  <a:lnTo>
                    <a:pt x="1884" y="649053"/>
                  </a:lnTo>
                  <a:lnTo>
                    <a:pt x="0" y="605789"/>
                  </a:lnTo>
                  <a:close/>
                </a:path>
              </a:pathLst>
            </a:custGeom>
            <a:ln w="571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340074"/>
            <a:ext cx="463359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Polarization</a:t>
            </a:r>
            <a:r>
              <a:rPr spc="-6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-10" dirty="0"/>
              <a:t>Light: </a:t>
            </a:r>
            <a:r>
              <a:rPr dirty="0"/>
              <a:t>Wave</a:t>
            </a:r>
            <a:r>
              <a:rPr spc="-15" dirty="0"/>
              <a:t> </a:t>
            </a:r>
            <a:r>
              <a:rPr spc="-10" dirty="0"/>
              <a:t>Picture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3816" y="1661160"/>
            <a:ext cx="4602479" cy="256336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173211" y="4747259"/>
            <a:ext cx="1736089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latin typeface="Georgia"/>
                <a:cs typeface="Georgia"/>
              </a:rPr>
              <a:t>Malus’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Law</a:t>
            </a:r>
            <a:endParaRPr sz="24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85141" y="1935480"/>
            <a:ext cx="6104890" cy="2773680"/>
            <a:chOff x="6085141" y="1935480"/>
            <a:chExt cx="6104890" cy="27736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7203" y="3861816"/>
              <a:ext cx="3387851" cy="8473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94447" y="3889248"/>
              <a:ext cx="3293363" cy="7528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94447" y="3889248"/>
              <a:ext cx="3293745" cy="753110"/>
            </a:xfrm>
            <a:custGeom>
              <a:avLst/>
              <a:gdLst/>
              <a:ahLst/>
              <a:cxnLst/>
              <a:rect l="l" t="t" r="r" b="b"/>
              <a:pathLst>
                <a:path w="3293745" h="753110">
                  <a:moveTo>
                    <a:pt x="0" y="0"/>
                  </a:moveTo>
                  <a:lnTo>
                    <a:pt x="3293363" y="0"/>
                  </a:lnTo>
                  <a:lnTo>
                    <a:pt x="3293363" y="752856"/>
                  </a:lnTo>
                  <a:lnTo>
                    <a:pt x="0" y="75285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1983" y="4027932"/>
              <a:ext cx="3098279" cy="4495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89903" y="2689859"/>
              <a:ext cx="2247900" cy="0"/>
            </a:xfrm>
            <a:custGeom>
              <a:avLst/>
              <a:gdLst/>
              <a:ahLst/>
              <a:cxnLst/>
              <a:rect l="l" t="t" r="r" b="b"/>
              <a:pathLst>
                <a:path w="2247900">
                  <a:moveTo>
                    <a:pt x="0" y="0"/>
                  </a:moveTo>
                  <a:lnTo>
                    <a:pt x="224750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13903" y="1997964"/>
              <a:ext cx="1260347" cy="13822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90103" y="2001011"/>
              <a:ext cx="1260347" cy="13822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98507" y="1935480"/>
              <a:ext cx="1613915" cy="155600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336279" y="2689859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5">
                  <a:moveTo>
                    <a:pt x="0" y="0"/>
                  </a:moveTo>
                  <a:lnTo>
                    <a:pt x="1885099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41179" y="1935480"/>
              <a:ext cx="1613914" cy="1556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40424" y="2004060"/>
              <a:ext cx="1121663" cy="13655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05899" y="2007107"/>
              <a:ext cx="249935" cy="13670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69395" y="2497836"/>
              <a:ext cx="605027" cy="38557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241279" y="2689859"/>
              <a:ext cx="1943735" cy="0"/>
            </a:xfrm>
            <a:custGeom>
              <a:avLst/>
              <a:gdLst/>
              <a:ahLst/>
              <a:cxnLst/>
              <a:rect l="l" t="t" r="r" b="b"/>
              <a:pathLst>
                <a:path w="1943734">
                  <a:moveTo>
                    <a:pt x="0" y="0"/>
                  </a:moveTo>
                  <a:lnTo>
                    <a:pt x="1943658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673205" y="5233678"/>
            <a:ext cx="47358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The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intensity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of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light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that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makes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through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the </a:t>
            </a:r>
            <a:r>
              <a:rPr sz="1800" dirty="0">
                <a:latin typeface="Georgia"/>
                <a:cs typeface="Georgia"/>
              </a:rPr>
              <a:t>analyzer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depends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on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angle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between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the </a:t>
            </a:r>
            <a:r>
              <a:rPr sz="1800" dirty="0">
                <a:latin typeface="Georgia"/>
                <a:cs typeface="Georgia"/>
              </a:rPr>
              <a:t>analyzer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light’s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polarization.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13468" y="1664940"/>
            <a:ext cx="1033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Polarizers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413760" y="4434840"/>
            <a:ext cx="3930650" cy="1971039"/>
            <a:chOff x="3413760" y="4434840"/>
            <a:chExt cx="3930650" cy="1971039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19372" y="6018276"/>
              <a:ext cx="1712975" cy="38709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04332" y="4434840"/>
              <a:ext cx="1639823" cy="16535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13760" y="5452872"/>
              <a:ext cx="2186939" cy="38708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883370" y="4594574"/>
              <a:ext cx="1281430" cy="1294130"/>
            </a:xfrm>
            <a:custGeom>
              <a:avLst/>
              <a:gdLst/>
              <a:ahLst/>
              <a:cxnLst/>
              <a:rect l="l" t="t" r="r" b="b"/>
              <a:pathLst>
                <a:path w="1281429" h="1294129">
                  <a:moveTo>
                    <a:pt x="1281036" y="0"/>
                  </a:moveTo>
                  <a:lnTo>
                    <a:pt x="0" y="1294053"/>
                  </a:lnTo>
                </a:path>
              </a:pathLst>
            </a:custGeom>
            <a:ln w="28575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33110" y="4543818"/>
              <a:ext cx="1381760" cy="1395730"/>
            </a:xfrm>
            <a:custGeom>
              <a:avLst/>
              <a:gdLst/>
              <a:ahLst/>
              <a:cxnLst/>
              <a:rect l="l" t="t" r="r" b="b"/>
              <a:pathLst>
                <a:path w="1381759" h="1395729">
                  <a:moveTo>
                    <a:pt x="90766" y="1364818"/>
                  </a:moveTo>
                  <a:lnTo>
                    <a:pt x="29845" y="1304505"/>
                  </a:lnTo>
                  <a:lnTo>
                    <a:pt x="0" y="1395590"/>
                  </a:lnTo>
                  <a:lnTo>
                    <a:pt x="90766" y="1364818"/>
                  </a:lnTo>
                  <a:close/>
                </a:path>
                <a:path w="1381759" h="1395729">
                  <a:moveTo>
                    <a:pt x="1381556" y="0"/>
                  </a:moveTo>
                  <a:lnTo>
                    <a:pt x="1290777" y="30759"/>
                  </a:lnTo>
                  <a:lnTo>
                    <a:pt x="1351699" y="91071"/>
                  </a:lnTo>
                  <a:lnTo>
                    <a:pt x="138155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48818" y="1837944"/>
            <a:ext cx="9757410" cy="4780280"/>
            <a:chOff x="448818" y="1837944"/>
            <a:chExt cx="9757410" cy="4780280"/>
          </a:xfrm>
        </p:grpSpPr>
        <p:sp>
          <p:nvSpPr>
            <p:cNvPr id="30" name="object 30"/>
            <p:cNvSpPr/>
            <p:nvPr/>
          </p:nvSpPr>
          <p:spPr>
            <a:xfrm>
              <a:off x="1898142" y="3782822"/>
              <a:ext cx="0" cy="2835275"/>
            </a:xfrm>
            <a:custGeom>
              <a:avLst/>
              <a:gdLst/>
              <a:ahLst/>
              <a:cxnLst/>
              <a:rect l="l" t="t" r="r" b="b"/>
              <a:pathLst>
                <a:path h="2835275">
                  <a:moveTo>
                    <a:pt x="0" y="283514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0045" y="371931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8818" y="5249417"/>
              <a:ext cx="2837180" cy="0"/>
            </a:xfrm>
            <a:custGeom>
              <a:avLst/>
              <a:gdLst/>
              <a:ahLst/>
              <a:cxnLst/>
              <a:rect l="l" t="t" r="r" b="b"/>
              <a:pathLst>
                <a:path w="2837179">
                  <a:moveTo>
                    <a:pt x="0" y="0"/>
                  </a:moveTo>
                  <a:lnTo>
                    <a:pt x="2836672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272791" y="521131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96618" y="4960538"/>
              <a:ext cx="920115" cy="275590"/>
            </a:xfrm>
            <a:custGeom>
              <a:avLst/>
              <a:gdLst/>
              <a:ahLst/>
              <a:cxnLst/>
              <a:rect l="l" t="t" r="r" b="b"/>
              <a:pathLst>
                <a:path w="920114" h="275589">
                  <a:moveTo>
                    <a:pt x="0" y="275513"/>
                  </a:moveTo>
                  <a:lnTo>
                    <a:pt x="919492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84349" y="4915366"/>
              <a:ext cx="115570" cy="100965"/>
            </a:xfrm>
            <a:custGeom>
              <a:avLst/>
              <a:gdLst/>
              <a:ahLst/>
              <a:cxnLst/>
              <a:rect l="l" t="t" r="r" b="b"/>
              <a:pathLst>
                <a:path w="115569" h="100964">
                  <a:moveTo>
                    <a:pt x="0" y="0"/>
                  </a:moveTo>
                  <a:lnTo>
                    <a:pt x="30073" y="100368"/>
                  </a:lnTo>
                  <a:lnTo>
                    <a:pt x="115404" y="20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96618" y="4277556"/>
              <a:ext cx="1905" cy="977900"/>
            </a:xfrm>
            <a:custGeom>
              <a:avLst/>
              <a:gdLst/>
              <a:ahLst/>
              <a:cxnLst/>
              <a:rect l="l" t="t" r="r" b="b"/>
              <a:pathLst>
                <a:path w="1905" h="977900">
                  <a:moveTo>
                    <a:pt x="0" y="977620"/>
                  </a:moveTo>
                  <a:lnTo>
                    <a:pt x="1397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45613" y="4190234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527" y="0"/>
                  </a:moveTo>
                  <a:lnTo>
                    <a:pt x="0" y="104711"/>
                  </a:lnTo>
                  <a:lnTo>
                    <a:pt x="104775" y="104851"/>
                  </a:lnTo>
                  <a:lnTo>
                    <a:pt x="525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13381" y="5186419"/>
              <a:ext cx="156210" cy="64135"/>
            </a:xfrm>
            <a:custGeom>
              <a:avLst/>
              <a:gdLst/>
              <a:ahLst/>
              <a:cxnLst/>
              <a:rect l="l" t="t" r="r" b="b"/>
              <a:pathLst>
                <a:path w="156210" h="64135">
                  <a:moveTo>
                    <a:pt x="0" y="63563"/>
                  </a:moveTo>
                  <a:lnTo>
                    <a:pt x="155638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33045" y="5144532"/>
              <a:ext cx="116839" cy="97155"/>
            </a:xfrm>
            <a:custGeom>
              <a:avLst/>
              <a:gdLst/>
              <a:ahLst/>
              <a:cxnLst/>
              <a:rect l="l" t="t" r="r" b="b"/>
              <a:pathLst>
                <a:path w="116839" h="97154">
                  <a:moveTo>
                    <a:pt x="0" y="0"/>
                  </a:moveTo>
                  <a:lnTo>
                    <a:pt x="39624" y="96989"/>
                  </a:lnTo>
                  <a:lnTo>
                    <a:pt x="116814" y="88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4860" y="4163568"/>
              <a:ext cx="2226563" cy="222808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33627" y="4189476"/>
              <a:ext cx="2129155" cy="2131060"/>
            </a:xfrm>
            <a:custGeom>
              <a:avLst/>
              <a:gdLst/>
              <a:ahLst/>
              <a:cxnLst/>
              <a:rect l="l" t="t" r="r" b="b"/>
              <a:pathLst>
                <a:path w="2129155" h="2131060">
                  <a:moveTo>
                    <a:pt x="0" y="1065276"/>
                  </a:moveTo>
                  <a:lnTo>
                    <a:pt x="1095" y="1016513"/>
                  </a:lnTo>
                  <a:lnTo>
                    <a:pt x="4350" y="968313"/>
                  </a:lnTo>
                  <a:lnTo>
                    <a:pt x="9717" y="920723"/>
                  </a:lnTo>
                  <a:lnTo>
                    <a:pt x="17150" y="873790"/>
                  </a:lnTo>
                  <a:lnTo>
                    <a:pt x="26601" y="827560"/>
                  </a:lnTo>
                  <a:lnTo>
                    <a:pt x="38025" y="782081"/>
                  </a:lnTo>
                  <a:lnTo>
                    <a:pt x="51372" y="737400"/>
                  </a:lnTo>
                  <a:lnTo>
                    <a:pt x="66597" y="693564"/>
                  </a:lnTo>
                  <a:lnTo>
                    <a:pt x="83653" y="650620"/>
                  </a:lnTo>
                  <a:lnTo>
                    <a:pt x="102493" y="608615"/>
                  </a:lnTo>
                  <a:lnTo>
                    <a:pt x="123069" y="567595"/>
                  </a:lnTo>
                  <a:lnTo>
                    <a:pt x="145335" y="527608"/>
                  </a:lnTo>
                  <a:lnTo>
                    <a:pt x="169244" y="488701"/>
                  </a:lnTo>
                  <a:lnTo>
                    <a:pt x="194749" y="450921"/>
                  </a:lnTo>
                  <a:lnTo>
                    <a:pt x="221802" y="414315"/>
                  </a:lnTo>
                  <a:lnTo>
                    <a:pt x="250358" y="378930"/>
                  </a:lnTo>
                  <a:lnTo>
                    <a:pt x="280368" y="344812"/>
                  </a:lnTo>
                  <a:lnTo>
                    <a:pt x="311786" y="312010"/>
                  </a:lnTo>
                  <a:lnTo>
                    <a:pt x="344565" y="280569"/>
                  </a:lnTo>
                  <a:lnTo>
                    <a:pt x="378658" y="250538"/>
                  </a:lnTo>
                  <a:lnTo>
                    <a:pt x="414018" y="221962"/>
                  </a:lnTo>
                  <a:lnTo>
                    <a:pt x="450598" y="194889"/>
                  </a:lnTo>
                  <a:lnTo>
                    <a:pt x="488351" y="169366"/>
                  </a:lnTo>
                  <a:lnTo>
                    <a:pt x="527230" y="145440"/>
                  </a:lnTo>
                  <a:lnTo>
                    <a:pt x="567188" y="123158"/>
                  </a:lnTo>
                  <a:lnTo>
                    <a:pt x="608179" y="102567"/>
                  </a:lnTo>
                  <a:lnTo>
                    <a:pt x="650154" y="83714"/>
                  </a:lnTo>
                  <a:lnTo>
                    <a:pt x="693068" y="66645"/>
                  </a:lnTo>
                  <a:lnTo>
                    <a:pt x="736872" y="51409"/>
                  </a:lnTo>
                  <a:lnTo>
                    <a:pt x="781521" y="38052"/>
                  </a:lnTo>
                  <a:lnTo>
                    <a:pt x="826968" y="26621"/>
                  </a:lnTo>
                  <a:lnTo>
                    <a:pt x="873164" y="17162"/>
                  </a:lnTo>
                  <a:lnTo>
                    <a:pt x="920064" y="9724"/>
                  </a:lnTo>
                  <a:lnTo>
                    <a:pt x="967620" y="4353"/>
                  </a:lnTo>
                  <a:lnTo>
                    <a:pt x="1015786" y="1096"/>
                  </a:lnTo>
                  <a:lnTo>
                    <a:pt x="1064514" y="0"/>
                  </a:lnTo>
                  <a:lnTo>
                    <a:pt x="1113241" y="1096"/>
                  </a:lnTo>
                  <a:lnTo>
                    <a:pt x="1161407" y="4353"/>
                  </a:lnTo>
                  <a:lnTo>
                    <a:pt x="1208963" y="9724"/>
                  </a:lnTo>
                  <a:lnTo>
                    <a:pt x="1255863" y="17162"/>
                  </a:lnTo>
                  <a:lnTo>
                    <a:pt x="1302059" y="26621"/>
                  </a:lnTo>
                  <a:lnTo>
                    <a:pt x="1347506" y="38052"/>
                  </a:lnTo>
                  <a:lnTo>
                    <a:pt x="1392155" y="51409"/>
                  </a:lnTo>
                  <a:lnTo>
                    <a:pt x="1435959" y="66645"/>
                  </a:lnTo>
                  <a:lnTo>
                    <a:pt x="1478873" y="83714"/>
                  </a:lnTo>
                  <a:lnTo>
                    <a:pt x="1520848" y="102567"/>
                  </a:lnTo>
                  <a:lnTo>
                    <a:pt x="1561839" y="123158"/>
                  </a:lnTo>
                  <a:lnTo>
                    <a:pt x="1601797" y="145440"/>
                  </a:lnTo>
                  <a:lnTo>
                    <a:pt x="1640676" y="169366"/>
                  </a:lnTo>
                  <a:lnTo>
                    <a:pt x="1678429" y="194889"/>
                  </a:lnTo>
                  <a:lnTo>
                    <a:pt x="1715009" y="221962"/>
                  </a:lnTo>
                  <a:lnTo>
                    <a:pt x="1750369" y="250538"/>
                  </a:lnTo>
                  <a:lnTo>
                    <a:pt x="1784462" y="280569"/>
                  </a:lnTo>
                  <a:lnTo>
                    <a:pt x="1817241" y="312010"/>
                  </a:lnTo>
                  <a:lnTo>
                    <a:pt x="1848659" y="344812"/>
                  </a:lnTo>
                  <a:lnTo>
                    <a:pt x="1878669" y="378930"/>
                  </a:lnTo>
                  <a:lnTo>
                    <a:pt x="1907225" y="414315"/>
                  </a:lnTo>
                  <a:lnTo>
                    <a:pt x="1934278" y="450921"/>
                  </a:lnTo>
                  <a:lnTo>
                    <a:pt x="1959783" y="488701"/>
                  </a:lnTo>
                  <a:lnTo>
                    <a:pt x="1983692" y="527608"/>
                  </a:lnTo>
                  <a:lnTo>
                    <a:pt x="2005958" y="567595"/>
                  </a:lnTo>
                  <a:lnTo>
                    <a:pt x="2026534" y="608615"/>
                  </a:lnTo>
                  <a:lnTo>
                    <a:pt x="2045374" y="650620"/>
                  </a:lnTo>
                  <a:lnTo>
                    <a:pt x="2062430" y="693564"/>
                  </a:lnTo>
                  <a:lnTo>
                    <a:pt x="2077655" y="737400"/>
                  </a:lnTo>
                  <a:lnTo>
                    <a:pt x="2091002" y="782081"/>
                  </a:lnTo>
                  <a:lnTo>
                    <a:pt x="2102426" y="827560"/>
                  </a:lnTo>
                  <a:lnTo>
                    <a:pt x="2111877" y="873790"/>
                  </a:lnTo>
                  <a:lnTo>
                    <a:pt x="2119310" y="920723"/>
                  </a:lnTo>
                  <a:lnTo>
                    <a:pt x="2124677" y="968313"/>
                  </a:lnTo>
                  <a:lnTo>
                    <a:pt x="2127932" y="1016513"/>
                  </a:lnTo>
                  <a:lnTo>
                    <a:pt x="2129028" y="1065276"/>
                  </a:lnTo>
                  <a:lnTo>
                    <a:pt x="2127932" y="1114038"/>
                  </a:lnTo>
                  <a:lnTo>
                    <a:pt x="2124677" y="1162238"/>
                  </a:lnTo>
                  <a:lnTo>
                    <a:pt x="2119310" y="1209828"/>
                  </a:lnTo>
                  <a:lnTo>
                    <a:pt x="2111877" y="1256761"/>
                  </a:lnTo>
                  <a:lnTo>
                    <a:pt x="2102426" y="1302991"/>
                  </a:lnTo>
                  <a:lnTo>
                    <a:pt x="2091002" y="1348470"/>
                  </a:lnTo>
                  <a:lnTo>
                    <a:pt x="2077655" y="1393151"/>
                  </a:lnTo>
                  <a:lnTo>
                    <a:pt x="2062430" y="1436987"/>
                  </a:lnTo>
                  <a:lnTo>
                    <a:pt x="2045374" y="1479931"/>
                  </a:lnTo>
                  <a:lnTo>
                    <a:pt x="2026534" y="1521936"/>
                  </a:lnTo>
                  <a:lnTo>
                    <a:pt x="2005958" y="1562956"/>
                  </a:lnTo>
                  <a:lnTo>
                    <a:pt x="1983692" y="1602943"/>
                  </a:lnTo>
                  <a:lnTo>
                    <a:pt x="1959783" y="1641850"/>
                  </a:lnTo>
                  <a:lnTo>
                    <a:pt x="1934278" y="1679630"/>
                  </a:lnTo>
                  <a:lnTo>
                    <a:pt x="1907225" y="1716236"/>
                  </a:lnTo>
                  <a:lnTo>
                    <a:pt x="1878669" y="1751621"/>
                  </a:lnTo>
                  <a:lnTo>
                    <a:pt x="1848659" y="1785739"/>
                  </a:lnTo>
                  <a:lnTo>
                    <a:pt x="1817241" y="1818541"/>
                  </a:lnTo>
                  <a:lnTo>
                    <a:pt x="1784462" y="1849982"/>
                  </a:lnTo>
                  <a:lnTo>
                    <a:pt x="1750369" y="1880013"/>
                  </a:lnTo>
                  <a:lnTo>
                    <a:pt x="1715009" y="1908589"/>
                  </a:lnTo>
                  <a:lnTo>
                    <a:pt x="1678429" y="1935662"/>
                  </a:lnTo>
                  <a:lnTo>
                    <a:pt x="1640676" y="1961185"/>
                  </a:lnTo>
                  <a:lnTo>
                    <a:pt x="1601797" y="1985111"/>
                  </a:lnTo>
                  <a:lnTo>
                    <a:pt x="1561839" y="2007393"/>
                  </a:lnTo>
                  <a:lnTo>
                    <a:pt x="1520848" y="2027984"/>
                  </a:lnTo>
                  <a:lnTo>
                    <a:pt x="1478873" y="2046837"/>
                  </a:lnTo>
                  <a:lnTo>
                    <a:pt x="1435959" y="2063906"/>
                  </a:lnTo>
                  <a:lnTo>
                    <a:pt x="1392155" y="2079142"/>
                  </a:lnTo>
                  <a:lnTo>
                    <a:pt x="1347506" y="2092499"/>
                  </a:lnTo>
                  <a:lnTo>
                    <a:pt x="1302059" y="2103930"/>
                  </a:lnTo>
                  <a:lnTo>
                    <a:pt x="1255863" y="2113389"/>
                  </a:lnTo>
                  <a:lnTo>
                    <a:pt x="1208963" y="2120827"/>
                  </a:lnTo>
                  <a:lnTo>
                    <a:pt x="1161407" y="2126198"/>
                  </a:lnTo>
                  <a:lnTo>
                    <a:pt x="1113241" y="2129455"/>
                  </a:lnTo>
                  <a:lnTo>
                    <a:pt x="1064514" y="2130552"/>
                  </a:lnTo>
                  <a:lnTo>
                    <a:pt x="1015786" y="2129455"/>
                  </a:lnTo>
                  <a:lnTo>
                    <a:pt x="967620" y="2126198"/>
                  </a:lnTo>
                  <a:lnTo>
                    <a:pt x="920064" y="2120827"/>
                  </a:lnTo>
                  <a:lnTo>
                    <a:pt x="873164" y="2113389"/>
                  </a:lnTo>
                  <a:lnTo>
                    <a:pt x="826968" y="2103930"/>
                  </a:lnTo>
                  <a:lnTo>
                    <a:pt x="781521" y="2092499"/>
                  </a:lnTo>
                  <a:lnTo>
                    <a:pt x="736872" y="2079142"/>
                  </a:lnTo>
                  <a:lnTo>
                    <a:pt x="693068" y="2063906"/>
                  </a:lnTo>
                  <a:lnTo>
                    <a:pt x="650154" y="2046837"/>
                  </a:lnTo>
                  <a:lnTo>
                    <a:pt x="608179" y="2027984"/>
                  </a:lnTo>
                  <a:lnTo>
                    <a:pt x="567188" y="2007393"/>
                  </a:lnTo>
                  <a:lnTo>
                    <a:pt x="527230" y="1985111"/>
                  </a:lnTo>
                  <a:lnTo>
                    <a:pt x="488351" y="1961185"/>
                  </a:lnTo>
                  <a:lnTo>
                    <a:pt x="450598" y="1935662"/>
                  </a:lnTo>
                  <a:lnTo>
                    <a:pt x="414018" y="1908589"/>
                  </a:lnTo>
                  <a:lnTo>
                    <a:pt x="378658" y="1880013"/>
                  </a:lnTo>
                  <a:lnTo>
                    <a:pt x="344565" y="1849982"/>
                  </a:lnTo>
                  <a:lnTo>
                    <a:pt x="311786" y="1818541"/>
                  </a:lnTo>
                  <a:lnTo>
                    <a:pt x="280368" y="1785739"/>
                  </a:lnTo>
                  <a:lnTo>
                    <a:pt x="250358" y="1751621"/>
                  </a:lnTo>
                  <a:lnTo>
                    <a:pt x="221802" y="1716236"/>
                  </a:lnTo>
                  <a:lnTo>
                    <a:pt x="194749" y="1679630"/>
                  </a:lnTo>
                  <a:lnTo>
                    <a:pt x="169244" y="1641850"/>
                  </a:lnTo>
                  <a:lnTo>
                    <a:pt x="145335" y="1602943"/>
                  </a:lnTo>
                  <a:lnTo>
                    <a:pt x="123069" y="1562956"/>
                  </a:lnTo>
                  <a:lnTo>
                    <a:pt x="102493" y="1521936"/>
                  </a:lnTo>
                  <a:lnTo>
                    <a:pt x="83653" y="1479931"/>
                  </a:lnTo>
                  <a:lnTo>
                    <a:pt x="66597" y="1436987"/>
                  </a:lnTo>
                  <a:lnTo>
                    <a:pt x="51372" y="1393151"/>
                  </a:lnTo>
                  <a:lnTo>
                    <a:pt x="38025" y="1348470"/>
                  </a:lnTo>
                  <a:lnTo>
                    <a:pt x="26601" y="1302991"/>
                  </a:lnTo>
                  <a:lnTo>
                    <a:pt x="17150" y="1256761"/>
                  </a:lnTo>
                  <a:lnTo>
                    <a:pt x="9717" y="1209828"/>
                  </a:lnTo>
                  <a:lnTo>
                    <a:pt x="4350" y="1162238"/>
                  </a:lnTo>
                  <a:lnTo>
                    <a:pt x="1095" y="1114038"/>
                  </a:lnTo>
                  <a:lnTo>
                    <a:pt x="0" y="1065276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97379" y="4189476"/>
              <a:ext cx="250825" cy="963294"/>
            </a:xfrm>
            <a:custGeom>
              <a:avLst/>
              <a:gdLst/>
              <a:ahLst/>
              <a:cxnLst/>
              <a:rect l="l" t="t" r="r" b="b"/>
              <a:pathLst>
                <a:path w="250825" h="963295">
                  <a:moveTo>
                    <a:pt x="0" y="0"/>
                  </a:moveTo>
                  <a:lnTo>
                    <a:pt x="250380" y="962698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69007" y="5291328"/>
              <a:ext cx="288035" cy="16154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9823" y="4381500"/>
              <a:ext cx="204203" cy="16154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45564" y="4946904"/>
              <a:ext cx="353567" cy="37490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894047" y="4972817"/>
              <a:ext cx="256540" cy="276860"/>
            </a:xfrm>
            <a:custGeom>
              <a:avLst/>
              <a:gdLst/>
              <a:ahLst/>
              <a:cxnLst/>
              <a:rect l="l" t="t" r="r" b="b"/>
              <a:pathLst>
                <a:path w="256539" h="276860">
                  <a:moveTo>
                    <a:pt x="256158" y="166128"/>
                  </a:moveTo>
                  <a:lnTo>
                    <a:pt x="233837" y="124833"/>
                  </a:lnTo>
                  <a:lnTo>
                    <a:pt x="205406" y="88515"/>
                  </a:lnTo>
                  <a:lnTo>
                    <a:pt x="171676" y="57700"/>
                  </a:lnTo>
                  <a:lnTo>
                    <a:pt x="133459" y="32915"/>
                  </a:lnTo>
                  <a:lnTo>
                    <a:pt x="91566" y="14686"/>
                  </a:lnTo>
                  <a:lnTo>
                    <a:pt x="46809" y="3538"/>
                  </a:lnTo>
                  <a:lnTo>
                    <a:pt x="0" y="0"/>
                  </a:lnTo>
                  <a:lnTo>
                    <a:pt x="2565" y="276605"/>
                  </a:lnTo>
                  <a:lnTo>
                    <a:pt x="256158" y="16612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48840" y="4841748"/>
              <a:ext cx="152399" cy="15849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580132" y="4747260"/>
              <a:ext cx="156971" cy="16154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05799" y="1837944"/>
              <a:ext cx="400811" cy="28193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483123" y="1872233"/>
              <a:ext cx="176530" cy="81280"/>
            </a:xfrm>
            <a:custGeom>
              <a:avLst/>
              <a:gdLst/>
              <a:ahLst/>
              <a:cxnLst/>
              <a:rect l="l" t="t" r="r" b="b"/>
              <a:pathLst>
                <a:path w="176529" h="81280">
                  <a:moveTo>
                    <a:pt x="176237" y="0"/>
                  </a:moveTo>
                  <a:lnTo>
                    <a:pt x="0" y="8103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425431" y="1913345"/>
              <a:ext cx="85725" cy="69850"/>
            </a:xfrm>
            <a:custGeom>
              <a:avLst/>
              <a:gdLst/>
              <a:ahLst/>
              <a:cxnLst/>
              <a:rect l="l" t="t" r="r" b="b"/>
              <a:pathLst>
                <a:path w="85725" h="69850">
                  <a:moveTo>
                    <a:pt x="53314" y="0"/>
                  </a:moveTo>
                  <a:lnTo>
                    <a:pt x="0" y="66446"/>
                  </a:lnTo>
                  <a:lnTo>
                    <a:pt x="85153" y="69227"/>
                  </a:lnTo>
                  <a:lnTo>
                    <a:pt x="533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05415" y="1837944"/>
              <a:ext cx="400811" cy="28193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853422" y="1872233"/>
              <a:ext cx="176530" cy="81280"/>
            </a:xfrm>
            <a:custGeom>
              <a:avLst/>
              <a:gdLst/>
              <a:ahLst/>
              <a:cxnLst/>
              <a:rect l="l" t="t" r="r" b="b"/>
              <a:pathLst>
                <a:path w="176529" h="81280">
                  <a:moveTo>
                    <a:pt x="0" y="0"/>
                  </a:moveTo>
                  <a:lnTo>
                    <a:pt x="176237" y="8103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002198" y="1913345"/>
              <a:ext cx="85725" cy="69850"/>
            </a:xfrm>
            <a:custGeom>
              <a:avLst/>
              <a:gdLst/>
              <a:ahLst/>
              <a:cxnLst/>
              <a:rect l="l" t="t" r="r" b="b"/>
              <a:pathLst>
                <a:path w="85725" h="69850">
                  <a:moveTo>
                    <a:pt x="31838" y="0"/>
                  </a:moveTo>
                  <a:lnTo>
                    <a:pt x="0" y="69227"/>
                  </a:lnTo>
                  <a:lnTo>
                    <a:pt x="85153" y="66446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340074"/>
            <a:ext cx="463359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Polarization</a:t>
            </a:r>
            <a:r>
              <a:rPr spc="-60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spc="-10" dirty="0"/>
              <a:t>Light: </a:t>
            </a:r>
            <a:r>
              <a:rPr dirty="0"/>
              <a:t>Photon</a:t>
            </a:r>
            <a:r>
              <a:rPr spc="-30" dirty="0"/>
              <a:t> </a:t>
            </a:r>
            <a:r>
              <a:rPr spc="-10" dirty="0"/>
              <a:t>Picture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69848" y="1909572"/>
            <a:ext cx="11115675" cy="3645535"/>
            <a:chOff x="1069848" y="1909572"/>
            <a:chExt cx="11115675" cy="36455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848" y="2481072"/>
              <a:ext cx="3081527" cy="21793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511" y="1909572"/>
              <a:ext cx="2727959" cy="15194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89904" y="2689859"/>
              <a:ext cx="2247900" cy="0"/>
            </a:xfrm>
            <a:custGeom>
              <a:avLst/>
              <a:gdLst/>
              <a:ahLst/>
              <a:cxnLst/>
              <a:rect l="l" t="t" r="r" b="b"/>
              <a:pathLst>
                <a:path w="2247900">
                  <a:moveTo>
                    <a:pt x="0" y="0"/>
                  </a:moveTo>
                  <a:lnTo>
                    <a:pt x="224750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3903" y="1997964"/>
              <a:ext cx="1260347" cy="13822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90103" y="2001012"/>
              <a:ext cx="1260347" cy="13822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8507" y="1935480"/>
              <a:ext cx="1613915" cy="15560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336279" y="2689859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5">
                  <a:moveTo>
                    <a:pt x="0" y="0"/>
                  </a:moveTo>
                  <a:lnTo>
                    <a:pt x="1885099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41179" y="1935480"/>
              <a:ext cx="1613914" cy="15560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40424" y="2004060"/>
              <a:ext cx="1121663" cy="13655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05900" y="2007108"/>
              <a:ext cx="249935" cy="13670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69395" y="2497836"/>
              <a:ext cx="605027" cy="3855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241279" y="2689859"/>
              <a:ext cx="1943735" cy="0"/>
            </a:xfrm>
            <a:custGeom>
              <a:avLst/>
              <a:gdLst/>
              <a:ahLst/>
              <a:cxnLst/>
              <a:rect l="l" t="t" r="r" b="b"/>
              <a:pathLst>
                <a:path w="1943734">
                  <a:moveTo>
                    <a:pt x="0" y="0"/>
                  </a:moveTo>
                  <a:lnTo>
                    <a:pt x="1943658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0336" y="4707636"/>
              <a:ext cx="3936491" cy="8473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07580" y="4735067"/>
              <a:ext cx="3842003" cy="7528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307580" y="4735067"/>
              <a:ext cx="3842385" cy="753110"/>
            </a:xfrm>
            <a:custGeom>
              <a:avLst/>
              <a:gdLst/>
              <a:ahLst/>
              <a:cxnLst/>
              <a:rect l="l" t="t" r="r" b="b"/>
              <a:pathLst>
                <a:path w="3842384" h="753110">
                  <a:moveTo>
                    <a:pt x="0" y="0"/>
                  </a:moveTo>
                  <a:lnTo>
                    <a:pt x="3842004" y="0"/>
                  </a:lnTo>
                  <a:lnTo>
                    <a:pt x="3842004" y="752855"/>
                  </a:lnTo>
                  <a:lnTo>
                    <a:pt x="0" y="75285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03592" y="4873751"/>
              <a:ext cx="3662170" cy="49072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878938" y="3673871"/>
            <a:ext cx="43980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Two </a:t>
            </a:r>
            <a:r>
              <a:rPr sz="1800" spc="-10" dirty="0">
                <a:latin typeface="Georgia"/>
                <a:cs typeface="Georgia"/>
              </a:rPr>
              <a:t>possibilities:</a:t>
            </a:r>
            <a:endParaRPr sz="18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buAutoNum type="arabicParenR"/>
              <a:tabLst>
                <a:tab pos="354965" algn="l"/>
                <a:tab pos="355600" algn="l"/>
              </a:tabLst>
            </a:pPr>
            <a:r>
              <a:rPr sz="1800" dirty="0">
                <a:latin typeface="Georgia"/>
                <a:cs typeface="Georgia"/>
              </a:rPr>
              <a:t>The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photon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passes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through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analyzer</a:t>
            </a:r>
            <a:endParaRPr sz="1800">
              <a:latin typeface="Georgia"/>
              <a:cs typeface="Georgia"/>
            </a:endParaRPr>
          </a:p>
          <a:p>
            <a:pPr marL="1183005" indent="-343535">
              <a:lnSpc>
                <a:spcPct val="100000"/>
              </a:lnSpc>
              <a:buAutoNum type="arabicParenR"/>
              <a:tabLst>
                <a:tab pos="1183005" algn="l"/>
                <a:tab pos="1183640" algn="l"/>
              </a:tabLst>
            </a:pP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photon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absorbed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86522" y="5650924"/>
            <a:ext cx="35864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We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must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consider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probability</a:t>
            </a:r>
            <a:endParaRPr sz="1800">
              <a:latin typeface="Georgia"/>
              <a:cs typeface="Georgia"/>
            </a:endParaRPr>
          </a:p>
          <a:p>
            <a:pPr marL="1905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of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each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event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occurring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0226" y="4899176"/>
            <a:ext cx="30587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Light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made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up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of </a:t>
            </a:r>
            <a:r>
              <a:rPr sz="1800" b="1" spc="-10" dirty="0">
                <a:latin typeface="Georgia"/>
                <a:cs typeface="Georgia"/>
              </a:rPr>
              <a:t>photons.</a:t>
            </a:r>
            <a:endParaRPr sz="1800">
              <a:latin typeface="Georgia"/>
              <a:cs typeface="Georgia"/>
            </a:endParaRPr>
          </a:p>
          <a:p>
            <a:pPr marL="281940" marR="275590" indent="-53340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What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happens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to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50" dirty="0">
                <a:latin typeface="Georgia"/>
                <a:cs typeface="Georgia"/>
              </a:rPr>
              <a:t>a </a:t>
            </a:r>
            <a:r>
              <a:rPr sz="1800" b="1" dirty="0">
                <a:latin typeface="Georgia"/>
                <a:cs typeface="Georgia"/>
              </a:rPr>
              <a:t>single</a:t>
            </a:r>
            <a:r>
              <a:rPr sz="1800" b="1" spc="-5" dirty="0">
                <a:latin typeface="Georgia"/>
                <a:cs typeface="Georgia"/>
              </a:rPr>
              <a:t> </a:t>
            </a:r>
            <a:r>
              <a:rPr sz="1800" b="1" dirty="0">
                <a:latin typeface="Georgia"/>
                <a:cs typeface="Georgia"/>
              </a:rPr>
              <a:t>photon of </a:t>
            </a:r>
            <a:r>
              <a:rPr sz="1800" b="1" spc="-20" dirty="0">
                <a:latin typeface="Georgia"/>
                <a:cs typeface="Georgia"/>
              </a:rPr>
              <a:t>light </a:t>
            </a:r>
            <a:r>
              <a:rPr sz="1800" dirty="0">
                <a:latin typeface="Georgia"/>
                <a:cs typeface="Georgia"/>
              </a:rPr>
              <a:t>at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polarizer?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48550" y="1198181"/>
            <a:ext cx="19494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52475">
              <a:lnSpc>
                <a:spcPct val="100000"/>
              </a:lnSpc>
              <a:spcBef>
                <a:spcPts val="100"/>
              </a:spcBef>
            </a:pP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One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vertically</a:t>
            </a:r>
            <a:r>
              <a:rPr sz="1800" spc="-10" dirty="0">
                <a:latin typeface="Georgia"/>
                <a:cs typeface="Georgia"/>
              </a:rPr>
              <a:t> polarized</a:t>
            </a:r>
            <a:endParaRPr sz="1800">
              <a:latin typeface="Georgia"/>
              <a:cs typeface="Georgia"/>
            </a:endParaRPr>
          </a:p>
          <a:p>
            <a:pPr marL="611505">
              <a:lnSpc>
                <a:spcPct val="100000"/>
              </a:lnSpc>
            </a:pPr>
            <a:r>
              <a:rPr sz="1800" spc="-10" dirty="0">
                <a:latin typeface="Georgia"/>
                <a:cs typeface="Georgia"/>
              </a:rPr>
              <a:t>photon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Malus’</a:t>
            </a:r>
            <a:r>
              <a:rPr spc="-35" dirty="0"/>
              <a:t> </a:t>
            </a:r>
            <a:r>
              <a:rPr dirty="0"/>
              <a:t>Law</a:t>
            </a:r>
            <a:r>
              <a:rPr spc="-20" dirty="0"/>
              <a:t> </a:t>
            </a:r>
            <a:r>
              <a:rPr dirty="0"/>
              <a:t>with</a:t>
            </a:r>
            <a:r>
              <a:rPr spc="-35" dirty="0"/>
              <a:t> </a:t>
            </a:r>
            <a:r>
              <a:rPr spc="-10" dirty="0"/>
              <a:t>Photons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340" y="1845719"/>
            <a:ext cx="8348345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A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horizontally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polarized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single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photon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is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incident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on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polarizer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at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angle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θ. </a:t>
            </a:r>
            <a:r>
              <a:rPr sz="2000" dirty="0">
                <a:latin typeface="Georgia"/>
                <a:cs typeface="Georgia"/>
              </a:rPr>
              <a:t>What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are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probabilities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of it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being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absorbed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or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transmitted?</a:t>
            </a:r>
            <a:endParaRPr sz="2000">
              <a:latin typeface="Georgia"/>
              <a:cs typeface="Georgi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426492" y="2990850"/>
          <a:ext cx="7324089" cy="2348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1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lang="en-US" sz="1800" i="1" dirty="0">
                          <a:solidFill>
                            <a:srgbClr val="FFFFFF"/>
                          </a:solidFill>
                          <a:latin typeface="Symbol" panose="05050102010706020507" pitchFamily="18" charset="2"/>
                          <a:ea typeface="Cambria Math" panose="02040503050406030204" pitchFamily="18" charset="0"/>
                          <a:cs typeface="Cambria Math"/>
                        </a:rPr>
                        <a:t>Q</a:t>
                      </a:r>
                      <a:r>
                        <a:rPr lang="en-US" sz="2000" i="1" dirty="0">
                          <a:solidFill>
                            <a:srgbClr val="FFFFFF"/>
                          </a:solidFill>
                          <a:latin typeface="Symbol" panose="05050102010706020507" pitchFamily="18" charset="2"/>
                          <a:cs typeface="Cambria Math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10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0°</a:t>
                      </a:r>
                      <a:endParaRPr sz="1800" dirty="0">
                        <a:latin typeface="Cambria Math"/>
                        <a:cs typeface="Cambria Math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45°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−45°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 marL="2025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−30°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60°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90°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406400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2400" spc="-487" baseline="10416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150" spc="-32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𝑜</a:t>
                      </a:r>
                      <a:r>
                        <a:rPr sz="1150" spc="-13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-37" baseline="10416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/𝐼</a:t>
                      </a:r>
                      <a:r>
                        <a:rPr sz="1150" spc="-25" dirty="0">
                          <a:solidFill>
                            <a:srgbClr val="FFFFFF"/>
                          </a:solidFill>
                          <a:latin typeface="Cambria Math"/>
                          <a:cs typeface="Cambria Math"/>
                        </a:rPr>
                        <a:t>𝑖</a:t>
                      </a:r>
                      <a:endParaRPr sz="1150" dirty="0">
                        <a:latin typeface="Cambria Math"/>
                        <a:cs typeface="Cambria Math"/>
                      </a:endParaRPr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Georgia"/>
                          <a:cs typeface="Georgia"/>
                        </a:rPr>
                        <a:t>1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3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4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4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Georgia"/>
                          <a:cs typeface="Georgia"/>
                        </a:rPr>
                        <a:t>0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035">
                <a:tc>
                  <a:txBody>
                    <a:bodyPr/>
                    <a:lstStyle/>
                    <a:p>
                      <a:pPr marL="289560" marR="283210" indent="27305">
                        <a:lnSpc>
                          <a:spcPts val="1370"/>
                        </a:lnSpc>
                        <a:spcBef>
                          <a:spcPts val="73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Probability transmitted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Georgia"/>
                          <a:cs typeface="Georgia"/>
                        </a:rPr>
                        <a:t>1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3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4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4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Georgia"/>
                          <a:cs typeface="Georgia"/>
                        </a:rPr>
                        <a:t>0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035">
                <a:tc>
                  <a:txBody>
                    <a:bodyPr/>
                    <a:lstStyle/>
                    <a:p>
                      <a:pPr marL="389890" marR="76835" indent="-307975">
                        <a:lnSpc>
                          <a:spcPts val="1370"/>
                        </a:lnSpc>
                        <a:spcBef>
                          <a:spcPts val="73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Probability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being absorbed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297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Georgia"/>
                          <a:cs typeface="Georgia"/>
                        </a:rPr>
                        <a:t>0</a:t>
                      </a:r>
                      <a:endParaRPr sz="1200">
                        <a:latin typeface="Georgia"/>
                        <a:cs typeface="Georgi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4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3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260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4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Georgia"/>
                          <a:cs typeface="Georgia"/>
                        </a:rPr>
                        <a:t>1</a:t>
                      </a: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5340768" y="3943540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8"/>
                </a:lnTo>
                <a:lnTo>
                  <a:pt x="83820" y="10668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09474" y="3994619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78179" y="3994619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46884" y="3994619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40768" y="4566678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09474" y="4566678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78179" y="4566678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46884" y="4566678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67"/>
                </a:lnTo>
                <a:lnTo>
                  <a:pt x="83820" y="10667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40768" y="5100802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80"/>
                </a:lnTo>
                <a:lnTo>
                  <a:pt x="83820" y="10680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09474" y="5100802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80"/>
                </a:lnTo>
                <a:lnTo>
                  <a:pt x="83820" y="10680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78179" y="5100802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80"/>
                </a:lnTo>
                <a:lnTo>
                  <a:pt x="83820" y="10680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46884" y="5100802"/>
            <a:ext cx="83820" cy="10795"/>
          </a:xfrm>
          <a:custGeom>
            <a:avLst/>
            <a:gdLst/>
            <a:ahLst/>
            <a:cxnLst/>
            <a:rect l="l" t="t" r="r" b="b"/>
            <a:pathLst>
              <a:path w="83820" h="10795">
                <a:moveTo>
                  <a:pt x="83820" y="0"/>
                </a:moveTo>
                <a:lnTo>
                  <a:pt x="0" y="0"/>
                </a:lnTo>
                <a:lnTo>
                  <a:pt x="0" y="10680"/>
                </a:lnTo>
                <a:lnTo>
                  <a:pt x="83820" y="10680"/>
                </a:lnTo>
                <a:lnTo>
                  <a:pt x="83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048240" y="3798332"/>
            <a:ext cx="1532255" cy="1165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Wave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picture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Photon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picture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30124" y="3715511"/>
            <a:ext cx="9739883" cy="2724911"/>
            <a:chOff x="230124" y="3715511"/>
            <a:chExt cx="9739883" cy="2724911"/>
          </a:xfrm>
        </p:grpSpPr>
        <p:sp>
          <p:nvSpPr>
            <p:cNvPr id="20" name="object 20"/>
            <p:cNvSpPr/>
            <p:nvPr/>
          </p:nvSpPr>
          <p:spPr>
            <a:xfrm>
              <a:off x="9779507" y="3715511"/>
              <a:ext cx="190500" cy="477520"/>
            </a:xfrm>
            <a:custGeom>
              <a:avLst/>
              <a:gdLst/>
              <a:ahLst/>
              <a:cxnLst/>
              <a:rect l="l" t="t" r="r" b="b"/>
              <a:pathLst>
                <a:path w="190500" h="477520">
                  <a:moveTo>
                    <a:pt x="0" y="0"/>
                  </a:moveTo>
                  <a:lnTo>
                    <a:pt x="37074" y="1248"/>
                  </a:lnTo>
                  <a:lnTo>
                    <a:pt x="67351" y="4651"/>
                  </a:lnTo>
                  <a:lnTo>
                    <a:pt x="87764" y="9697"/>
                  </a:lnTo>
                  <a:lnTo>
                    <a:pt x="95250" y="15875"/>
                  </a:lnTo>
                  <a:lnTo>
                    <a:pt x="95250" y="222631"/>
                  </a:lnTo>
                  <a:lnTo>
                    <a:pt x="102735" y="228808"/>
                  </a:lnTo>
                  <a:lnTo>
                    <a:pt x="123148" y="233854"/>
                  </a:lnTo>
                  <a:lnTo>
                    <a:pt x="153425" y="237257"/>
                  </a:lnTo>
                  <a:lnTo>
                    <a:pt x="190500" y="238506"/>
                  </a:lnTo>
                  <a:lnTo>
                    <a:pt x="153425" y="239754"/>
                  </a:lnTo>
                  <a:lnTo>
                    <a:pt x="123148" y="243157"/>
                  </a:lnTo>
                  <a:lnTo>
                    <a:pt x="102735" y="248203"/>
                  </a:lnTo>
                  <a:lnTo>
                    <a:pt x="95250" y="254381"/>
                  </a:lnTo>
                  <a:lnTo>
                    <a:pt x="95250" y="461137"/>
                  </a:lnTo>
                  <a:lnTo>
                    <a:pt x="87764" y="467314"/>
                  </a:lnTo>
                  <a:lnTo>
                    <a:pt x="67351" y="472360"/>
                  </a:lnTo>
                  <a:lnTo>
                    <a:pt x="37074" y="475763"/>
                  </a:lnTo>
                  <a:lnTo>
                    <a:pt x="0" y="477012"/>
                  </a:lnTo>
                </a:path>
              </a:pathLst>
            </a:custGeom>
            <a:ln w="1270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779507" y="4299203"/>
              <a:ext cx="190500" cy="1049020"/>
            </a:xfrm>
            <a:custGeom>
              <a:avLst/>
              <a:gdLst/>
              <a:ahLst/>
              <a:cxnLst/>
              <a:rect l="l" t="t" r="r" b="b"/>
              <a:pathLst>
                <a:path w="190500" h="1049020">
                  <a:moveTo>
                    <a:pt x="0" y="0"/>
                  </a:moveTo>
                  <a:lnTo>
                    <a:pt x="37074" y="1248"/>
                  </a:lnTo>
                  <a:lnTo>
                    <a:pt x="67351" y="4651"/>
                  </a:lnTo>
                  <a:lnTo>
                    <a:pt x="87764" y="9697"/>
                  </a:lnTo>
                  <a:lnTo>
                    <a:pt x="95250" y="15875"/>
                  </a:lnTo>
                  <a:lnTo>
                    <a:pt x="95250" y="508381"/>
                  </a:lnTo>
                  <a:lnTo>
                    <a:pt x="102735" y="514558"/>
                  </a:lnTo>
                  <a:lnTo>
                    <a:pt x="123148" y="519604"/>
                  </a:lnTo>
                  <a:lnTo>
                    <a:pt x="153425" y="523007"/>
                  </a:lnTo>
                  <a:lnTo>
                    <a:pt x="190500" y="524256"/>
                  </a:lnTo>
                  <a:lnTo>
                    <a:pt x="153425" y="525504"/>
                  </a:lnTo>
                  <a:lnTo>
                    <a:pt x="123148" y="528907"/>
                  </a:lnTo>
                  <a:lnTo>
                    <a:pt x="102735" y="533953"/>
                  </a:lnTo>
                  <a:lnTo>
                    <a:pt x="95250" y="540131"/>
                  </a:lnTo>
                  <a:lnTo>
                    <a:pt x="95250" y="1032637"/>
                  </a:lnTo>
                  <a:lnTo>
                    <a:pt x="87764" y="1038814"/>
                  </a:lnTo>
                  <a:lnTo>
                    <a:pt x="67351" y="1043860"/>
                  </a:lnTo>
                  <a:lnTo>
                    <a:pt x="37074" y="1047263"/>
                  </a:lnTo>
                  <a:lnTo>
                    <a:pt x="0" y="1048512"/>
                  </a:lnTo>
                </a:path>
              </a:pathLst>
            </a:custGeom>
            <a:ln w="1270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124" y="4335779"/>
              <a:ext cx="2145791" cy="41605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0124" y="4335779"/>
              <a:ext cx="2146300" cy="416559"/>
            </a:xfrm>
            <a:custGeom>
              <a:avLst/>
              <a:gdLst/>
              <a:ahLst/>
              <a:cxnLst/>
              <a:rect l="l" t="t" r="r" b="b"/>
              <a:pathLst>
                <a:path w="2146300" h="416560">
                  <a:moveTo>
                    <a:pt x="0" y="0"/>
                  </a:moveTo>
                  <a:lnTo>
                    <a:pt x="2145792" y="0"/>
                  </a:lnTo>
                  <a:lnTo>
                    <a:pt x="2145792" y="416052"/>
                  </a:lnTo>
                  <a:lnTo>
                    <a:pt x="0" y="416052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036" y="4408932"/>
              <a:ext cx="2029967" cy="2697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124" y="4841748"/>
              <a:ext cx="2145791" cy="4145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30124" y="4841747"/>
              <a:ext cx="2146300" cy="414655"/>
            </a:xfrm>
            <a:custGeom>
              <a:avLst/>
              <a:gdLst/>
              <a:ahLst/>
              <a:cxnLst/>
              <a:rect l="l" t="t" r="r" b="b"/>
              <a:pathLst>
                <a:path w="2146300" h="414654">
                  <a:moveTo>
                    <a:pt x="0" y="0"/>
                  </a:moveTo>
                  <a:lnTo>
                    <a:pt x="2145792" y="0"/>
                  </a:lnTo>
                  <a:lnTo>
                    <a:pt x="2145792" y="414528"/>
                  </a:lnTo>
                  <a:lnTo>
                    <a:pt x="0" y="414528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036" y="4913376"/>
              <a:ext cx="2004060" cy="28649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124" y="3756660"/>
              <a:ext cx="2145791" cy="41605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30124" y="3756659"/>
              <a:ext cx="2146300" cy="416559"/>
            </a:xfrm>
            <a:custGeom>
              <a:avLst/>
              <a:gdLst/>
              <a:ahLst/>
              <a:cxnLst/>
              <a:rect l="l" t="t" r="r" b="b"/>
              <a:pathLst>
                <a:path w="2146300" h="416560">
                  <a:moveTo>
                    <a:pt x="0" y="0"/>
                  </a:moveTo>
                  <a:lnTo>
                    <a:pt x="2145792" y="0"/>
                  </a:lnTo>
                  <a:lnTo>
                    <a:pt x="2145792" y="416051"/>
                  </a:lnTo>
                  <a:lnTo>
                    <a:pt x="0" y="416051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984" y="3806951"/>
              <a:ext cx="1338059" cy="3352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46375" y="5794247"/>
              <a:ext cx="7699247" cy="64617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2246376" y="5794247"/>
            <a:ext cx="7699375" cy="646430"/>
          </a:xfrm>
          <a:prstGeom prst="rect">
            <a:avLst/>
          </a:prstGeom>
          <a:ln w="6350">
            <a:solidFill>
              <a:srgbClr val="C4293C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latin typeface="Georgia"/>
                <a:cs typeface="Georgia"/>
              </a:rPr>
              <a:t>Mathematically, no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difference between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wave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photon </a:t>
            </a:r>
            <a:r>
              <a:rPr sz="1800" spc="-10" dirty="0">
                <a:latin typeface="Georgia"/>
                <a:cs typeface="Georgia"/>
              </a:rPr>
              <a:t>picture.</a:t>
            </a:r>
            <a:endParaRPr sz="180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But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 </a:t>
            </a:r>
            <a:r>
              <a:rPr sz="1800" b="1" dirty="0">
                <a:latin typeface="Georgia"/>
                <a:cs typeface="Georgia"/>
              </a:rPr>
              <a:t>interpretation</a:t>
            </a:r>
            <a:r>
              <a:rPr sz="1800" b="1" spc="-5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differs </a:t>
            </a:r>
            <a:r>
              <a:rPr sz="1800" spc="-10" dirty="0">
                <a:latin typeface="Georgia"/>
                <a:cs typeface="Georgia"/>
              </a:rPr>
              <a:t>greatly.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55564"/>
              <a:ext cx="3369564" cy="12024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207" y="626364"/>
              <a:ext cx="819911" cy="7772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297C2"/>
                </a:solidFill>
              </a:rPr>
              <a:t>Breakout</a:t>
            </a:r>
            <a:r>
              <a:rPr spc="-60" dirty="0">
                <a:solidFill>
                  <a:srgbClr val="4297C2"/>
                </a:solidFill>
              </a:rPr>
              <a:t> </a:t>
            </a:r>
            <a:r>
              <a:rPr spc="-10" dirty="0">
                <a:solidFill>
                  <a:srgbClr val="4297C2"/>
                </a:solidFill>
              </a:rPr>
              <a:t>Session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6939" y="2109105"/>
            <a:ext cx="8778875" cy="2114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Which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polarization</a:t>
            </a:r>
            <a:r>
              <a:rPr sz="2800" spc="-5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states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are</a:t>
            </a:r>
            <a:r>
              <a:rPr sz="2800" spc="-8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b="1" dirty="0">
                <a:solidFill>
                  <a:srgbClr val="4297C2"/>
                </a:solidFill>
                <a:latin typeface="Georgia"/>
                <a:cs typeface="Georgia"/>
              </a:rPr>
              <a:t>mutually</a:t>
            </a:r>
            <a:r>
              <a:rPr sz="2800" b="1" spc="-8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b="1" spc="-10" dirty="0">
                <a:solidFill>
                  <a:srgbClr val="4297C2"/>
                </a:solidFill>
                <a:latin typeface="Georgia"/>
                <a:cs typeface="Georgia"/>
              </a:rPr>
              <a:t>exclusive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?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4297C2"/>
              </a:buClr>
              <a:buFont typeface="Georgia"/>
              <a:buAutoNum type="arabicPeriod"/>
            </a:pPr>
            <a:endParaRPr sz="3550">
              <a:latin typeface="Georgia"/>
              <a:cs typeface="Georgia"/>
            </a:endParaRPr>
          </a:p>
          <a:p>
            <a:pPr marL="527685" marR="222250" indent="-515620">
              <a:lnSpc>
                <a:spcPts val="303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If</a:t>
            </a:r>
            <a:r>
              <a:rPr sz="2800" spc="-7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photon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makes</a:t>
            </a:r>
            <a:r>
              <a:rPr sz="2800" spc="-7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it</a:t>
            </a:r>
            <a:r>
              <a:rPr sz="2800" spc="-5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through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horizontal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polarizer,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what</a:t>
            </a:r>
            <a:r>
              <a:rPr sz="2800" spc="-8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can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we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conclude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about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its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polarization</a:t>
            </a:r>
            <a:r>
              <a:rPr sz="2800" spc="-3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state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before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and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after</a:t>
            </a:r>
            <a:r>
              <a:rPr sz="2800" spc="-5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the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polarizer?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35908" y="4735067"/>
            <a:ext cx="4519295" cy="1591310"/>
            <a:chOff x="3835908" y="4735067"/>
            <a:chExt cx="4519295" cy="1591310"/>
          </a:xfrm>
        </p:grpSpPr>
        <p:sp>
          <p:nvSpPr>
            <p:cNvPr id="9" name="object 9"/>
            <p:cNvSpPr/>
            <p:nvPr/>
          </p:nvSpPr>
          <p:spPr>
            <a:xfrm>
              <a:off x="3835908" y="5586983"/>
              <a:ext cx="2555875" cy="0"/>
            </a:xfrm>
            <a:custGeom>
              <a:avLst/>
              <a:gdLst/>
              <a:ahLst/>
              <a:cxnLst/>
              <a:rect l="l" t="t" r="r" b="b"/>
              <a:pathLst>
                <a:path w="2555875">
                  <a:moveTo>
                    <a:pt x="0" y="0"/>
                  </a:moveTo>
                  <a:lnTo>
                    <a:pt x="255583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9384" y="4735067"/>
              <a:ext cx="1168907" cy="159105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411468" y="5586983"/>
              <a:ext cx="1943735" cy="0"/>
            </a:xfrm>
            <a:custGeom>
              <a:avLst/>
              <a:gdLst/>
              <a:ahLst/>
              <a:cxnLst/>
              <a:rect l="l" t="t" r="r" b="b"/>
              <a:pathLst>
                <a:path w="1943734">
                  <a:moveTo>
                    <a:pt x="0" y="0"/>
                  </a:moveTo>
                  <a:lnTo>
                    <a:pt x="1943658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24179" y="4987945"/>
              <a:ext cx="314325" cy="495934"/>
            </a:xfrm>
            <a:custGeom>
              <a:avLst/>
              <a:gdLst/>
              <a:ahLst/>
              <a:cxnLst/>
              <a:rect l="l" t="t" r="r" b="b"/>
              <a:pathLst>
                <a:path w="314325" h="495935">
                  <a:moveTo>
                    <a:pt x="128917" y="371360"/>
                  </a:moveTo>
                  <a:lnTo>
                    <a:pt x="83540" y="389940"/>
                  </a:lnTo>
                  <a:lnTo>
                    <a:pt x="64287" y="433984"/>
                  </a:lnTo>
                  <a:lnTo>
                    <a:pt x="65491" y="446259"/>
                  </a:lnTo>
                  <a:lnTo>
                    <a:pt x="93598" y="485669"/>
                  </a:lnTo>
                  <a:lnTo>
                    <a:pt x="128917" y="495934"/>
                  </a:lnTo>
                  <a:lnTo>
                    <a:pt x="141404" y="494794"/>
                  </a:lnTo>
                  <a:lnTo>
                    <a:pt x="182376" y="468110"/>
                  </a:lnTo>
                  <a:lnTo>
                    <a:pt x="193205" y="433984"/>
                  </a:lnTo>
                  <a:lnTo>
                    <a:pt x="192002" y="421687"/>
                  </a:lnTo>
                  <a:lnTo>
                    <a:pt x="163922" y="381813"/>
                  </a:lnTo>
                  <a:lnTo>
                    <a:pt x="128917" y="371360"/>
                  </a:lnTo>
                  <a:close/>
                </a:path>
                <a:path w="314325" h="495935">
                  <a:moveTo>
                    <a:pt x="253189" y="27787"/>
                  </a:moveTo>
                  <a:lnTo>
                    <a:pt x="144995" y="27787"/>
                  </a:lnTo>
                  <a:lnTo>
                    <a:pt x="160409" y="29159"/>
                  </a:lnTo>
                  <a:lnTo>
                    <a:pt x="174169" y="33272"/>
                  </a:lnTo>
                  <a:lnTo>
                    <a:pt x="205148" y="61600"/>
                  </a:lnTo>
                  <a:lnTo>
                    <a:pt x="215976" y="108153"/>
                  </a:lnTo>
                  <a:lnTo>
                    <a:pt x="214261" y="129892"/>
                  </a:lnTo>
                  <a:lnTo>
                    <a:pt x="200534" y="166140"/>
                  </a:lnTo>
                  <a:lnTo>
                    <a:pt x="155790" y="201626"/>
                  </a:lnTo>
                  <a:lnTo>
                    <a:pt x="112509" y="211289"/>
                  </a:lnTo>
                  <a:lnTo>
                    <a:pt x="112509" y="341553"/>
                  </a:lnTo>
                  <a:lnTo>
                    <a:pt x="142316" y="341553"/>
                  </a:lnTo>
                  <a:lnTo>
                    <a:pt x="144322" y="296011"/>
                  </a:lnTo>
                  <a:lnTo>
                    <a:pt x="180906" y="290761"/>
                  </a:lnTo>
                  <a:lnTo>
                    <a:pt x="242519" y="266820"/>
                  </a:lnTo>
                  <a:lnTo>
                    <a:pt x="287770" y="225613"/>
                  </a:lnTo>
                  <a:lnTo>
                    <a:pt x="310877" y="171026"/>
                  </a:lnTo>
                  <a:lnTo>
                    <a:pt x="313766" y="138963"/>
                  </a:lnTo>
                  <a:lnTo>
                    <a:pt x="310930" y="109183"/>
                  </a:lnTo>
                  <a:lnTo>
                    <a:pt x="302421" y="82459"/>
                  </a:lnTo>
                  <a:lnTo>
                    <a:pt x="288241" y="58790"/>
                  </a:lnTo>
                  <a:lnTo>
                    <a:pt x="268389" y="38176"/>
                  </a:lnTo>
                  <a:lnTo>
                    <a:pt x="253189" y="27787"/>
                  </a:lnTo>
                  <a:close/>
                </a:path>
                <a:path w="314325" h="495935">
                  <a:moveTo>
                    <a:pt x="149682" y="0"/>
                  </a:moveTo>
                  <a:lnTo>
                    <a:pt x="92249" y="6696"/>
                  </a:lnTo>
                  <a:lnTo>
                    <a:pt x="43865" y="26784"/>
                  </a:lnTo>
                  <a:lnTo>
                    <a:pt x="10964" y="56502"/>
                  </a:lnTo>
                  <a:lnTo>
                    <a:pt x="0" y="92087"/>
                  </a:lnTo>
                  <a:lnTo>
                    <a:pt x="909" y="103343"/>
                  </a:lnTo>
                  <a:lnTo>
                    <a:pt x="22526" y="138631"/>
                  </a:lnTo>
                  <a:lnTo>
                    <a:pt x="54571" y="147675"/>
                  </a:lnTo>
                  <a:lnTo>
                    <a:pt x="67392" y="146868"/>
                  </a:lnTo>
                  <a:lnTo>
                    <a:pt x="103606" y="127677"/>
                  </a:lnTo>
                  <a:lnTo>
                    <a:pt x="111047" y="83419"/>
                  </a:lnTo>
                  <a:lnTo>
                    <a:pt x="101532" y="45258"/>
                  </a:lnTo>
                  <a:lnTo>
                    <a:pt x="99783" y="39509"/>
                  </a:lnTo>
                  <a:lnTo>
                    <a:pt x="106476" y="35496"/>
                  </a:lnTo>
                  <a:lnTo>
                    <a:pt x="113398" y="32537"/>
                  </a:lnTo>
                  <a:lnTo>
                    <a:pt x="127685" y="28740"/>
                  </a:lnTo>
                  <a:lnTo>
                    <a:pt x="135839" y="27787"/>
                  </a:lnTo>
                  <a:lnTo>
                    <a:pt x="253189" y="27787"/>
                  </a:lnTo>
                  <a:lnTo>
                    <a:pt x="243952" y="21474"/>
                  </a:lnTo>
                  <a:lnTo>
                    <a:pt x="216022" y="9544"/>
                  </a:lnTo>
                  <a:lnTo>
                    <a:pt x="184598" y="2386"/>
                  </a:lnTo>
                  <a:lnTo>
                    <a:pt x="149682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77037" y="5347875"/>
              <a:ext cx="151777" cy="14743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624179" y="4987945"/>
              <a:ext cx="314325" cy="341630"/>
            </a:xfrm>
            <a:custGeom>
              <a:avLst/>
              <a:gdLst/>
              <a:ahLst/>
              <a:cxnLst/>
              <a:rect l="l" t="t" r="r" b="b"/>
              <a:pathLst>
                <a:path w="314325" h="341629">
                  <a:moveTo>
                    <a:pt x="149682" y="0"/>
                  </a:moveTo>
                  <a:lnTo>
                    <a:pt x="216022" y="9544"/>
                  </a:lnTo>
                  <a:lnTo>
                    <a:pt x="268389" y="38176"/>
                  </a:lnTo>
                  <a:lnTo>
                    <a:pt x="302421" y="82459"/>
                  </a:lnTo>
                  <a:lnTo>
                    <a:pt x="313766" y="138963"/>
                  </a:lnTo>
                  <a:lnTo>
                    <a:pt x="310877" y="171026"/>
                  </a:lnTo>
                  <a:lnTo>
                    <a:pt x="287770" y="225613"/>
                  </a:lnTo>
                  <a:lnTo>
                    <a:pt x="242519" y="266820"/>
                  </a:lnTo>
                  <a:lnTo>
                    <a:pt x="180906" y="290761"/>
                  </a:lnTo>
                  <a:lnTo>
                    <a:pt x="144322" y="296011"/>
                  </a:lnTo>
                  <a:lnTo>
                    <a:pt x="142316" y="341553"/>
                  </a:lnTo>
                  <a:lnTo>
                    <a:pt x="112509" y="341553"/>
                  </a:lnTo>
                  <a:lnTo>
                    <a:pt x="112509" y="211289"/>
                  </a:lnTo>
                  <a:lnTo>
                    <a:pt x="135469" y="207873"/>
                  </a:lnTo>
                  <a:lnTo>
                    <a:pt x="155790" y="201626"/>
                  </a:lnTo>
                  <a:lnTo>
                    <a:pt x="188518" y="180657"/>
                  </a:lnTo>
                  <a:lnTo>
                    <a:pt x="214261" y="129892"/>
                  </a:lnTo>
                  <a:lnTo>
                    <a:pt x="215976" y="108153"/>
                  </a:lnTo>
                  <a:lnTo>
                    <a:pt x="214773" y="90814"/>
                  </a:lnTo>
                  <a:lnTo>
                    <a:pt x="196722" y="49720"/>
                  </a:lnTo>
                  <a:lnTo>
                    <a:pt x="160409" y="29159"/>
                  </a:lnTo>
                  <a:lnTo>
                    <a:pt x="144995" y="27787"/>
                  </a:lnTo>
                  <a:lnTo>
                    <a:pt x="135839" y="27787"/>
                  </a:lnTo>
                  <a:lnTo>
                    <a:pt x="99783" y="39509"/>
                  </a:lnTo>
                  <a:lnTo>
                    <a:pt x="101532" y="45258"/>
                  </a:lnTo>
                  <a:lnTo>
                    <a:pt x="103425" y="51777"/>
                  </a:lnTo>
                  <a:lnTo>
                    <a:pt x="111895" y="91092"/>
                  </a:lnTo>
                  <a:lnTo>
                    <a:pt x="96939" y="134785"/>
                  </a:lnTo>
                  <a:lnTo>
                    <a:pt x="54571" y="147675"/>
                  </a:lnTo>
                  <a:lnTo>
                    <a:pt x="42532" y="146670"/>
                  </a:lnTo>
                  <a:lnTo>
                    <a:pt x="8192" y="123098"/>
                  </a:lnTo>
                  <a:lnTo>
                    <a:pt x="0" y="92087"/>
                  </a:lnTo>
                  <a:lnTo>
                    <a:pt x="2741" y="73561"/>
                  </a:lnTo>
                  <a:lnTo>
                    <a:pt x="24672" y="40909"/>
                  </a:lnTo>
                  <a:lnTo>
                    <a:pt x="66925" y="15066"/>
                  </a:lnTo>
                  <a:lnTo>
                    <a:pt x="119836" y="1674"/>
                  </a:lnTo>
                  <a:lnTo>
                    <a:pt x="149682" y="0"/>
                  </a:lnTo>
                  <a:close/>
                </a:path>
              </a:pathLst>
            </a:custGeom>
            <a:ln w="2286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90516" y="5416295"/>
              <a:ext cx="359663" cy="3733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Polarization</a:t>
            </a:r>
            <a:r>
              <a:rPr spc="-85" dirty="0"/>
              <a:t> </a:t>
            </a:r>
            <a:r>
              <a:rPr spc="-10" dirty="0"/>
              <a:t>Measurements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04774" y="1733297"/>
            <a:ext cx="57073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Georgia"/>
                <a:cs typeface="Georgia"/>
              </a:rPr>
              <a:t>The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polarizer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asks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photons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question,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such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as: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1051" y="4110147"/>
            <a:ext cx="137795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Are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you </a:t>
            </a:r>
            <a:r>
              <a:rPr sz="2000" spc="-10" dirty="0">
                <a:latin typeface="Georgia"/>
                <a:cs typeface="Georgia"/>
              </a:rPr>
              <a:t>horizontally </a:t>
            </a:r>
            <a:r>
              <a:rPr sz="2000" dirty="0">
                <a:latin typeface="Georgia"/>
                <a:cs typeface="Georgia"/>
              </a:rPr>
              <a:t>or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vertically polarized?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66858" y="2378710"/>
            <a:ext cx="9479915" cy="1915795"/>
            <a:chOff x="1266858" y="2378710"/>
            <a:chExt cx="9479915" cy="1915795"/>
          </a:xfrm>
        </p:grpSpPr>
        <p:sp>
          <p:nvSpPr>
            <p:cNvPr id="7" name="object 7"/>
            <p:cNvSpPr/>
            <p:nvPr/>
          </p:nvSpPr>
          <p:spPr>
            <a:xfrm>
              <a:off x="6147812" y="2385060"/>
              <a:ext cx="1287780" cy="1477010"/>
            </a:xfrm>
            <a:custGeom>
              <a:avLst/>
              <a:gdLst/>
              <a:ahLst/>
              <a:cxnLst/>
              <a:rect l="l" t="t" r="r" b="b"/>
              <a:pathLst>
                <a:path w="1287779" h="1477010">
                  <a:moveTo>
                    <a:pt x="1073150" y="0"/>
                  </a:moveTo>
                  <a:lnTo>
                    <a:pt x="214642" y="0"/>
                  </a:lnTo>
                  <a:lnTo>
                    <a:pt x="165427" y="5668"/>
                  </a:lnTo>
                  <a:lnTo>
                    <a:pt x="120249" y="21814"/>
                  </a:lnTo>
                  <a:lnTo>
                    <a:pt x="80395" y="47150"/>
                  </a:lnTo>
                  <a:lnTo>
                    <a:pt x="47155" y="80387"/>
                  </a:lnTo>
                  <a:lnTo>
                    <a:pt x="21816" y="120239"/>
                  </a:lnTo>
                  <a:lnTo>
                    <a:pt x="5668" y="165415"/>
                  </a:lnTo>
                  <a:lnTo>
                    <a:pt x="0" y="214629"/>
                  </a:lnTo>
                  <a:lnTo>
                    <a:pt x="0" y="1262126"/>
                  </a:lnTo>
                  <a:lnTo>
                    <a:pt x="5668" y="1311336"/>
                  </a:lnTo>
                  <a:lnTo>
                    <a:pt x="21816" y="1356511"/>
                  </a:lnTo>
                  <a:lnTo>
                    <a:pt x="47155" y="1396362"/>
                  </a:lnTo>
                  <a:lnTo>
                    <a:pt x="80395" y="1429601"/>
                  </a:lnTo>
                  <a:lnTo>
                    <a:pt x="120249" y="1454939"/>
                  </a:lnTo>
                  <a:lnTo>
                    <a:pt x="165427" y="1471087"/>
                  </a:lnTo>
                  <a:lnTo>
                    <a:pt x="214642" y="1476756"/>
                  </a:lnTo>
                  <a:lnTo>
                    <a:pt x="1073150" y="1476756"/>
                  </a:lnTo>
                  <a:lnTo>
                    <a:pt x="1122364" y="1471087"/>
                  </a:lnTo>
                  <a:lnTo>
                    <a:pt x="1167540" y="1454939"/>
                  </a:lnTo>
                  <a:lnTo>
                    <a:pt x="1207392" y="1429601"/>
                  </a:lnTo>
                  <a:lnTo>
                    <a:pt x="1240629" y="1396362"/>
                  </a:lnTo>
                  <a:lnTo>
                    <a:pt x="1265965" y="1356511"/>
                  </a:lnTo>
                  <a:lnTo>
                    <a:pt x="1282111" y="1311336"/>
                  </a:lnTo>
                  <a:lnTo>
                    <a:pt x="1287780" y="1262126"/>
                  </a:lnTo>
                  <a:lnTo>
                    <a:pt x="1287780" y="214629"/>
                  </a:lnTo>
                  <a:lnTo>
                    <a:pt x="1282111" y="165415"/>
                  </a:lnTo>
                  <a:lnTo>
                    <a:pt x="1265965" y="120239"/>
                  </a:lnTo>
                  <a:lnTo>
                    <a:pt x="1240629" y="80387"/>
                  </a:lnTo>
                  <a:lnTo>
                    <a:pt x="1207392" y="47150"/>
                  </a:lnTo>
                  <a:lnTo>
                    <a:pt x="1167540" y="21814"/>
                  </a:lnTo>
                  <a:lnTo>
                    <a:pt x="1122364" y="5668"/>
                  </a:lnTo>
                  <a:lnTo>
                    <a:pt x="1073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47812" y="2385060"/>
              <a:ext cx="1287780" cy="1477010"/>
            </a:xfrm>
            <a:custGeom>
              <a:avLst/>
              <a:gdLst/>
              <a:ahLst/>
              <a:cxnLst/>
              <a:rect l="l" t="t" r="r" b="b"/>
              <a:pathLst>
                <a:path w="1287779" h="1477010">
                  <a:moveTo>
                    <a:pt x="1073150" y="0"/>
                  </a:moveTo>
                  <a:lnTo>
                    <a:pt x="1122364" y="5668"/>
                  </a:lnTo>
                  <a:lnTo>
                    <a:pt x="1167540" y="21814"/>
                  </a:lnTo>
                  <a:lnTo>
                    <a:pt x="1207392" y="47150"/>
                  </a:lnTo>
                  <a:lnTo>
                    <a:pt x="1240629" y="80387"/>
                  </a:lnTo>
                  <a:lnTo>
                    <a:pt x="1265965" y="120239"/>
                  </a:lnTo>
                  <a:lnTo>
                    <a:pt x="1282111" y="165415"/>
                  </a:lnTo>
                  <a:lnTo>
                    <a:pt x="1287780" y="214629"/>
                  </a:lnTo>
                  <a:lnTo>
                    <a:pt x="1287780" y="1262126"/>
                  </a:lnTo>
                  <a:lnTo>
                    <a:pt x="1282111" y="1311336"/>
                  </a:lnTo>
                  <a:lnTo>
                    <a:pt x="1265965" y="1356511"/>
                  </a:lnTo>
                  <a:lnTo>
                    <a:pt x="1240629" y="1396362"/>
                  </a:lnTo>
                  <a:lnTo>
                    <a:pt x="1207392" y="1429601"/>
                  </a:lnTo>
                  <a:lnTo>
                    <a:pt x="1167540" y="1454939"/>
                  </a:lnTo>
                  <a:lnTo>
                    <a:pt x="1122364" y="1471087"/>
                  </a:lnTo>
                  <a:lnTo>
                    <a:pt x="1073150" y="1476756"/>
                  </a:lnTo>
                  <a:lnTo>
                    <a:pt x="214642" y="1476756"/>
                  </a:lnTo>
                  <a:lnTo>
                    <a:pt x="165427" y="1471087"/>
                  </a:lnTo>
                  <a:lnTo>
                    <a:pt x="120249" y="1454939"/>
                  </a:lnTo>
                  <a:lnTo>
                    <a:pt x="80395" y="1429601"/>
                  </a:lnTo>
                  <a:lnTo>
                    <a:pt x="47155" y="1396362"/>
                  </a:lnTo>
                  <a:lnTo>
                    <a:pt x="21816" y="1356511"/>
                  </a:lnTo>
                  <a:lnTo>
                    <a:pt x="5668" y="1311336"/>
                  </a:lnTo>
                  <a:lnTo>
                    <a:pt x="0" y="1262126"/>
                  </a:lnTo>
                  <a:lnTo>
                    <a:pt x="0" y="214629"/>
                  </a:lnTo>
                  <a:lnTo>
                    <a:pt x="5668" y="165415"/>
                  </a:lnTo>
                  <a:lnTo>
                    <a:pt x="21816" y="120239"/>
                  </a:lnTo>
                  <a:lnTo>
                    <a:pt x="47155" y="80387"/>
                  </a:lnTo>
                  <a:lnTo>
                    <a:pt x="80395" y="47150"/>
                  </a:lnTo>
                  <a:lnTo>
                    <a:pt x="120249" y="21814"/>
                  </a:lnTo>
                  <a:lnTo>
                    <a:pt x="165427" y="5668"/>
                  </a:lnTo>
                  <a:lnTo>
                    <a:pt x="214642" y="0"/>
                  </a:lnTo>
                  <a:lnTo>
                    <a:pt x="107315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96809" y="2671572"/>
              <a:ext cx="584200" cy="908685"/>
            </a:xfrm>
            <a:custGeom>
              <a:avLst/>
              <a:gdLst/>
              <a:ahLst/>
              <a:cxnLst/>
              <a:rect l="l" t="t" r="r" b="b"/>
              <a:pathLst>
                <a:path w="584200" h="908685">
                  <a:moveTo>
                    <a:pt x="486410" y="0"/>
                  </a:moveTo>
                  <a:lnTo>
                    <a:pt x="97282" y="0"/>
                  </a:lnTo>
                  <a:lnTo>
                    <a:pt x="59418" y="7645"/>
                  </a:lnTo>
                  <a:lnTo>
                    <a:pt x="28495" y="28495"/>
                  </a:lnTo>
                  <a:lnTo>
                    <a:pt x="7645" y="59418"/>
                  </a:lnTo>
                  <a:lnTo>
                    <a:pt x="0" y="97282"/>
                  </a:lnTo>
                  <a:lnTo>
                    <a:pt x="0" y="811022"/>
                  </a:lnTo>
                  <a:lnTo>
                    <a:pt x="7645" y="848885"/>
                  </a:lnTo>
                  <a:lnTo>
                    <a:pt x="28495" y="879808"/>
                  </a:lnTo>
                  <a:lnTo>
                    <a:pt x="59418" y="900658"/>
                  </a:lnTo>
                  <a:lnTo>
                    <a:pt x="97282" y="908304"/>
                  </a:lnTo>
                  <a:lnTo>
                    <a:pt x="486410" y="908304"/>
                  </a:lnTo>
                  <a:lnTo>
                    <a:pt x="524279" y="900658"/>
                  </a:lnTo>
                  <a:lnTo>
                    <a:pt x="555201" y="879808"/>
                  </a:lnTo>
                  <a:lnTo>
                    <a:pt x="576047" y="848885"/>
                  </a:lnTo>
                  <a:lnTo>
                    <a:pt x="583692" y="811022"/>
                  </a:lnTo>
                  <a:lnTo>
                    <a:pt x="583692" y="97282"/>
                  </a:lnTo>
                  <a:lnTo>
                    <a:pt x="576047" y="59418"/>
                  </a:lnTo>
                  <a:lnTo>
                    <a:pt x="555201" y="28495"/>
                  </a:lnTo>
                  <a:lnTo>
                    <a:pt x="524279" y="7645"/>
                  </a:lnTo>
                  <a:lnTo>
                    <a:pt x="48641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64472" y="2504694"/>
              <a:ext cx="839469" cy="0"/>
            </a:xfrm>
            <a:custGeom>
              <a:avLst/>
              <a:gdLst/>
              <a:ahLst/>
              <a:cxnLst/>
              <a:rect l="l" t="t" r="r" b="b"/>
              <a:pathLst>
                <a:path w="839470">
                  <a:moveTo>
                    <a:pt x="839012" y="0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00965" y="2466606"/>
              <a:ext cx="966469" cy="76200"/>
            </a:xfrm>
            <a:custGeom>
              <a:avLst/>
              <a:gdLst/>
              <a:ahLst/>
              <a:cxnLst/>
              <a:rect l="l" t="t" r="r" b="b"/>
              <a:pathLst>
                <a:path w="96647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  <a:path w="966470" h="76200">
                  <a:moveTo>
                    <a:pt x="966012" y="38100"/>
                  </a:moveTo>
                  <a:lnTo>
                    <a:pt x="889812" y="0"/>
                  </a:lnTo>
                  <a:lnTo>
                    <a:pt x="889812" y="76200"/>
                  </a:lnTo>
                  <a:lnTo>
                    <a:pt x="966012" y="38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88407" y="2709666"/>
              <a:ext cx="1477010" cy="1289685"/>
            </a:xfrm>
            <a:custGeom>
              <a:avLst/>
              <a:gdLst/>
              <a:ahLst/>
              <a:cxnLst/>
              <a:rect l="l" t="t" r="r" b="b"/>
              <a:pathLst>
                <a:path w="1477010" h="1289685">
                  <a:moveTo>
                    <a:pt x="1261872" y="0"/>
                  </a:moveTo>
                  <a:lnTo>
                    <a:pt x="214884" y="0"/>
                  </a:lnTo>
                  <a:lnTo>
                    <a:pt x="165615" y="5675"/>
                  </a:lnTo>
                  <a:lnTo>
                    <a:pt x="120387" y="21842"/>
                  </a:lnTo>
                  <a:lnTo>
                    <a:pt x="80488" y="47211"/>
                  </a:lnTo>
                  <a:lnTo>
                    <a:pt x="47210" y="80490"/>
                  </a:lnTo>
                  <a:lnTo>
                    <a:pt x="21842" y="120391"/>
                  </a:lnTo>
                  <a:lnTo>
                    <a:pt x="5675" y="165623"/>
                  </a:lnTo>
                  <a:lnTo>
                    <a:pt x="0" y="214896"/>
                  </a:lnTo>
                  <a:lnTo>
                    <a:pt x="0" y="1074420"/>
                  </a:lnTo>
                  <a:lnTo>
                    <a:pt x="5675" y="1123692"/>
                  </a:lnTo>
                  <a:lnTo>
                    <a:pt x="21842" y="1168922"/>
                  </a:lnTo>
                  <a:lnTo>
                    <a:pt x="47210" y="1208820"/>
                  </a:lnTo>
                  <a:lnTo>
                    <a:pt x="80488" y="1242097"/>
                  </a:lnTo>
                  <a:lnTo>
                    <a:pt x="120387" y="1267463"/>
                  </a:lnTo>
                  <a:lnTo>
                    <a:pt x="165615" y="1283628"/>
                  </a:lnTo>
                  <a:lnTo>
                    <a:pt x="214884" y="1289304"/>
                  </a:lnTo>
                  <a:lnTo>
                    <a:pt x="1261872" y="1289304"/>
                  </a:lnTo>
                  <a:lnTo>
                    <a:pt x="1311140" y="1283628"/>
                  </a:lnTo>
                  <a:lnTo>
                    <a:pt x="1356368" y="1267463"/>
                  </a:lnTo>
                  <a:lnTo>
                    <a:pt x="1396267" y="1242097"/>
                  </a:lnTo>
                  <a:lnTo>
                    <a:pt x="1429545" y="1208820"/>
                  </a:lnTo>
                  <a:lnTo>
                    <a:pt x="1454913" y="1168922"/>
                  </a:lnTo>
                  <a:lnTo>
                    <a:pt x="1471080" y="1123692"/>
                  </a:lnTo>
                  <a:lnTo>
                    <a:pt x="1476756" y="1074420"/>
                  </a:lnTo>
                  <a:lnTo>
                    <a:pt x="1476756" y="214896"/>
                  </a:lnTo>
                  <a:lnTo>
                    <a:pt x="1471080" y="165623"/>
                  </a:lnTo>
                  <a:lnTo>
                    <a:pt x="1454913" y="120391"/>
                  </a:lnTo>
                  <a:lnTo>
                    <a:pt x="1429545" y="80490"/>
                  </a:lnTo>
                  <a:lnTo>
                    <a:pt x="1396267" y="47211"/>
                  </a:lnTo>
                  <a:lnTo>
                    <a:pt x="1356368" y="21842"/>
                  </a:lnTo>
                  <a:lnTo>
                    <a:pt x="1311140" y="5675"/>
                  </a:lnTo>
                  <a:lnTo>
                    <a:pt x="1261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8407" y="2709666"/>
              <a:ext cx="1477010" cy="1289685"/>
            </a:xfrm>
            <a:custGeom>
              <a:avLst/>
              <a:gdLst/>
              <a:ahLst/>
              <a:cxnLst/>
              <a:rect l="l" t="t" r="r" b="b"/>
              <a:pathLst>
                <a:path w="1477010" h="1289685">
                  <a:moveTo>
                    <a:pt x="1476756" y="1074420"/>
                  </a:moveTo>
                  <a:lnTo>
                    <a:pt x="1471080" y="1123692"/>
                  </a:lnTo>
                  <a:lnTo>
                    <a:pt x="1454913" y="1168922"/>
                  </a:lnTo>
                  <a:lnTo>
                    <a:pt x="1429545" y="1208820"/>
                  </a:lnTo>
                  <a:lnTo>
                    <a:pt x="1396267" y="1242097"/>
                  </a:lnTo>
                  <a:lnTo>
                    <a:pt x="1356368" y="1267463"/>
                  </a:lnTo>
                  <a:lnTo>
                    <a:pt x="1311140" y="1283628"/>
                  </a:lnTo>
                  <a:lnTo>
                    <a:pt x="1261872" y="1289304"/>
                  </a:lnTo>
                  <a:lnTo>
                    <a:pt x="214884" y="1289304"/>
                  </a:lnTo>
                  <a:lnTo>
                    <a:pt x="165615" y="1283628"/>
                  </a:lnTo>
                  <a:lnTo>
                    <a:pt x="120387" y="1267463"/>
                  </a:lnTo>
                  <a:lnTo>
                    <a:pt x="80488" y="1242097"/>
                  </a:lnTo>
                  <a:lnTo>
                    <a:pt x="47210" y="1208820"/>
                  </a:lnTo>
                  <a:lnTo>
                    <a:pt x="21842" y="1168922"/>
                  </a:lnTo>
                  <a:lnTo>
                    <a:pt x="5675" y="1123692"/>
                  </a:lnTo>
                  <a:lnTo>
                    <a:pt x="0" y="1074420"/>
                  </a:lnTo>
                  <a:lnTo>
                    <a:pt x="0" y="214896"/>
                  </a:lnTo>
                  <a:lnTo>
                    <a:pt x="5675" y="165623"/>
                  </a:lnTo>
                  <a:lnTo>
                    <a:pt x="21842" y="120391"/>
                  </a:lnTo>
                  <a:lnTo>
                    <a:pt x="47210" y="80490"/>
                  </a:lnTo>
                  <a:lnTo>
                    <a:pt x="80488" y="47211"/>
                  </a:lnTo>
                  <a:lnTo>
                    <a:pt x="120387" y="21842"/>
                  </a:lnTo>
                  <a:lnTo>
                    <a:pt x="165615" y="5675"/>
                  </a:lnTo>
                  <a:lnTo>
                    <a:pt x="214884" y="0"/>
                  </a:lnTo>
                  <a:lnTo>
                    <a:pt x="1261872" y="0"/>
                  </a:lnTo>
                  <a:lnTo>
                    <a:pt x="1311140" y="5675"/>
                  </a:lnTo>
                  <a:lnTo>
                    <a:pt x="1356368" y="21842"/>
                  </a:lnTo>
                  <a:lnTo>
                    <a:pt x="1396267" y="47211"/>
                  </a:lnTo>
                  <a:lnTo>
                    <a:pt x="1429545" y="80490"/>
                  </a:lnTo>
                  <a:lnTo>
                    <a:pt x="1454913" y="120391"/>
                  </a:lnTo>
                  <a:lnTo>
                    <a:pt x="1471080" y="165623"/>
                  </a:lnTo>
                  <a:lnTo>
                    <a:pt x="1476756" y="214896"/>
                  </a:lnTo>
                  <a:lnTo>
                    <a:pt x="1476756" y="107442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71872" y="3060190"/>
              <a:ext cx="906780" cy="584200"/>
            </a:xfrm>
            <a:custGeom>
              <a:avLst/>
              <a:gdLst/>
              <a:ahLst/>
              <a:cxnLst/>
              <a:rect l="l" t="t" r="r" b="b"/>
              <a:pathLst>
                <a:path w="906779" h="584200">
                  <a:moveTo>
                    <a:pt x="809497" y="0"/>
                  </a:moveTo>
                  <a:lnTo>
                    <a:pt x="97281" y="0"/>
                  </a:lnTo>
                  <a:lnTo>
                    <a:pt x="59418" y="7645"/>
                  </a:lnTo>
                  <a:lnTo>
                    <a:pt x="28495" y="28495"/>
                  </a:lnTo>
                  <a:lnTo>
                    <a:pt x="7645" y="59418"/>
                  </a:lnTo>
                  <a:lnTo>
                    <a:pt x="0" y="97282"/>
                  </a:lnTo>
                  <a:lnTo>
                    <a:pt x="0" y="486410"/>
                  </a:lnTo>
                  <a:lnTo>
                    <a:pt x="7645" y="524279"/>
                  </a:lnTo>
                  <a:lnTo>
                    <a:pt x="28495" y="555201"/>
                  </a:lnTo>
                  <a:lnTo>
                    <a:pt x="59418" y="576047"/>
                  </a:lnTo>
                  <a:lnTo>
                    <a:pt x="97281" y="583692"/>
                  </a:lnTo>
                  <a:lnTo>
                    <a:pt x="809497" y="583692"/>
                  </a:lnTo>
                  <a:lnTo>
                    <a:pt x="847361" y="576047"/>
                  </a:lnTo>
                  <a:lnTo>
                    <a:pt x="878284" y="555201"/>
                  </a:lnTo>
                  <a:lnTo>
                    <a:pt x="899134" y="524279"/>
                  </a:lnTo>
                  <a:lnTo>
                    <a:pt x="906779" y="486410"/>
                  </a:lnTo>
                  <a:lnTo>
                    <a:pt x="906779" y="97282"/>
                  </a:lnTo>
                  <a:lnTo>
                    <a:pt x="899134" y="59418"/>
                  </a:lnTo>
                  <a:lnTo>
                    <a:pt x="878284" y="28495"/>
                  </a:lnTo>
                  <a:lnTo>
                    <a:pt x="847361" y="7645"/>
                  </a:lnTo>
                  <a:lnTo>
                    <a:pt x="80949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48577" y="2927852"/>
              <a:ext cx="0" cy="839469"/>
            </a:xfrm>
            <a:custGeom>
              <a:avLst/>
              <a:gdLst/>
              <a:ahLst/>
              <a:cxnLst/>
              <a:rect l="l" t="t" r="r" b="b"/>
              <a:pathLst>
                <a:path h="839470">
                  <a:moveTo>
                    <a:pt x="0" y="839012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10465" y="2864357"/>
              <a:ext cx="76200" cy="966469"/>
            </a:xfrm>
            <a:custGeom>
              <a:avLst/>
              <a:gdLst/>
              <a:ahLst/>
              <a:cxnLst/>
              <a:rect l="l" t="t" r="r" b="b"/>
              <a:pathLst>
                <a:path w="76200" h="966470">
                  <a:moveTo>
                    <a:pt x="76200" y="889812"/>
                  </a:moveTo>
                  <a:lnTo>
                    <a:pt x="0" y="889812"/>
                  </a:lnTo>
                  <a:lnTo>
                    <a:pt x="38100" y="966012"/>
                  </a:lnTo>
                  <a:lnTo>
                    <a:pt x="76200" y="889812"/>
                  </a:lnTo>
                  <a:close/>
                </a:path>
                <a:path w="76200" h="966470">
                  <a:moveTo>
                    <a:pt x="76200" y="76200"/>
                  </a:moveTo>
                  <a:lnTo>
                    <a:pt x="38100" y="0"/>
                  </a:lnTo>
                  <a:lnTo>
                    <a:pt x="0" y="76200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72306" y="2420216"/>
              <a:ext cx="1776095" cy="1776095"/>
            </a:xfrm>
            <a:custGeom>
              <a:avLst/>
              <a:gdLst/>
              <a:ahLst/>
              <a:cxnLst/>
              <a:rect l="l" t="t" r="r" b="b"/>
              <a:pathLst>
                <a:path w="1776095" h="1776095">
                  <a:moveTo>
                    <a:pt x="978951" y="28"/>
                  </a:moveTo>
                  <a:lnTo>
                    <a:pt x="931905" y="0"/>
                  </a:lnTo>
                  <a:lnTo>
                    <a:pt x="885765" y="10244"/>
                  </a:lnTo>
                  <a:lnTo>
                    <a:pt x="842353" y="30761"/>
                  </a:lnTo>
                  <a:lnTo>
                    <a:pt x="803492" y="61552"/>
                  </a:lnTo>
                  <a:lnTo>
                    <a:pt x="61736" y="802394"/>
                  </a:lnTo>
                  <a:lnTo>
                    <a:pt x="30898" y="841213"/>
                  </a:lnTo>
                  <a:lnTo>
                    <a:pt x="10328" y="884598"/>
                  </a:lnTo>
                  <a:lnTo>
                    <a:pt x="28" y="930726"/>
                  </a:lnTo>
                  <a:lnTo>
                    <a:pt x="0" y="977771"/>
                  </a:lnTo>
                  <a:lnTo>
                    <a:pt x="10244" y="1023911"/>
                  </a:lnTo>
                  <a:lnTo>
                    <a:pt x="30763" y="1067321"/>
                  </a:lnTo>
                  <a:lnTo>
                    <a:pt x="61558" y="1106178"/>
                  </a:lnTo>
                  <a:lnTo>
                    <a:pt x="668745" y="1714127"/>
                  </a:lnTo>
                  <a:lnTo>
                    <a:pt x="707564" y="1744965"/>
                  </a:lnTo>
                  <a:lnTo>
                    <a:pt x="750950" y="1765535"/>
                  </a:lnTo>
                  <a:lnTo>
                    <a:pt x="797077" y="1775835"/>
                  </a:lnTo>
                  <a:lnTo>
                    <a:pt x="844123" y="1775863"/>
                  </a:lnTo>
                  <a:lnTo>
                    <a:pt x="890262" y="1765619"/>
                  </a:lnTo>
                  <a:lnTo>
                    <a:pt x="933673" y="1745100"/>
                  </a:lnTo>
                  <a:lnTo>
                    <a:pt x="972529" y="1714304"/>
                  </a:lnTo>
                  <a:lnTo>
                    <a:pt x="1714285" y="973463"/>
                  </a:lnTo>
                  <a:lnTo>
                    <a:pt x="1745128" y="934644"/>
                  </a:lnTo>
                  <a:lnTo>
                    <a:pt x="1765699" y="891260"/>
                  </a:lnTo>
                  <a:lnTo>
                    <a:pt x="1776000" y="845135"/>
                  </a:lnTo>
                  <a:lnTo>
                    <a:pt x="1776028" y="798091"/>
                  </a:lnTo>
                  <a:lnTo>
                    <a:pt x="1765784" y="751951"/>
                  </a:lnTo>
                  <a:lnTo>
                    <a:pt x="1745267" y="708539"/>
                  </a:lnTo>
                  <a:lnTo>
                    <a:pt x="1714476" y="669679"/>
                  </a:lnTo>
                  <a:lnTo>
                    <a:pt x="1107289" y="61742"/>
                  </a:lnTo>
                  <a:lnTo>
                    <a:pt x="1068466" y="30900"/>
                  </a:lnTo>
                  <a:lnTo>
                    <a:pt x="1025079" y="10328"/>
                  </a:lnTo>
                  <a:lnTo>
                    <a:pt x="978951" y="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72306" y="2420216"/>
              <a:ext cx="1776095" cy="1776095"/>
            </a:xfrm>
            <a:custGeom>
              <a:avLst/>
              <a:gdLst/>
              <a:ahLst/>
              <a:cxnLst/>
              <a:rect l="l" t="t" r="r" b="b"/>
              <a:pathLst>
                <a:path w="1776095" h="1776095">
                  <a:moveTo>
                    <a:pt x="1714476" y="669679"/>
                  </a:moveTo>
                  <a:lnTo>
                    <a:pt x="1745267" y="708539"/>
                  </a:lnTo>
                  <a:lnTo>
                    <a:pt x="1765784" y="751951"/>
                  </a:lnTo>
                  <a:lnTo>
                    <a:pt x="1776028" y="798091"/>
                  </a:lnTo>
                  <a:lnTo>
                    <a:pt x="1776000" y="845135"/>
                  </a:lnTo>
                  <a:lnTo>
                    <a:pt x="1765699" y="891260"/>
                  </a:lnTo>
                  <a:lnTo>
                    <a:pt x="1745128" y="934644"/>
                  </a:lnTo>
                  <a:lnTo>
                    <a:pt x="1714285" y="973463"/>
                  </a:lnTo>
                  <a:lnTo>
                    <a:pt x="972529" y="1714304"/>
                  </a:lnTo>
                  <a:lnTo>
                    <a:pt x="933673" y="1745100"/>
                  </a:lnTo>
                  <a:lnTo>
                    <a:pt x="890262" y="1765619"/>
                  </a:lnTo>
                  <a:lnTo>
                    <a:pt x="844123" y="1775863"/>
                  </a:lnTo>
                  <a:lnTo>
                    <a:pt x="797077" y="1775835"/>
                  </a:lnTo>
                  <a:lnTo>
                    <a:pt x="750950" y="1765535"/>
                  </a:lnTo>
                  <a:lnTo>
                    <a:pt x="707564" y="1744965"/>
                  </a:lnTo>
                  <a:lnTo>
                    <a:pt x="668745" y="1714127"/>
                  </a:lnTo>
                  <a:lnTo>
                    <a:pt x="61558" y="1106178"/>
                  </a:lnTo>
                  <a:lnTo>
                    <a:pt x="30763" y="1067321"/>
                  </a:lnTo>
                  <a:lnTo>
                    <a:pt x="10244" y="1023911"/>
                  </a:lnTo>
                  <a:lnTo>
                    <a:pt x="0" y="977771"/>
                  </a:lnTo>
                  <a:lnTo>
                    <a:pt x="28" y="930726"/>
                  </a:lnTo>
                  <a:lnTo>
                    <a:pt x="10328" y="884598"/>
                  </a:lnTo>
                  <a:lnTo>
                    <a:pt x="30898" y="841213"/>
                  </a:lnTo>
                  <a:lnTo>
                    <a:pt x="61736" y="802394"/>
                  </a:lnTo>
                  <a:lnTo>
                    <a:pt x="803492" y="61552"/>
                  </a:lnTo>
                  <a:lnTo>
                    <a:pt x="842354" y="30761"/>
                  </a:lnTo>
                  <a:lnTo>
                    <a:pt x="885767" y="10244"/>
                  </a:lnTo>
                  <a:lnTo>
                    <a:pt x="931909" y="0"/>
                  </a:lnTo>
                  <a:lnTo>
                    <a:pt x="978956" y="28"/>
                  </a:lnTo>
                  <a:lnTo>
                    <a:pt x="1025084" y="10328"/>
                  </a:lnTo>
                  <a:lnTo>
                    <a:pt x="1068470" y="30900"/>
                  </a:lnTo>
                  <a:lnTo>
                    <a:pt x="1107289" y="61742"/>
                  </a:lnTo>
                  <a:lnTo>
                    <a:pt x="1714476" y="66967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69379" y="2820484"/>
              <a:ext cx="974725" cy="974725"/>
            </a:xfrm>
            <a:custGeom>
              <a:avLst/>
              <a:gdLst/>
              <a:ahLst/>
              <a:cxnLst/>
              <a:rect l="l" t="t" r="r" b="b"/>
              <a:pathLst>
                <a:path w="974725" h="974725">
                  <a:moveTo>
                    <a:pt x="601989" y="0"/>
                  </a:moveTo>
                  <a:lnTo>
                    <a:pt x="533079" y="28492"/>
                  </a:lnTo>
                  <a:lnTo>
                    <a:pt x="28571" y="532377"/>
                  </a:lnTo>
                  <a:lnTo>
                    <a:pt x="7155" y="564593"/>
                  </a:lnTo>
                  <a:lnTo>
                    <a:pt x="0" y="601249"/>
                  </a:lnTo>
                  <a:lnTo>
                    <a:pt x="7108" y="637915"/>
                  </a:lnTo>
                  <a:lnTo>
                    <a:pt x="28482" y="670159"/>
                  </a:lnTo>
                  <a:lnTo>
                    <a:pt x="303869" y="945876"/>
                  </a:lnTo>
                  <a:lnTo>
                    <a:pt x="336085" y="967293"/>
                  </a:lnTo>
                  <a:lnTo>
                    <a:pt x="372741" y="974447"/>
                  </a:lnTo>
                  <a:lnTo>
                    <a:pt x="409407" y="967334"/>
                  </a:lnTo>
                  <a:lnTo>
                    <a:pt x="441652" y="945953"/>
                  </a:lnTo>
                  <a:lnTo>
                    <a:pt x="946146" y="442080"/>
                  </a:lnTo>
                  <a:lnTo>
                    <a:pt x="967570" y="409865"/>
                  </a:lnTo>
                  <a:lnTo>
                    <a:pt x="974728" y="373208"/>
                  </a:lnTo>
                  <a:lnTo>
                    <a:pt x="967617" y="336542"/>
                  </a:lnTo>
                  <a:lnTo>
                    <a:pt x="946235" y="304298"/>
                  </a:lnTo>
                  <a:lnTo>
                    <a:pt x="670861" y="28581"/>
                  </a:lnTo>
                  <a:lnTo>
                    <a:pt x="638646" y="7157"/>
                  </a:lnTo>
                  <a:lnTo>
                    <a:pt x="60198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97440" y="2567086"/>
              <a:ext cx="593725" cy="594360"/>
            </a:xfrm>
            <a:custGeom>
              <a:avLst/>
              <a:gdLst/>
              <a:ahLst/>
              <a:cxnLst/>
              <a:rect l="l" t="t" r="r" b="b"/>
              <a:pathLst>
                <a:path w="593725" h="594360">
                  <a:moveTo>
                    <a:pt x="593115" y="593851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552558" y="2522169"/>
              <a:ext cx="683260" cy="683895"/>
            </a:xfrm>
            <a:custGeom>
              <a:avLst/>
              <a:gdLst/>
              <a:ahLst/>
              <a:cxnLst/>
              <a:rect l="l" t="t" r="r" b="b"/>
              <a:pathLst>
                <a:path w="683260" h="683894">
                  <a:moveTo>
                    <a:pt x="80797" y="26987"/>
                  </a:moveTo>
                  <a:lnTo>
                    <a:pt x="0" y="0"/>
                  </a:lnTo>
                  <a:lnTo>
                    <a:pt x="26885" y="80835"/>
                  </a:lnTo>
                  <a:lnTo>
                    <a:pt x="80797" y="26987"/>
                  </a:lnTo>
                  <a:close/>
                </a:path>
                <a:path w="683260" h="683894">
                  <a:moveTo>
                    <a:pt x="682866" y="683704"/>
                  </a:moveTo>
                  <a:lnTo>
                    <a:pt x="655967" y="602869"/>
                  </a:lnTo>
                  <a:lnTo>
                    <a:pt x="602056" y="656717"/>
                  </a:lnTo>
                  <a:lnTo>
                    <a:pt x="682866" y="683704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73208" y="2428983"/>
              <a:ext cx="1776095" cy="1776095"/>
            </a:xfrm>
            <a:custGeom>
              <a:avLst/>
              <a:gdLst/>
              <a:ahLst/>
              <a:cxnLst/>
              <a:rect l="l" t="t" r="r" b="b"/>
              <a:pathLst>
                <a:path w="1776095" h="1776095">
                  <a:moveTo>
                    <a:pt x="845103" y="0"/>
                  </a:moveTo>
                  <a:lnTo>
                    <a:pt x="798030" y="0"/>
                  </a:lnTo>
                  <a:lnTo>
                    <a:pt x="751870" y="10277"/>
                  </a:lnTo>
                  <a:lnTo>
                    <a:pt x="708447" y="30833"/>
                  </a:lnTo>
                  <a:lnTo>
                    <a:pt x="669586" y="61666"/>
                  </a:lnTo>
                  <a:lnTo>
                    <a:pt x="61675" y="669576"/>
                  </a:lnTo>
                  <a:lnTo>
                    <a:pt x="30837" y="708442"/>
                  </a:lnTo>
                  <a:lnTo>
                    <a:pt x="10279" y="751866"/>
                  </a:lnTo>
                  <a:lnTo>
                    <a:pt x="0" y="798027"/>
                  </a:lnTo>
                  <a:lnTo>
                    <a:pt x="0" y="845100"/>
                  </a:lnTo>
                  <a:lnTo>
                    <a:pt x="10279" y="891261"/>
                  </a:lnTo>
                  <a:lnTo>
                    <a:pt x="30837" y="934686"/>
                  </a:lnTo>
                  <a:lnTo>
                    <a:pt x="61675" y="973551"/>
                  </a:lnTo>
                  <a:lnTo>
                    <a:pt x="801945" y="1713821"/>
                  </a:lnTo>
                  <a:lnTo>
                    <a:pt x="840806" y="1744654"/>
                  </a:lnTo>
                  <a:lnTo>
                    <a:pt x="884229" y="1765210"/>
                  </a:lnTo>
                  <a:lnTo>
                    <a:pt x="930390" y="1775487"/>
                  </a:lnTo>
                  <a:lnTo>
                    <a:pt x="977462" y="1775487"/>
                  </a:lnTo>
                  <a:lnTo>
                    <a:pt x="1023623" y="1765210"/>
                  </a:lnTo>
                  <a:lnTo>
                    <a:pt x="1067046" y="1744654"/>
                  </a:lnTo>
                  <a:lnTo>
                    <a:pt x="1105907" y="1713821"/>
                  </a:lnTo>
                  <a:lnTo>
                    <a:pt x="1713831" y="1105910"/>
                  </a:lnTo>
                  <a:lnTo>
                    <a:pt x="1744664" y="1067045"/>
                  </a:lnTo>
                  <a:lnTo>
                    <a:pt x="1765219" y="1023620"/>
                  </a:lnTo>
                  <a:lnTo>
                    <a:pt x="1775497" y="977459"/>
                  </a:lnTo>
                  <a:lnTo>
                    <a:pt x="1775497" y="930387"/>
                  </a:lnTo>
                  <a:lnTo>
                    <a:pt x="1765219" y="884226"/>
                  </a:lnTo>
                  <a:lnTo>
                    <a:pt x="1744664" y="840801"/>
                  </a:lnTo>
                  <a:lnTo>
                    <a:pt x="1713831" y="801936"/>
                  </a:lnTo>
                  <a:lnTo>
                    <a:pt x="973548" y="61666"/>
                  </a:lnTo>
                  <a:lnTo>
                    <a:pt x="934686" y="30833"/>
                  </a:lnTo>
                  <a:lnTo>
                    <a:pt x="891263" y="10277"/>
                  </a:lnTo>
                  <a:lnTo>
                    <a:pt x="845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73208" y="2428983"/>
              <a:ext cx="1776095" cy="1776095"/>
            </a:xfrm>
            <a:custGeom>
              <a:avLst/>
              <a:gdLst/>
              <a:ahLst/>
              <a:cxnLst/>
              <a:rect l="l" t="t" r="r" b="b"/>
              <a:pathLst>
                <a:path w="1776095" h="1776095">
                  <a:moveTo>
                    <a:pt x="669586" y="61666"/>
                  </a:moveTo>
                  <a:lnTo>
                    <a:pt x="708447" y="30833"/>
                  </a:lnTo>
                  <a:lnTo>
                    <a:pt x="751870" y="10277"/>
                  </a:lnTo>
                  <a:lnTo>
                    <a:pt x="798030" y="0"/>
                  </a:lnTo>
                  <a:lnTo>
                    <a:pt x="845103" y="0"/>
                  </a:lnTo>
                  <a:lnTo>
                    <a:pt x="891263" y="10277"/>
                  </a:lnTo>
                  <a:lnTo>
                    <a:pt x="934686" y="30833"/>
                  </a:lnTo>
                  <a:lnTo>
                    <a:pt x="973548" y="61666"/>
                  </a:lnTo>
                  <a:lnTo>
                    <a:pt x="1713831" y="801936"/>
                  </a:lnTo>
                  <a:lnTo>
                    <a:pt x="1744664" y="840801"/>
                  </a:lnTo>
                  <a:lnTo>
                    <a:pt x="1765219" y="884226"/>
                  </a:lnTo>
                  <a:lnTo>
                    <a:pt x="1775497" y="930387"/>
                  </a:lnTo>
                  <a:lnTo>
                    <a:pt x="1775497" y="977459"/>
                  </a:lnTo>
                  <a:lnTo>
                    <a:pt x="1765219" y="1023620"/>
                  </a:lnTo>
                  <a:lnTo>
                    <a:pt x="1744664" y="1067045"/>
                  </a:lnTo>
                  <a:lnTo>
                    <a:pt x="1713831" y="1105910"/>
                  </a:lnTo>
                  <a:lnTo>
                    <a:pt x="1105907" y="1713821"/>
                  </a:lnTo>
                  <a:lnTo>
                    <a:pt x="1067046" y="1744654"/>
                  </a:lnTo>
                  <a:lnTo>
                    <a:pt x="1023623" y="1765210"/>
                  </a:lnTo>
                  <a:lnTo>
                    <a:pt x="977462" y="1775487"/>
                  </a:lnTo>
                  <a:lnTo>
                    <a:pt x="930390" y="1775487"/>
                  </a:lnTo>
                  <a:lnTo>
                    <a:pt x="884229" y="1765210"/>
                  </a:lnTo>
                  <a:lnTo>
                    <a:pt x="840806" y="1744654"/>
                  </a:lnTo>
                  <a:lnTo>
                    <a:pt x="801945" y="1713821"/>
                  </a:lnTo>
                  <a:lnTo>
                    <a:pt x="61675" y="973551"/>
                  </a:lnTo>
                  <a:lnTo>
                    <a:pt x="30837" y="934686"/>
                  </a:lnTo>
                  <a:lnTo>
                    <a:pt x="10279" y="891261"/>
                  </a:lnTo>
                  <a:lnTo>
                    <a:pt x="0" y="845100"/>
                  </a:lnTo>
                  <a:lnTo>
                    <a:pt x="0" y="798027"/>
                  </a:lnTo>
                  <a:lnTo>
                    <a:pt x="10279" y="751866"/>
                  </a:lnTo>
                  <a:lnTo>
                    <a:pt x="30837" y="708442"/>
                  </a:lnTo>
                  <a:lnTo>
                    <a:pt x="61675" y="669576"/>
                  </a:lnTo>
                  <a:lnTo>
                    <a:pt x="669586" y="6166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73379" y="2833179"/>
              <a:ext cx="974725" cy="974725"/>
            </a:xfrm>
            <a:custGeom>
              <a:avLst/>
              <a:gdLst/>
              <a:ahLst/>
              <a:cxnLst/>
              <a:rect l="l" t="t" r="r" b="b"/>
              <a:pathLst>
                <a:path w="974725" h="974725">
                  <a:moveTo>
                    <a:pt x="373197" y="0"/>
                  </a:moveTo>
                  <a:lnTo>
                    <a:pt x="304263" y="28555"/>
                  </a:lnTo>
                  <a:lnTo>
                    <a:pt x="28546" y="304272"/>
                  </a:lnTo>
                  <a:lnTo>
                    <a:pt x="7136" y="336516"/>
                  </a:lnTo>
                  <a:lnTo>
                    <a:pt x="0" y="373197"/>
                  </a:lnTo>
                  <a:lnTo>
                    <a:pt x="7136" y="409880"/>
                  </a:lnTo>
                  <a:lnTo>
                    <a:pt x="28546" y="442131"/>
                  </a:lnTo>
                  <a:lnTo>
                    <a:pt x="532139" y="945724"/>
                  </a:lnTo>
                  <a:lnTo>
                    <a:pt x="564383" y="967134"/>
                  </a:lnTo>
                  <a:lnTo>
                    <a:pt x="601064" y="974270"/>
                  </a:lnTo>
                  <a:lnTo>
                    <a:pt x="637747" y="967134"/>
                  </a:lnTo>
                  <a:lnTo>
                    <a:pt x="669998" y="945724"/>
                  </a:lnTo>
                  <a:lnTo>
                    <a:pt x="945715" y="670007"/>
                  </a:lnTo>
                  <a:lnTo>
                    <a:pt x="967124" y="637756"/>
                  </a:lnTo>
                  <a:lnTo>
                    <a:pt x="974261" y="601073"/>
                  </a:lnTo>
                  <a:lnTo>
                    <a:pt x="967124" y="564392"/>
                  </a:lnTo>
                  <a:lnTo>
                    <a:pt x="945715" y="532149"/>
                  </a:lnTo>
                  <a:lnTo>
                    <a:pt x="442121" y="28555"/>
                  </a:lnTo>
                  <a:lnTo>
                    <a:pt x="409878" y="7138"/>
                  </a:lnTo>
                  <a:lnTo>
                    <a:pt x="37319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19956" y="2586748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593890" y="0"/>
                  </a:moveTo>
                  <a:lnTo>
                    <a:pt x="0" y="593902"/>
                  </a:lnTo>
                </a:path>
              </a:pathLst>
            </a:custGeom>
            <a:ln w="222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75041" y="2541854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4" h="683894">
                  <a:moveTo>
                    <a:pt x="80822" y="656767"/>
                  </a:moveTo>
                  <a:lnTo>
                    <a:pt x="26949" y="602881"/>
                  </a:lnTo>
                  <a:lnTo>
                    <a:pt x="0" y="683704"/>
                  </a:lnTo>
                  <a:lnTo>
                    <a:pt x="80822" y="656767"/>
                  </a:lnTo>
                  <a:close/>
                </a:path>
                <a:path w="683894" h="683894">
                  <a:moveTo>
                    <a:pt x="683704" y="0"/>
                  </a:moveTo>
                  <a:lnTo>
                    <a:pt x="602881" y="26949"/>
                  </a:lnTo>
                  <a:lnTo>
                    <a:pt x="656767" y="80822"/>
                  </a:lnTo>
                  <a:lnTo>
                    <a:pt x="68370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042858" y="2514500"/>
              <a:ext cx="1697355" cy="1766570"/>
            </a:xfrm>
            <a:custGeom>
              <a:avLst/>
              <a:gdLst/>
              <a:ahLst/>
              <a:cxnLst/>
              <a:rect l="l" t="t" r="r" b="b"/>
              <a:pathLst>
                <a:path w="1697354" h="1766570">
                  <a:moveTo>
                    <a:pt x="753217" y="0"/>
                  </a:moveTo>
                  <a:lnTo>
                    <a:pt x="705995" y="2018"/>
                  </a:lnTo>
                  <a:lnTo>
                    <a:pt x="660552" y="14194"/>
                  </a:lnTo>
                  <a:lnTo>
                    <a:pt x="618647" y="36057"/>
                  </a:lnTo>
                  <a:lnTo>
                    <a:pt x="582043" y="67134"/>
                  </a:lnTo>
                  <a:lnTo>
                    <a:pt x="552501" y="106953"/>
                  </a:lnTo>
                  <a:lnTo>
                    <a:pt x="28321" y="1014863"/>
                  </a:lnTo>
                  <a:lnTo>
                    <a:pt x="8610" y="1060355"/>
                  </a:lnTo>
                  <a:lnTo>
                    <a:pt x="0" y="1107591"/>
                  </a:lnTo>
                  <a:lnTo>
                    <a:pt x="2017" y="1154810"/>
                  </a:lnTo>
                  <a:lnTo>
                    <a:pt x="14192" y="1200251"/>
                  </a:lnTo>
                  <a:lnTo>
                    <a:pt x="36053" y="1242153"/>
                  </a:lnTo>
                  <a:lnTo>
                    <a:pt x="67129" y="1278755"/>
                  </a:lnTo>
                  <a:lnTo>
                    <a:pt x="106947" y="1308296"/>
                  </a:lnTo>
                  <a:lnTo>
                    <a:pt x="851065" y="1737912"/>
                  </a:lnTo>
                  <a:lnTo>
                    <a:pt x="896557" y="1757627"/>
                  </a:lnTo>
                  <a:lnTo>
                    <a:pt x="943793" y="1766239"/>
                  </a:lnTo>
                  <a:lnTo>
                    <a:pt x="991012" y="1764221"/>
                  </a:lnTo>
                  <a:lnTo>
                    <a:pt x="1036453" y="1752045"/>
                  </a:lnTo>
                  <a:lnTo>
                    <a:pt x="1078356" y="1730182"/>
                  </a:lnTo>
                  <a:lnTo>
                    <a:pt x="1114958" y="1699105"/>
                  </a:lnTo>
                  <a:lnTo>
                    <a:pt x="1144499" y="1659286"/>
                  </a:lnTo>
                  <a:lnTo>
                    <a:pt x="1668679" y="751376"/>
                  </a:lnTo>
                  <a:lnTo>
                    <a:pt x="1688394" y="705884"/>
                  </a:lnTo>
                  <a:lnTo>
                    <a:pt x="1697006" y="658648"/>
                  </a:lnTo>
                  <a:lnTo>
                    <a:pt x="1694988" y="611429"/>
                  </a:lnTo>
                  <a:lnTo>
                    <a:pt x="1682812" y="565988"/>
                  </a:lnTo>
                  <a:lnTo>
                    <a:pt x="1660949" y="524086"/>
                  </a:lnTo>
                  <a:lnTo>
                    <a:pt x="1629872" y="487484"/>
                  </a:lnTo>
                  <a:lnTo>
                    <a:pt x="1590053" y="457942"/>
                  </a:lnTo>
                  <a:lnTo>
                    <a:pt x="845947" y="28327"/>
                  </a:lnTo>
                  <a:lnTo>
                    <a:pt x="800455" y="8612"/>
                  </a:lnTo>
                  <a:lnTo>
                    <a:pt x="7532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042858" y="2514500"/>
              <a:ext cx="1697355" cy="1766570"/>
            </a:xfrm>
            <a:custGeom>
              <a:avLst/>
              <a:gdLst/>
              <a:ahLst/>
              <a:cxnLst/>
              <a:rect l="l" t="t" r="r" b="b"/>
              <a:pathLst>
                <a:path w="1697354" h="1766570">
                  <a:moveTo>
                    <a:pt x="1590053" y="457942"/>
                  </a:moveTo>
                  <a:lnTo>
                    <a:pt x="1629872" y="487484"/>
                  </a:lnTo>
                  <a:lnTo>
                    <a:pt x="1660949" y="524086"/>
                  </a:lnTo>
                  <a:lnTo>
                    <a:pt x="1682812" y="565988"/>
                  </a:lnTo>
                  <a:lnTo>
                    <a:pt x="1694988" y="611429"/>
                  </a:lnTo>
                  <a:lnTo>
                    <a:pt x="1697006" y="658648"/>
                  </a:lnTo>
                  <a:lnTo>
                    <a:pt x="1688394" y="705884"/>
                  </a:lnTo>
                  <a:lnTo>
                    <a:pt x="1668679" y="751376"/>
                  </a:lnTo>
                  <a:lnTo>
                    <a:pt x="1144499" y="1659286"/>
                  </a:lnTo>
                  <a:lnTo>
                    <a:pt x="1114958" y="1699105"/>
                  </a:lnTo>
                  <a:lnTo>
                    <a:pt x="1078356" y="1730182"/>
                  </a:lnTo>
                  <a:lnTo>
                    <a:pt x="1036453" y="1752045"/>
                  </a:lnTo>
                  <a:lnTo>
                    <a:pt x="991012" y="1764221"/>
                  </a:lnTo>
                  <a:lnTo>
                    <a:pt x="943793" y="1766239"/>
                  </a:lnTo>
                  <a:lnTo>
                    <a:pt x="896557" y="1757627"/>
                  </a:lnTo>
                  <a:lnTo>
                    <a:pt x="851065" y="1737912"/>
                  </a:lnTo>
                  <a:lnTo>
                    <a:pt x="106947" y="1308296"/>
                  </a:lnTo>
                  <a:lnTo>
                    <a:pt x="67129" y="1278755"/>
                  </a:lnTo>
                  <a:lnTo>
                    <a:pt x="36053" y="1242153"/>
                  </a:lnTo>
                  <a:lnTo>
                    <a:pt x="14192" y="1200251"/>
                  </a:lnTo>
                  <a:lnTo>
                    <a:pt x="2017" y="1154810"/>
                  </a:lnTo>
                  <a:lnTo>
                    <a:pt x="0" y="1107591"/>
                  </a:lnTo>
                  <a:lnTo>
                    <a:pt x="8610" y="1060355"/>
                  </a:lnTo>
                  <a:lnTo>
                    <a:pt x="28321" y="1014863"/>
                  </a:lnTo>
                  <a:lnTo>
                    <a:pt x="552501" y="106953"/>
                  </a:lnTo>
                  <a:lnTo>
                    <a:pt x="582043" y="67134"/>
                  </a:lnTo>
                  <a:lnTo>
                    <a:pt x="618647" y="36057"/>
                  </a:lnTo>
                  <a:lnTo>
                    <a:pt x="660552" y="14194"/>
                  </a:lnTo>
                  <a:lnTo>
                    <a:pt x="705995" y="2018"/>
                  </a:lnTo>
                  <a:lnTo>
                    <a:pt x="753217" y="0"/>
                  </a:lnTo>
                  <a:lnTo>
                    <a:pt x="800455" y="8612"/>
                  </a:lnTo>
                  <a:lnTo>
                    <a:pt x="845947" y="28327"/>
                  </a:lnTo>
                  <a:lnTo>
                    <a:pt x="1590053" y="45794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444091" y="2895252"/>
              <a:ext cx="887730" cy="1005840"/>
            </a:xfrm>
            <a:custGeom>
              <a:avLst/>
              <a:gdLst/>
              <a:ahLst/>
              <a:cxnLst/>
              <a:rect l="l" t="t" r="r" b="b"/>
              <a:pathLst>
                <a:path w="887729" h="1005839">
                  <a:moveTo>
                    <a:pt x="465263" y="0"/>
                  </a:moveTo>
                  <a:lnTo>
                    <a:pt x="394439" y="18977"/>
                  </a:lnTo>
                  <a:lnTo>
                    <a:pt x="368850" y="47989"/>
                  </a:lnTo>
                  <a:lnTo>
                    <a:pt x="12335" y="665502"/>
                  </a:lnTo>
                  <a:lnTo>
                    <a:pt x="0" y="702169"/>
                  </a:lnTo>
                  <a:lnTo>
                    <a:pt x="2594" y="739425"/>
                  </a:lnTo>
                  <a:lnTo>
                    <a:pt x="18972" y="772990"/>
                  </a:lnTo>
                  <a:lnTo>
                    <a:pt x="47984" y="798585"/>
                  </a:lnTo>
                  <a:lnTo>
                    <a:pt x="385461" y="993428"/>
                  </a:lnTo>
                  <a:lnTo>
                    <a:pt x="422136" y="1005757"/>
                  </a:lnTo>
                  <a:lnTo>
                    <a:pt x="459396" y="1003158"/>
                  </a:lnTo>
                  <a:lnTo>
                    <a:pt x="492962" y="986779"/>
                  </a:lnTo>
                  <a:lnTo>
                    <a:pt x="518557" y="957767"/>
                  </a:lnTo>
                  <a:lnTo>
                    <a:pt x="875072" y="340255"/>
                  </a:lnTo>
                  <a:lnTo>
                    <a:pt x="887400" y="303585"/>
                  </a:lnTo>
                  <a:lnTo>
                    <a:pt x="884801" y="266326"/>
                  </a:lnTo>
                  <a:lnTo>
                    <a:pt x="868423" y="232761"/>
                  </a:lnTo>
                  <a:lnTo>
                    <a:pt x="839410" y="207171"/>
                  </a:lnTo>
                  <a:lnTo>
                    <a:pt x="501933" y="12328"/>
                  </a:lnTo>
                  <a:lnTo>
                    <a:pt x="465263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831537" y="2646360"/>
              <a:ext cx="727075" cy="419734"/>
            </a:xfrm>
            <a:custGeom>
              <a:avLst/>
              <a:gdLst/>
              <a:ahLst/>
              <a:cxnLst/>
              <a:rect l="l" t="t" r="r" b="b"/>
              <a:pathLst>
                <a:path w="727075" h="419735">
                  <a:moveTo>
                    <a:pt x="726871" y="419658"/>
                  </a:moveTo>
                  <a:lnTo>
                    <a:pt x="0" y="0"/>
                  </a:lnTo>
                </a:path>
              </a:pathLst>
            </a:custGeom>
            <a:ln w="222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776536" y="2614625"/>
              <a:ext cx="836930" cy="483234"/>
            </a:xfrm>
            <a:custGeom>
              <a:avLst/>
              <a:gdLst/>
              <a:ahLst/>
              <a:cxnLst/>
              <a:rect l="l" t="t" r="r" b="b"/>
              <a:pathLst>
                <a:path w="836929" h="483235">
                  <a:moveTo>
                    <a:pt x="85039" y="5105"/>
                  </a:moveTo>
                  <a:lnTo>
                    <a:pt x="0" y="0"/>
                  </a:lnTo>
                  <a:lnTo>
                    <a:pt x="46939" y="71094"/>
                  </a:lnTo>
                  <a:lnTo>
                    <a:pt x="85039" y="5105"/>
                  </a:lnTo>
                  <a:close/>
                </a:path>
                <a:path w="836929" h="483235">
                  <a:moveTo>
                    <a:pt x="836853" y="483146"/>
                  </a:moveTo>
                  <a:lnTo>
                    <a:pt x="789914" y="412051"/>
                  </a:lnTo>
                  <a:lnTo>
                    <a:pt x="751814" y="478040"/>
                  </a:lnTo>
                  <a:lnTo>
                    <a:pt x="836853" y="483146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027342" y="2590732"/>
              <a:ext cx="1765935" cy="1697355"/>
            </a:xfrm>
            <a:custGeom>
              <a:avLst/>
              <a:gdLst/>
              <a:ahLst/>
              <a:cxnLst/>
              <a:rect l="l" t="t" r="r" b="b"/>
              <a:pathLst>
                <a:path w="1765934" h="1697354">
                  <a:moveTo>
                    <a:pt x="659027" y="0"/>
                  </a:moveTo>
                  <a:lnTo>
                    <a:pt x="611778" y="2019"/>
                  </a:lnTo>
                  <a:lnTo>
                    <a:pt x="566308" y="14202"/>
                  </a:lnTo>
                  <a:lnTo>
                    <a:pt x="524380" y="36077"/>
                  </a:lnTo>
                  <a:lnTo>
                    <a:pt x="487757" y="67172"/>
                  </a:lnTo>
                  <a:lnTo>
                    <a:pt x="458202" y="107016"/>
                  </a:lnTo>
                  <a:lnTo>
                    <a:pt x="28345" y="851553"/>
                  </a:lnTo>
                  <a:lnTo>
                    <a:pt x="8617" y="897073"/>
                  </a:lnTo>
                  <a:lnTo>
                    <a:pt x="0" y="944337"/>
                  </a:lnTo>
                  <a:lnTo>
                    <a:pt x="2019" y="991585"/>
                  </a:lnTo>
                  <a:lnTo>
                    <a:pt x="14202" y="1037053"/>
                  </a:lnTo>
                  <a:lnTo>
                    <a:pt x="36076" y="1078980"/>
                  </a:lnTo>
                  <a:lnTo>
                    <a:pt x="67170" y="1115605"/>
                  </a:lnTo>
                  <a:lnTo>
                    <a:pt x="107009" y="1145164"/>
                  </a:lnTo>
                  <a:lnTo>
                    <a:pt x="1013662" y="1668620"/>
                  </a:lnTo>
                  <a:lnTo>
                    <a:pt x="1059181" y="1688344"/>
                  </a:lnTo>
                  <a:lnTo>
                    <a:pt x="1106446" y="1696960"/>
                  </a:lnTo>
                  <a:lnTo>
                    <a:pt x="1153693" y="1694940"/>
                  </a:lnTo>
                  <a:lnTo>
                    <a:pt x="1199161" y="1682757"/>
                  </a:lnTo>
                  <a:lnTo>
                    <a:pt x="1241089" y="1660882"/>
                  </a:lnTo>
                  <a:lnTo>
                    <a:pt x="1277713" y="1629787"/>
                  </a:lnTo>
                  <a:lnTo>
                    <a:pt x="1307273" y="1589944"/>
                  </a:lnTo>
                  <a:lnTo>
                    <a:pt x="1737130" y="845406"/>
                  </a:lnTo>
                  <a:lnTo>
                    <a:pt x="1756853" y="799887"/>
                  </a:lnTo>
                  <a:lnTo>
                    <a:pt x="1765469" y="752622"/>
                  </a:lnTo>
                  <a:lnTo>
                    <a:pt x="1763450" y="705375"/>
                  </a:lnTo>
                  <a:lnTo>
                    <a:pt x="1751267" y="659906"/>
                  </a:lnTo>
                  <a:lnTo>
                    <a:pt x="1729392" y="617979"/>
                  </a:lnTo>
                  <a:lnTo>
                    <a:pt x="1698297" y="581355"/>
                  </a:lnTo>
                  <a:lnTo>
                    <a:pt x="1658453" y="551795"/>
                  </a:lnTo>
                  <a:lnTo>
                    <a:pt x="751813" y="28339"/>
                  </a:lnTo>
                  <a:lnTo>
                    <a:pt x="706293" y="8616"/>
                  </a:lnTo>
                  <a:lnTo>
                    <a:pt x="659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27342" y="2590732"/>
              <a:ext cx="1765935" cy="1697355"/>
            </a:xfrm>
            <a:custGeom>
              <a:avLst/>
              <a:gdLst/>
              <a:ahLst/>
              <a:cxnLst/>
              <a:rect l="l" t="t" r="r" b="b"/>
              <a:pathLst>
                <a:path w="1765934" h="1697354">
                  <a:moveTo>
                    <a:pt x="458202" y="107016"/>
                  </a:moveTo>
                  <a:lnTo>
                    <a:pt x="487757" y="67172"/>
                  </a:lnTo>
                  <a:lnTo>
                    <a:pt x="524380" y="36077"/>
                  </a:lnTo>
                  <a:lnTo>
                    <a:pt x="566308" y="14202"/>
                  </a:lnTo>
                  <a:lnTo>
                    <a:pt x="611778" y="2019"/>
                  </a:lnTo>
                  <a:lnTo>
                    <a:pt x="659027" y="0"/>
                  </a:lnTo>
                  <a:lnTo>
                    <a:pt x="706293" y="8616"/>
                  </a:lnTo>
                  <a:lnTo>
                    <a:pt x="751813" y="28339"/>
                  </a:lnTo>
                  <a:lnTo>
                    <a:pt x="1658453" y="551795"/>
                  </a:lnTo>
                  <a:lnTo>
                    <a:pt x="1698297" y="581355"/>
                  </a:lnTo>
                  <a:lnTo>
                    <a:pt x="1729392" y="617979"/>
                  </a:lnTo>
                  <a:lnTo>
                    <a:pt x="1751267" y="659906"/>
                  </a:lnTo>
                  <a:lnTo>
                    <a:pt x="1763450" y="705375"/>
                  </a:lnTo>
                  <a:lnTo>
                    <a:pt x="1765469" y="752622"/>
                  </a:lnTo>
                  <a:lnTo>
                    <a:pt x="1756853" y="799887"/>
                  </a:lnTo>
                  <a:lnTo>
                    <a:pt x="1737130" y="845406"/>
                  </a:lnTo>
                  <a:lnTo>
                    <a:pt x="1307273" y="1589944"/>
                  </a:lnTo>
                  <a:lnTo>
                    <a:pt x="1277713" y="1629787"/>
                  </a:lnTo>
                  <a:lnTo>
                    <a:pt x="1241089" y="1660882"/>
                  </a:lnTo>
                  <a:lnTo>
                    <a:pt x="1199161" y="1682757"/>
                  </a:lnTo>
                  <a:lnTo>
                    <a:pt x="1153693" y="1694940"/>
                  </a:lnTo>
                  <a:lnTo>
                    <a:pt x="1106446" y="1696960"/>
                  </a:lnTo>
                  <a:lnTo>
                    <a:pt x="1059181" y="1688344"/>
                  </a:lnTo>
                  <a:lnTo>
                    <a:pt x="1013662" y="1668620"/>
                  </a:lnTo>
                  <a:lnTo>
                    <a:pt x="107009" y="1145164"/>
                  </a:lnTo>
                  <a:lnTo>
                    <a:pt x="67170" y="1115605"/>
                  </a:lnTo>
                  <a:lnTo>
                    <a:pt x="36076" y="1078980"/>
                  </a:lnTo>
                  <a:lnTo>
                    <a:pt x="14202" y="1037053"/>
                  </a:lnTo>
                  <a:lnTo>
                    <a:pt x="2019" y="991585"/>
                  </a:lnTo>
                  <a:lnTo>
                    <a:pt x="0" y="944337"/>
                  </a:lnTo>
                  <a:lnTo>
                    <a:pt x="8617" y="897073"/>
                  </a:lnTo>
                  <a:lnTo>
                    <a:pt x="28345" y="851553"/>
                  </a:lnTo>
                  <a:lnTo>
                    <a:pt x="458202" y="10701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407950" y="2999149"/>
              <a:ext cx="1005840" cy="887730"/>
            </a:xfrm>
            <a:custGeom>
              <a:avLst/>
              <a:gdLst/>
              <a:ahLst/>
              <a:cxnLst/>
              <a:rect l="l" t="t" r="r" b="b"/>
              <a:pathLst>
                <a:path w="1005840" h="887729">
                  <a:moveTo>
                    <a:pt x="303769" y="0"/>
                  </a:moveTo>
                  <a:lnTo>
                    <a:pt x="232906" y="18991"/>
                  </a:lnTo>
                  <a:lnTo>
                    <a:pt x="207298" y="48020"/>
                  </a:lnTo>
                  <a:lnTo>
                    <a:pt x="12340" y="385700"/>
                  </a:lnTo>
                  <a:lnTo>
                    <a:pt x="0" y="422390"/>
                  </a:lnTo>
                  <a:lnTo>
                    <a:pt x="2598" y="459671"/>
                  </a:lnTo>
                  <a:lnTo>
                    <a:pt x="18986" y="493256"/>
                  </a:lnTo>
                  <a:lnTo>
                    <a:pt x="48014" y="518860"/>
                  </a:lnTo>
                  <a:lnTo>
                    <a:pt x="664790" y="874955"/>
                  </a:lnTo>
                  <a:lnTo>
                    <a:pt x="701478" y="887295"/>
                  </a:lnTo>
                  <a:lnTo>
                    <a:pt x="738756" y="884696"/>
                  </a:lnTo>
                  <a:lnTo>
                    <a:pt x="772341" y="868304"/>
                  </a:lnTo>
                  <a:lnTo>
                    <a:pt x="797949" y="839268"/>
                  </a:lnTo>
                  <a:lnTo>
                    <a:pt x="992907" y="501588"/>
                  </a:lnTo>
                  <a:lnTo>
                    <a:pt x="1005248" y="464899"/>
                  </a:lnTo>
                  <a:lnTo>
                    <a:pt x="1002650" y="427621"/>
                  </a:lnTo>
                  <a:lnTo>
                    <a:pt x="986262" y="394037"/>
                  </a:lnTo>
                  <a:lnTo>
                    <a:pt x="957233" y="368428"/>
                  </a:lnTo>
                  <a:lnTo>
                    <a:pt x="340457" y="12333"/>
                  </a:lnTo>
                  <a:lnTo>
                    <a:pt x="30376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59095" y="2772183"/>
              <a:ext cx="420370" cy="727710"/>
            </a:xfrm>
            <a:custGeom>
              <a:avLst/>
              <a:gdLst/>
              <a:ahLst/>
              <a:cxnLst/>
              <a:rect l="l" t="t" r="r" b="b"/>
              <a:pathLst>
                <a:path w="420370" h="727710">
                  <a:moveTo>
                    <a:pt x="419950" y="0"/>
                  </a:moveTo>
                  <a:lnTo>
                    <a:pt x="0" y="727367"/>
                  </a:lnTo>
                </a:path>
              </a:pathLst>
            </a:custGeom>
            <a:ln w="22225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127352" y="2717202"/>
              <a:ext cx="483870" cy="837565"/>
            </a:xfrm>
            <a:custGeom>
              <a:avLst/>
              <a:gdLst/>
              <a:ahLst/>
              <a:cxnLst/>
              <a:rect l="l" t="t" r="r" b="b"/>
              <a:pathLst>
                <a:path w="483870" h="837564">
                  <a:moveTo>
                    <a:pt x="71094" y="790409"/>
                  </a:moveTo>
                  <a:lnTo>
                    <a:pt x="5105" y="752309"/>
                  </a:lnTo>
                  <a:lnTo>
                    <a:pt x="0" y="837349"/>
                  </a:lnTo>
                  <a:lnTo>
                    <a:pt x="71094" y="790409"/>
                  </a:lnTo>
                  <a:close/>
                </a:path>
                <a:path w="483870" h="837564">
                  <a:moveTo>
                    <a:pt x="483438" y="0"/>
                  </a:moveTo>
                  <a:lnTo>
                    <a:pt x="412343" y="46939"/>
                  </a:lnTo>
                  <a:lnTo>
                    <a:pt x="478332" y="85039"/>
                  </a:lnTo>
                  <a:lnTo>
                    <a:pt x="48343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090305" y="4304652"/>
            <a:ext cx="143637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Are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you</a:t>
            </a:r>
            <a:endParaRPr sz="2000">
              <a:latin typeface="Georgia"/>
              <a:cs typeface="Georgia"/>
            </a:endParaRPr>
          </a:p>
          <a:p>
            <a:pPr algn="ctr">
              <a:lnSpc>
                <a:spcPts val="2390"/>
              </a:lnSpc>
              <a:spcBef>
                <a:spcPts val="25"/>
              </a:spcBef>
            </a:pPr>
            <a:r>
              <a:rPr sz="2000" dirty="0">
                <a:latin typeface="Georgia"/>
                <a:cs typeface="Georgia"/>
              </a:rPr>
              <a:t>+45</a:t>
            </a:r>
            <a:r>
              <a:rPr sz="2000" dirty="0">
                <a:latin typeface="Arial"/>
                <a:cs typeface="Arial"/>
              </a:rPr>
              <a:t>°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Georgia"/>
                <a:cs typeface="Georgia"/>
              </a:rPr>
              <a:t>or</a:t>
            </a:r>
            <a:r>
              <a:rPr sz="2000" spc="5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-</a:t>
            </a:r>
            <a:r>
              <a:rPr sz="2000" spc="-25" dirty="0">
                <a:latin typeface="Georgia"/>
                <a:cs typeface="Georgia"/>
              </a:rPr>
              <a:t>45</a:t>
            </a:r>
            <a:r>
              <a:rPr sz="2000" spc="-25" dirty="0">
                <a:latin typeface="Arial"/>
                <a:cs typeface="Arial"/>
              </a:rPr>
              <a:t>°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90"/>
              </a:lnSpc>
            </a:pPr>
            <a:r>
              <a:rPr sz="2000" spc="-10" dirty="0">
                <a:latin typeface="Georgia"/>
                <a:cs typeface="Georgia"/>
              </a:rPr>
              <a:t>polarized?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33779" y="4417986"/>
            <a:ext cx="147764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Are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you</a:t>
            </a:r>
            <a:endParaRPr sz="2000">
              <a:latin typeface="Georgia"/>
              <a:cs typeface="Georgia"/>
            </a:endParaRPr>
          </a:p>
          <a:p>
            <a:pPr algn="ctr">
              <a:lnSpc>
                <a:spcPts val="2390"/>
              </a:lnSpc>
              <a:spcBef>
                <a:spcPts val="25"/>
              </a:spcBef>
            </a:pPr>
            <a:r>
              <a:rPr sz="2000" dirty="0">
                <a:latin typeface="Georgia"/>
                <a:cs typeface="Georgia"/>
              </a:rPr>
              <a:t>+30</a:t>
            </a:r>
            <a:r>
              <a:rPr sz="2000" dirty="0">
                <a:latin typeface="Arial"/>
                <a:cs typeface="Arial"/>
              </a:rPr>
              <a:t>°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Georgia"/>
                <a:cs typeface="Georgia"/>
              </a:rPr>
              <a:t>or</a:t>
            </a:r>
            <a:r>
              <a:rPr sz="2000" spc="5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-</a:t>
            </a:r>
            <a:r>
              <a:rPr sz="2000" spc="-25" dirty="0">
                <a:latin typeface="Georgia"/>
                <a:cs typeface="Georgia"/>
              </a:rPr>
              <a:t>60</a:t>
            </a:r>
            <a:r>
              <a:rPr sz="2000" spc="-25" dirty="0">
                <a:latin typeface="Arial"/>
                <a:cs typeface="Arial"/>
              </a:rPr>
              <a:t>°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90"/>
              </a:lnSpc>
            </a:pPr>
            <a:r>
              <a:rPr sz="2000" spc="-10" dirty="0">
                <a:latin typeface="Georgia"/>
                <a:cs typeface="Georgia"/>
              </a:rPr>
              <a:t>polarized?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65048" y="5773352"/>
            <a:ext cx="86925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A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pair of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mutually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exclusive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quantum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states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is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called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b="1" dirty="0">
                <a:latin typeface="Georgia"/>
                <a:cs typeface="Georgia"/>
              </a:rPr>
              <a:t>measurement</a:t>
            </a:r>
            <a:r>
              <a:rPr sz="2000" b="1" spc="-45" dirty="0">
                <a:latin typeface="Georgia"/>
                <a:cs typeface="Georgia"/>
              </a:rPr>
              <a:t> </a:t>
            </a:r>
            <a:r>
              <a:rPr sz="2000" b="1" spc="-10" dirty="0">
                <a:latin typeface="Georgia"/>
                <a:cs typeface="Georgia"/>
              </a:rPr>
              <a:t>basis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Asking</a:t>
            </a:r>
            <a:r>
              <a:rPr spc="-35" dirty="0"/>
              <a:t> </a:t>
            </a:r>
            <a:r>
              <a:rPr dirty="0"/>
              <a:t>questions</a:t>
            </a:r>
            <a:r>
              <a:rPr spc="-50" dirty="0"/>
              <a:t> </a:t>
            </a:r>
            <a:r>
              <a:rPr dirty="0"/>
              <a:t>with</a:t>
            </a:r>
            <a:r>
              <a:rPr spc="-30" dirty="0"/>
              <a:t> </a:t>
            </a:r>
            <a:r>
              <a:rPr spc="-10" dirty="0"/>
              <a:t>polarizers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1813" y="1556003"/>
            <a:ext cx="4820920" cy="3627120"/>
            <a:chOff x="31813" y="1556003"/>
            <a:chExt cx="4820920" cy="3627120"/>
          </a:xfrm>
        </p:grpSpPr>
        <p:sp>
          <p:nvSpPr>
            <p:cNvPr id="5" name="object 5"/>
            <p:cNvSpPr/>
            <p:nvPr/>
          </p:nvSpPr>
          <p:spPr>
            <a:xfrm>
              <a:off x="36576" y="2484119"/>
              <a:ext cx="2247900" cy="0"/>
            </a:xfrm>
            <a:custGeom>
              <a:avLst/>
              <a:gdLst/>
              <a:ahLst/>
              <a:cxnLst/>
              <a:rect l="l" t="t" r="r" b="b"/>
              <a:pathLst>
                <a:path w="2247900">
                  <a:moveTo>
                    <a:pt x="0" y="0"/>
                  </a:moveTo>
                  <a:lnTo>
                    <a:pt x="224750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096" y="1798319"/>
              <a:ext cx="1121663" cy="13655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4541520"/>
              <a:ext cx="3252215" cy="6416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7864" y="1574291"/>
              <a:ext cx="1824227" cy="18242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3395" y="1556003"/>
              <a:ext cx="1824227" cy="182422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604516" y="5506211"/>
            <a:ext cx="1545590" cy="9239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488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4"/>
              </a:spcBef>
            </a:pPr>
            <a:r>
              <a:rPr sz="1800" spc="65" dirty="0">
                <a:latin typeface="Arial"/>
                <a:cs typeface="Arial"/>
              </a:rPr>
              <a:t>50%</a:t>
            </a:r>
            <a:endParaRPr sz="1800">
              <a:latin typeface="Arial"/>
              <a:cs typeface="Arial"/>
            </a:endParaRPr>
          </a:p>
          <a:p>
            <a:pPr marL="97155" marR="90170" indent="1270" algn="ctr">
              <a:lnSpc>
                <a:spcPct val="100000"/>
              </a:lnSpc>
            </a:pPr>
            <a:r>
              <a:rPr sz="1800" spc="100" dirty="0">
                <a:latin typeface="Arial"/>
                <a:cs typeface="Arial"/>
              </a:rPr>
              <a:t>Probability </a:t>
            </a:r>
            <a:r>
              <a:rPr sz="1800" spc="85" dirty="0">
                <a:latin typeface="Arial"/>
                <a:cs typeface="Arial"/>
              </a:rPr>
              <a:t>Transmitted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8367" y="5506211"/>
            <a:ext cx="1428115" cy="9239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488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4"/>
              </a:spcBef>
            </a:pPr>
            <a:r>
              <a:rPr sz="1800" spc="65" dirty="0">
                <a:latin typeface="Arial"/>
                <a:cs typeface="Arial"/>
              </a:rPr>
              <a:t>50%</a:t>
            </a:r>
            <a:endParaRPr sz="1800">
              <a:latin typeface="Arial"/>
              <a:cs typeface="Arial"/>
            </a:endParaRPr>
          </a:p>
          <a:p>
            <a:pPr marL="97790" marR="89535" algn="ctr">
              <a:lnSpc>
                <a:spcPct val="100000"/>
              </a:lnSpc>
            </a:pPr>
            <a:r>
              <a:rPr sz="1800" spc="100" dirty="0">
                <a:latin typeface="Arial"/>
                <a:cs typeface="Arial"/>
              </a:rPr>
              <a:t>Probability </a:t>
            </a:r>
            <a:r>
              <a:rPr sz="1800" spc="125" dirty="0">
                <a:latin typeface="Arial"/>
                <a:cs typeface="Arial"/>
              </a:rPr>
              <a:t>Absorbed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78189" y="1588768"/>
            <a:ext cx="8374380" cy="3924300"/>
            <a:chOff x="2278189" y="1588768"/>
            <a:chExt cx="8374380" cy="3924300"/>
          </a:xfrm>
        </p:grpSpPr>
        <p:sp>
          <p:nvSpPr>
            <p:cNvPr id="13" name="object 13"/>
            <p:cNvSpPr/>
            <p:nvPr/>
          </p:nvSpPr>
          <p:spPr>
            <a:xfrm>
              <a:off x="3377183" y="5085582"/>
              <a:ext cx="201295" cy="421005"/>
            </a:xfrm>
            <a:custGeom>
              <a:avLst/>
              <a:gdLst/>
              <a:ahLst/>
              <a:cxnLst/>
              <a:rect l="l" t="t" r="r" b="b"/>
              <a:pathLst>
                <a:path w="201295" h="421004">
                  <a:moveTo>
                    <a:pt x="0" y="420547"/>
                  </a:moveTo>
                  <a:lnTo>
                    <a:pt x="200863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39055" y="5085582"/>
              <a:ext cx="544195" cy="421005"/>
            </a:xfrm>
            <a:custGeom>
              <a:avLst/>
              <a:gdLst/>
              <a:ahLst/>
              <a:cxnLst/>
              <a:rect l="l" t="t" r="r" b="b"/>
              <a:pathLst>
                <a:path w="544195" h="421004">
                  <a:moveTo>
                    <a:pt x="543687" y="42054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3968" y="1793747"/>
              <a:ext cx="1260347" cy="138226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82951" y="2484119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4">
                  <a:moveTo>
                    <a:pt x="0" y="0"/>
                  </a:moveTo>
                  <a:lnTo>
                    <a:pt x="1885099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07308" y="1793748"/>
              <a:ext cx="1261871" cy="138226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81655" y="1921764"/>
              <a:ext cx="1121663" cy="112013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187951" y="2484119"/>
              <a:ext cx="1943735" cy="0"/>
            </a:xfrm>
            <a:custGeom>
              <a:avLst/>
              <a:gdLst/>
              <a:ahLst/>
              <a:cxnLst/>
              <a:rect l="l" t="t" r="r" b="b"/>
              <a:pathLst>
                <a:path w="1943735">
                  <a:moveTo>
                    <a:pt x="0" y="0"/>
                  </a:moveTo>
                  <a:lnTo>
                    <a:pt x="1943658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61431" y="2057400"/>
              <a:ext cx="248411" cy="8381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201149" y="1652269"/>
              <a:ext cx="0" cy="2837180"/>
            </a:xfrm>
            <a:custGeom>
              <a:avLst/>
              <a:gdLst/>
              <a:ahLst/>
              <a:cxnLst/>
              <a:rect l="l" t="t" r="r" b="b"/>
              <a:pathLst>
                <a:path h="2837179">
                  <a:moveTo>
                    <a:pt x="0" y="283667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63055" y="158876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51825" y="3120389"/>
              <a:ext cx="2837180" cy="0"/>
            </a:xfrm>
            <a:custGeom>
              <a:avLst/>
              <a:gdLst/>
              <a:ahLst/>
              <a:cxnLst/>
              <a:rect l="l" t="t" r="r" b="b"/>
              <a:pathLst>
                <a:path w="2837179">
                  <a:moveTo>
                    <a:pt x="0" y="0"/>
                  </a:moveTo>
                  <a:lnTo>
                    <a:pt x="2836672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575799" y="308228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97339" y="2123951"/>
              <a:ext cx="3810" cy="2063750"/>
            </a:xfrm>
            <a:custGeom>
              <a:avLst/>
              <a:gdLst/>
              <a:ahLst/>
              <a:cxnLst/>
              <a:rect l="l" t="t" r="r" b="b"/>
              <a:pathLst>
                <a:path w="3809" h="2063750">
                  <a:moveTo>
                    <a:pt x="0" y="2063623"/>
                  </a:moveTo>
                  <a:lnTo>
                    <a:pt x="3505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62728" y="2060446"/>
              <a:ext cx="76200" cy="76835"/>
            </a:xfrm>
            <a:custGeom>
              <a:avLst/>
              <a:gdLst/>
              <a:ahLst/>
              <a:cxnLst/>
              <a:rect l="l" t="t" r="r" b="b"/>
              <a:pathLst>
                <a:path w="76200" h="76835">
                  <a:moveTo>
                    <a:pt x="38227" y="0"/>
                  </a:moveTo>
                  <a:lnTo>
                    <a:pt x="0" y="76136"/>
                  </a:lnTo>
                  <a:lnTo>
                    <a:pt x="76200" y="76263"/>
                  </a:lnTo>
                  <a:lnTo>
                    <a:pt x="382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99625" y="2435307"/>
              <a:ext cx="692785" cy="691515"/>
            </a:xfrm>
            <a:custGeom>
              <a:avLst/>
              <a:gdLst/>
              <a:ahLst/>
              <a:cxnLst/>
              <a:rect l="l" t="t" r="r" b="b"/>
              <a:pathLst>
                <a:path w="692784" h="691514">
                  <a:moveTo>
                    <a:pt x="0" y="691349"/>
                  </a:moveTo>
                  <a:lnTo>
                    <a:pt x="692746" y="0"/>
                  </a:lnTo>
                </a:path>
              </a:pathLst>
            </a:custGeom>
            <a:ln w="34925">
              <a:solidFill>
                <a:srgbClr val="0073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843012" y="2373624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59" h="111125">
                  <a:moveTo>
                    <a:pt x="111163" y="0"/>
                  </a:moveTo>
                  <a:lnTo>
                    <a:pt x="0" y="36944"/>
                  </a:lnTo>
                  <a:lnTo>
                    <a:pt x="74015" y="111099"/>
                  </a:lnTo>
                  <a:lnTo>
                    <a:pt x="111163" y="0"/>
                  </a:lnTo>
                  <a:close/>
                </a:path>
              </a:pathLst>
            </a:custGeom>
            <a:solidFill>
              <a:srgbClr val="007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36636" y="2060447"/>
              <a:ext cx="2129155" cy="2131060"/>
            </a:xfrm>
            <a:custGeom>
              <a:avLst/>
              <a:gdLst/>
              <a:ahLst/>
              <a:cxnLst/>
              <a:rect l="l" t="t" r="r" b="b"/>
              <a:pathLst>
                <a:path w="2129154" h="2131060">
                  <a:moveTo>
                    <a:pt x="0" y="1065276"/>
                  </a:moveTo>
                  <a:lnTo>
                    <a:pt x="1095" y="1016513"/>
                  </a:lnTo>
                  <a:lnTo>
                    <a:pt x="4350" y="968313"/>
                  </a:lnTo>
                  <a:lnTo>
                    <a:pt x="9717" y="920723"/>
                  </a:lnTo>
                  <a:lnTo>
                    <a:pt x="17150" y="873790"/>
                  </a:lnTo>
                  <a:lnTo>
                    <a:pt x="26601" y="827560"/>
                  </a:lnTo>
                  <a:lnTo>
                    <a:pt x="38025" y="782081"/>
                  </a:lnTo>
                  <a:lnTo>
                    <a:pt x="51372" y="737400"/>
                  </a:lnTo>
                  <a:lnTo>
                    <a:pt x="66597" y="693564"/>
                  </a:lnTo>
                  <a:lnTo>
                    <a:pt x="83653" y="650620"/>
                  </a:lnTo>
                  <a:lnTo>
                    <a:pt x="102493" y="608615"/>
                  </a:lnTo>
                  <a:lnTo>
                    <a:pt x="123069" y="567595"/>
                  </a:lnTo>
                  <a:lnTo>
                    <a:pt x="145335" y="527608"/>
                  </a:lnTo>
                  <a:lnTo>
                    <a:pt x="169244" y="488701"/>
                  </a:lnTo>
                  <a:lnTo>
                    <a:pt x="194749" y="450921"/>
                  </a:lnTo>
                  <a:lnTo>
                    <a:pt x="221802" y="414315"/>
                  </a:lnTo>
                  <a:lnTo>
                    <a:pt x="250358" y="378930"/>
                  </a:lnTo>
                  <a:lnTo>
                    <a:pt x="280368" y="344812"/>
                  </a:lnTo>
                  <a:lnTo>
                    <a:pt x="311786" y="312010"/>
                  </a:lnTo>
                  <a:lnTo>
                    <a:pt x="344565" y="280569"/>
                  </a:lnTo>
                  <a:lnTo>
                    <a:pt x="378658" y="250538"/>
                  </a:lnTo>
                  <a:lnTo>
                    <a:pt x="414018" y="221962"/>
                  </a:lnTo>
                  <a:lnTo>
                    <a:pt x="450598" y="194889"/>
                  </a:lnTo>
                  <a:lnTo>
                    <a:pt x="488351" y="169366"/>
                  </a:lnTo>
                  <a:lnTo>
                    <a:pt x="527230" y="145440"/>
                  </a:lnTo>
                  <a:lnTo>
                    <a:pt x="567188" y="123158"/>
                  </a:lnTo>
                  <a:lnTo>
                    <a:pt x="608179" y="102567"/>
                  </a:lnTo>
                  <a:lnTo>
                    <a:pt x="650154" y="83714"/>
                  </a:lnTo>
                  <a:lnTo>
                    <a:pt x="693068" y="66645"/>
                  </a:lnTo>
                  <a:lnTo>
                    <a:pt x="736872" y="51409"/>
                  </a:lnTo>
                  <a:lnTo>
                    <a:pt x="781521" y="38052"/>
                  </a:lnTo>
                  <a:lnTo>
                    <a:pt x="826968" y="26621"/>
                  </a:lnTo>
                  <a:lnTo>
                    <a:pt x="873164" y="17162"/>
                  </a:lnTo>
                  <a:lnTo>
                    <a:pt x="920064" y="9724"/>
                  </a:lnTo>
                  <a:lnTo>
                    <a:pt x="967620" y="4353"/>
                  </a:lnTo>
                  <a:lnTo>
                    <a:pt x="1015786" y="1096"/>
                  </a:lnTo>
                  <a:lnTo>
                    <a:pt x="1064514" y="0"/>
                  </a:lnTo>
                  <a:lnTo>
                    <a:pt x="1113240" y="1096"/>
                  </a:lnTo>
                  <a:lnTo>
                    <a:pt x="1161405" y="4353"/>
                  </a:lnTo>
                  <a:lnTo>
                    <a:pt x="1208960" y="9724"/>
                  </a:lnTo>
                  <a:lnTo>
                    <a:pt x="1255860" y="17162"/>
                  </a:lnTo>
                  <a:lnTo>
                    <a:pt x="1302055" y="26621"/>
                  </a:lnTo>
                  <a:lnTo>
                    <a:pt x="1347501" y="38052"/>
                  </a:lnTo>
                  <a:lnTo>
                    <a:pt x="1392150" y="51409"/>
                  </a:lnTo>
                  <a:lnTo>
                    <a:pt x="1435954" y="66645"/>
                  </a:lnTo>
                  <a:lnTo>
                    <a:pt x="1478868" y="83714"/>
                  </a:lnTo>
                  <a:lnTo>
                    <a:pt x="1520843" y="102567"/>
                  </a:lnTo>
                  <a:lnTo>
                    <a:pt x="1561833" y="123158"/>
                  </a:lnTo>
                  <a:lnTo>
                    <a:pt x="1601791" y="145440"/>
                  </a:lnTo>
                  <a:lnTo>
                    <a:pt x="1640670" y="169366"/>
                  </a:lnTo>
                  <a:lnTo>
                    <a:pt x="1678423" y="194889"/>
                  </a:lnTo>
                  <a:lnTo>
                    <a:pt x="1715004" y="221962"/>
                  </a:lnTo>
                  <a:lnTo>
                    <a:pt x="1750364" y="250538"/>
                  </a:lnTo>
                  <a:lnTo>
                    <a:pt x="1784457" y="280569"/>
                  </a:lnTo>
                  <a:lnTo>
                    <a:pt x="1817236" y="312010"/>
                  </a:lnTo>
                  <a:lnTo>
                    <a:pt x="1848655" y="344812"/>
                  </a:lnTo>
                  <a:lnTo>
                    <a:pt x="1878665" y="378930"/>
                  </a:lnTo>
                  <a:lnTo>
                    <a:pt x="1907221" y="414315"/>
                  </a:lnTo>
                  <a:lnTo>
                    <a:pt x="1934274" y="450921"/>
                  </a:lnTo>
                  <a:lnTo>
                    <a:pt x="1959779" y="488701"/>
                  </a:lnTo>
                  <a:lnTo>
                    <a:pt x="1983689" y="527608"/>
                  </a:lnTo>
                  <a:lnTo>
                    <a:pt x="2005955" y="567595"/>
                  </a:lnTo>
                  <a:lnTo>
                    <a:pt x="2026532" y="608615"/>
                  </a:lnTo>
                  <a:lnTo>
                    <a:pt x="2045372" y="650620"/>
                  </a:lnTo>
                  <a:lnTo>
                    <a:pt x="2062428" y="693564"/>
                  </a:lnTo>
                  <a:lnTo>
                    <a:pt x="2077654" y="737400"/>
                  </a:lnTo>
                  <a:lnTo>
                    <a:pt x="2091002" y="782081"/>
                  </a:lnTo>
                  <a:lnTo>
                    <a:pt x="2102425" y="827560"/>
                  </a:lnTo>
                  <a:lnTo>
                    <a:pt x="2111877" y="873790"/>
                  </a:lnTo>
                  <a:lnTo>
                    <a:pt x="2119310" y="920723"/>
                  </a:lnTo>
                  <a:lnTo>
                    <a:pt x="2124677" y="968313"/>
                  </a:lnTo>
                  <a:lnTo>
                    <a:pt x="2127932" y="1016513"/>
                  </a:lnTo>
                  <a:lnTo>
                    <a:pt x="2129028" y="1065276"/>
                  </a:lnTo>
                  <a:lnTo>
                    <a:pt x="2127932" y="1114038"/>
                  </a:lnTo>
                  <a:lnTo>
                    <a:pt x="2124677" y="1162238"/>
                  </a:lnTo>
                  <a:lnTo>
                    <a:pt x="2119310" y="1209828"/>
                  </a:lnTo>
                  <a:lnTo>
                    <a:pt x="2111877" y="1256761"/>
                  </a:lnTo>
                  <a:lnTo>
                    <a:pt x="2102425" y="1302991"/>
                  </a:lnTo>
                  <a:lnTo>
                    <a:pt x="2091002" y="1348470"/>
                  </a:lnTo>
                  <a:lnTo>
                    <a:pt x="2077654" y="1393151"/>
                  </a:lnTo>
                  <a:lnTo>
                    <a:pt x="2062428" y="1436987"/>
                  </a:lnTo>
                  <a:lnTo>
                    <a:pt x="2045372" y="1479931"/>
                  </a:lnTo>
                  <a:lnTo>
                    <a:pt x="2026532" y="1521936"/>
                  </a:lnTo>
                  <a:lnTo>
                    <a:pt x="2005955" y="1562956"/>
                  </a:lnTo>
                  <a:lnTo>
                    <a:pt x="1983689" y="1602943"/>
                  </a:lnTo>
                  <a:lnTo>
                    <a:pt x="1959779" y="1641850"/>
                  </a:lnTo>
                  <a:lnTo>
                    <a:pt x="1934274" y="1679630"/>
                  </a:lnTo>
                  <a:lnTo>
                    <a:pt x="1907221" y="1716236"/>
                  </a:lnTo>
                  <a:lnTo>
                    <a:pt x="1878665" y="1751621"/>
                  </a:lnTo>
                  <a:lnTo>
                    <a:pt x="1848655" y="1785739"/>
                  </a:lnTo>
                  <a:lnTo>
                    <a:pt x="1817236" y="1818541"/>
                  </a:lnTo>
                  <a:lnTo>
                    <a:pt x="1784457" y="1849982"/>
                  </a:lnTo>
                  <a:lnTo>
                    <a:pt x="1750364" y="1880013"/>
                  </a:lnTo>
                  <a:lnTo>
                    <a:pt x="1715004" y="1908589"/>
                  </a:lnTo>
                  <a:lnTo>
                    <a:pt x="1678423" y="1935662"/>
                  </a:lnTo>
                  <a:lnTo>
                    <a:pt x="1640670" y="1961185"/>
                  </a:lnTo>
                  <a:lnTo>
                    <a:pt x="1601791" y="1985111"/>
                  </a:lnTo>
                  <a:lnTo>
                    <a:pt x="1561833" y="2007393"/>
                  </a:lnTo>
                  <a:lnTo>
                    <a:pt x="1520843" y="2027984"/>
                  </a:lnTo>
                  <a:lnTo>
                    <a:pt x="1478868" y="2046837"/>
                  </a:lnTo>
                  <a:lnTo>
                    <a:pt x="1435954" y="2063906"/>
                  </a:lnTo>
                  <a:lnTo>
                    <a:pt x="1392150" y="2079142"/>
                  </a:lnTo>
                  <a:lnTo>
                    <a:pt x="1347501" y="2092499"/>
                  </a:lnTo>
                  <a:lnTo>
                    <a:pt x="1302055" y="2103930"/>
                  </a:lnTo>
                  <a:lnTo>
                    <a:pt x="1255860" y="2113389"/>
                  </a:lnTo>
                  <a:lnTo>
                    <a:pt x="1208960" y="2120827"/>
                  </a:lnTo>
                  <a:lnTo>
                    <a:pt x="1161405" y="2126198"/>
                  </a:lnTo>
                  <a:lnTo>
                    <a:pt x="1113240" y="2129455"/>
                  </a:lnTo>
                  <a:lnTo>
                    <a:pt x="1064514" y="2130552"/>
                  </a:lnTo>
                  <a:lnTo>
                    <a:pt x="1015786" y="2129455"/>
                  </a:lnTo>
                  <a:lnTo>
                    <a:pt x="967620" y="2126198"/>
                  </a:lnTo>
                  <a:lnTo>
                    <a:pt x="920064" y="2120827"/>
                  </a:lnTo>
                  <a:lnTo>
                    <a:pt x="873164" y="2113389"/>
                  </a:lnTo>
                  <a:lnTo>
                    <a:pt x="826968" y="2103930"/>
                  </a:lnTo>
                  <a:lnTo>
                    <a:pt x="781521" y="2092499"/>
                  </a:lnTo>
                  <a:lnTo>
                    <a:pt x="736872" y="2079142"/>
                  </a:lnTo>
                  <a:lnTo>
                    <a:pt x="693068" y="2063906"/>
                  </a:lnTo>
                  <a:lnTo>
                    <a:pt x="650154" y="2046837"/>
                  </a:lnTo>
                  <a:lnTo>
                    <a:pt x="608179" y="2027984"/>
                  </a:lnTo>
                  <a:lnTo>
                    <a:pt x="567188" y="2007393"/>
                  </a:lnTo>
                  <a:lnTo>
                    <a:pt x="527230" y="1985111"/>
                  </a:lnTo>
                  <a:lnTo>
                    <a:pt x="488351" y="1961185"/>
                  </a:lnTo>
                  <a:lnTo>
                    <a:pt x="450598" y="1935662"/>
                  </a:lnTo>
                  <a:lnTo>
                    <a:pt x="414018" y="1908589"/>
                  </a:lnTo>
                  <a:lnTo>
                    <a:pt x="378658" y="1880013"/>
                  </a:lnTo>
                  <a:lnTo>
                    <a:pt x="344565" y="1849982"/>
                  </a:lnTo>
                  <a:lnTo>
                    <a:pt x="311786" y="1818541"/>
                  </a:lnTo>
                  <a:lnTo>
                    <a:pt x="280368" y="1785739"/>
                  </a:lnTo>
                  <a:lnTo>
                    <a:pt x="250358" y="1751621"/>
                  </a:lnTo>
                  <a:lnTo>
                    <a:pt x="221802" y="1716236"/>
                  </a:lnTo>
                  <a:lnTo>
                    <a:pt x="194749" y="1679630"/>
                  </a:lnTo>
                  <a:lnTo>
                    <a:pt x="169244" y="1641850"/>
                  </a:lnTo>
                  <a:lnTo>
                    <a:pt x="145335" y="1602943"/>
                  </a:lnTo>
                  <a:lnTo>
                    <a:pt x="123069" y="1562956"/>
                  </a:lnTo>
                  <a:lnTo>
                    <a:pt x="102493" y="1521936"/>
                  </a:lnTo>
                  <a:lnTo>
                    <a:pt x="83653" y="1479931"/>
                  </a:lnTo>
                  <a:lnTo>
                    <a:pt x="66597" y="1436987"/>
                  </a:lnTo>
                  <a:lnTo>
                    <a:pt x="51372" y="1393151"/>
                  </a:lnTo>
                  <a:lnTo>
                    <a:pt x="38025" y="1348470"/>
                  </a:lnTo>
                  <a:lnTo>
                    <a:pt x="26601" y="1302991"/>
                  </a:lnTo>
                  <a:lnTo>
                    <a:pt x="17150" y="1256761"/>
                  </a:lnTo>
                  <a:lnTo>
                    <a:pt x="9717" y="1209828"/>
                  </a:lnTo>
                  <a:lnTo>
                    <a:pt x="4350" y="1162238"/>
                  </a:lnTo>
                  <a:lnTo>
                    <a:pt x="1095" y="1114038"/>
                  </a:lnTo>
                  <a:lnTo>
                    <a:pt x="0" y="1065276"/>
                  </a:lnTo>
                  <a:close/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953244" y="2372868"/>
              <a:ext cx="0" cy="727075"/>
            </a:xfrm>
            <a:custGeom>
              <a:avLst/>
              <a:gdLst/>
              <a:ahLst/>
              <a:cxnLst/>
              <a:rect l="l" t="t" r="r" b="b"/>
              <a:pathLst>
                <a:path h="727075">
                  <a:moveTo>
                    <a:pt x="0" y="0"/>
                  </a:moveTo>
                  <a:lnTo>
                    <a:pt x="0" y="726909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199619" y="2938418"/>
              <a:ext cx="276860" cy="191135"/>
            </a:xfrm>
            <a:custGeom>
              <a:avLst/>
              <a:gdLst/>
              <a:ahLst/>
              <a:cxnLst/>
              <a:rect l="l" t="t" r="r" b="b"/>
              <a:pathLst>
                <a:path w="276859" h="191135">
                  <a:moveTo>
                    <a:pt x="276453" y="190550"/>
                  </a:moveTo>
                  <a:lnTo>
                    <a:pt x="273315" y="138735"/>
                  </a:lnTo>
                  <a:lnTo>
                    <a:pt x="260646" y="88846"/>
                  </a:lnTo>
                  <a:lnTo>
                    <a:pt x="238907" y="42171"/>
                  </a:lnTo>
                  <a:lnTo>
                    <a:pt x="208559" y="0"/>
                  </a:lnTo>
                  <a:lnTo>
                    <a:pt x="0" y="181216"/>
                  </a:lnTo>
                  <a:lnTo>
                    <a:pt x="276453" y="19055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136636" y="3125724"/>
              <a:ext cx="2066925" cy="0"/>
            </a:xfrm>
            <a:custGeom>
              <a:avLst/>
              <a:gdLst/>
              <a:ahLst/>
              <a:cxnLst/>
              <a:rect l="l" t="t" r="r" b="b"/>
              <a:pathLst>
                <a:path w="2066925">
                  <a:moveTo>
                    <a:pt x="0" y="0"/>
                  </a:moveTo>
                  <a:lnTo>
                    <a:pt x="206637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190315" y="308762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218675" y="2372868"/>
              <a:ext cx="735330" cy="0"/>
            </a:xfrm>
            <a:custGeom>
              <a:avLst/>
              <a:gdLst/>
              <a:ahLst/>
              <a:cxnLst/>
              <a:rect l="l" t="t" r="r" b="b"/>
              <a:pathLst>
                <a:path w="735329">
                  <a:moveTo>
                    <a:pt x="0" y="0"/>
                  </a:moveTo>
                  <a:lnTo>
                    <a:pt x="73507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15856" y="3134867"/>
              <a:ext cx="195070" cy="260603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7105239" y="5174126"/>
            <a:ext cx="2759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9290" marR="5080" indent="-6572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Impact"/>
                <a:cs typeface="Impact"/>
              </a:rPr>
              <a:t>Intuitively,</a:t>
            </a:r>
            <a:r>
              <a:rPr sz="1800" spc="10" dirty="0">
                <a:latin typeface="Impact"/>
                <a:cs typeface="Impact"/>
              </a:rPr>
              <a:t> </a:t>
            </a:r>
            <a:r>
              <a:rPr sz="1800" dirty="0">
                <a:latin typeface="Impact"/>
                <a:cs typeface="Impact"/>
              </a:rPr>
              <a:t>can</a:t>
            </a:r>
            <a:r>
              <a:rPr sz="1800" spc="-15" dirty="0">
                <a:latin typeface="Impact"/>
                <a:cs typeface="Impact"/>
              </a:rPr>
              <a:t> </a:t>
            </a:r>
            <a:r>
              <a:rPr sz="1800" dirty="0">
                <a:latin typeface="Impact"/>
                <a:cs typeface="Impact"/>
              </a:rPr>
              <a:t>think</a:t>
            </a:r>
            <a:r>
              <a:rPr sz="1800" spc="-5" dirty="0">
                <a:latin typeface="Impact"/>
                <a:cs typeface="Impact"/>
              </a:rPr>
              <a:t> </a:t>
            </a:r>
            <a:r>
              <a:rPr sz="1800" dirty="0">
                <a:latin typeface="Impact"/>
                <a:cs typeface="Impact"/>
              </a:rPr>
              <a:t>about</a:t>
            </a:r>
            <a:r>
              <a:rPr sz="1800" spc="-5" dirty="0">
                <a:latin typeface="Impact"/>
                <a:cs typeface="Impact"/>
              </a:rPr>
              <a:t> </a:t>
            </a:r>
            <a:r>
              <a:rPr sz="1800" spc="-25" dirty="0">
                <a:latin typeface="Impact"/>
                <a:cs typeface="Impact"/>
              </a:rPr>
              <a:t>as </a:t>
            </a:r>
            <a:r>
              <a:rPr sz="1800" dirty="0">
                <a:latin typeface="Impact"/>
                <a:cs typeface="Impact"/>
              </a:rPr>
              <a:t>vector</a:t>
            </a:r>
            <a:r>
              <a:rPr sz="1800" spc="-5" dirty="0">
                <a:latin typeface="Impact"/>
                <a:cs typeface="Impact"/>
              </a:rPr>
              <a:t> </a:t>
            </a:r>
            <a:r>
              <a:rPr sz="1800" spc="-10" dirty="0">
                <a:latin typeface="Impact"/>
                <a:cs typeface="Impact"/>
              </a:rPr>
              <a:t>addition</a:t>
            </a:r>
            <a:endParaRPr sz="1800">
              <a:latin typeface="Impact"/>
              <a:cs typeface="Impac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71515" y="3009900"/>
            <a:ext cx="1744980" cy="119951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327660" marR="90805" indent="-230504">
              <a:lnSpc>
                <a:spcPct val="100000"/>
              </a:lnSpc>
              <a:spcBef>
                <a:spcPts val="375"/>
              </a:spcBef>
            </a:pPr>
            <a:r>
              <a:rPr sz="1800" spc="90" dirty="0">
                <a:latin typeface="Arial"/>
                <a:cs typeface="Arial"/>
              </a:rPr>
              <a:t>If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140" dirty="0">
                <a:latin typeface="Arial"/>
                <a:cs typeface="Arial"/>
              </a:rPr>
              <a:t>it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75" dirty="0">
                <a:latin typeface="Arial"/>
                <a:cs typeface="Arial"/>
              </a:rPr>
              <a:t>transmits, </a:t>
            </a:r>
            <a:r>
              <a:rPr sz="1800" spc="140" dirty="0">
                <a:latin typeface="Arial"/>
                <a:cs typeface="Arial"/>
              </a:rPr>
              <a:t>it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120" dirty="0">
                <a:latin typeface="Arial"/>
                <a:cs typeface="Arial"/>
              </a:rPr>
              <a:t>now </a:t>
            </a:r>
            <a:r>
              <a:rPr sz="1800" spc="140" dirty="0">
                <a:latin typeface="Arial"/>
                <a:cs typeface="Arial"/>
              </a:rPr>
              <a:t>vertically </a:t>
            </a:r>
            <a:r>
              <a:rPr sz="1800" spc="90" dirty="0">
                <a:latin typeface="Arial"/>
                <a:cs typeface="Arial"/>
              </a:rPr>
              <a:t>polarized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170432" y="2582919"/>
            <a:ext cx="9932035" cy="3331845"/>
            <a:chOff x="1170432" y="2582919"/>
            <a:chExt cx="9932035" cy="3331845"/>
          </a:xfrm>
        </p:grpSpPr>
        <p:sp>
          <p:nvSpPr>
            <p:cNvPr id="39" name="object 39"/>
            <p:cNvSpPr/>
            <p:nvPr/>
          </p:nvSpPr>
          <p:spPr>
            <a:xfrm>
              <a:off x="5657091" y="2589269"/>
              <a:ext cx="487045" cy="421005"/>
            </a:xfrm>
            <a:custGeom>
              <a:avLst/>
              <a:gdLst/>
              <a:ahLst/>
              <a:cxnLst/>
              <a:rect l="l" t="t" r="r" b="b"/>
              <a:pathLst>
                <a:path w="487045" h="421005">
                  <a:moveTo>
                    <a:pt x="486994" y="42054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935717" y="4829573"/>
              <a:ext cx="1018540" cy="1018540"/>
            </a:xfrm>
            <a:custGeom>
              <a:avLst/>
              <a:gdLst/>
              <a:ahLst/>
              <a:cxnLst/>
              <a:rect l="l" t="t" r="r" b="b"/>
              <a:pathLst>
                <a:path w="1018540" h="1018539">
                  <a:moveTo>
                    <a:pt x="0" y="1018260"/>
                  </a:moveTo>
                  <a:lnTo>
                    <a:pt x="1018260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904588" y="4767828"/>
              <a:ext cx="111125" cy="111760"/>
            </a:xfrm>
            <a:custGeom>
              <a:avLst/>
              <a:gdLst/>
              <a:ahLst/>
              <a:cxnLst/>
              <a:rect l="l" t="t" r="r" b="b"/>
              <a:pathLst>
                <a:path w="111125" h="111760">
                  <a:moveTo>
                    <a:pt x="111124" y="0"/>
                  </a:moveTo>
                  <a:lnTo>
                    <a:pt x="0" y="37058"/>
                  </a:lnTo>
                  <a:lnTo>
                    <a:pt x="74091" y="111137"/>
                  </a:lnTo>
                  <a:lnTo>
                    <a:pt x="11112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1048238" y="4894774"/>
              <a:ext cx="1905" cy="993140"/>
            </a:xfrm>
            <a:custGeom>
              <a:avLst/>
              <a:gdLst/>
              <a:ahLst/>
              <a:cxnLst/>
              <a:rect l="l" t="t" r="r" b="b"/>
              <a:pathLst>
                <a:path w="1904" h="993139">
                  <a:moveTo>
                    <a:pt x="0" y="992682"/>
                  </a:moveTo>
                  <a:lnTo>
                    <a:pt x="1409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997234" y="4807452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527" y="0"/>
                  </a:moveTo>
                  <a:lnTo>
                    <a:pt x="0" y="104711"/>
                  </a:lnTo>
                  <a:lnTo>
                    <a:pt x="104775" y="104851"/>
                  </a:lnTo>
                  <a:lnTo>
                    <a:pt x="525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987534" y="5862066"/>
              <a:ext cx="953769" cy="0"/>
            </a:xfrm>
            <a:custGeom>
              <a:avLst/>
              <a:gdLst/>
              <a:ahLst/>
              <a:cxnLst/>
              <a:rect l="l" t="t" r="r" b="b"/>
              <a:pathLst>
                <a:path w="953770">
                  <a:moveTo>
                    <a:pt x="0" y="0"/>
                  </a:moveTo>
                  <a:lnTo>
                    <a:pt x="953592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923663" y="5809674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0" y="0"/>
                  </a:moveTo>
                  <a:lnTo>
                    <a:pt x="0" y="104775"/>
                  </a:lnTo>
                  <a:lnTo>
                    <a:pt x="104775" y="5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70432" y="3616452"/>
              <a:ext cx="3857243" cy="646175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1170432" y="3616452"/>
            <a:ext cx="3857625" cy="646430"/>
          </a:xfrm>
          <a:prstGeom prst="rect">
            <a:avLst/>
          </a:prstGeom>
          <a:ln w="6350">
            <a:solidFill>
              <a:srgbClr val="C4293C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113155" marR="354330" indent="-753110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latin typeface="Georgia"/>
                <a:cs typeface="Georgia"/>
              </a:rPr>
              <a:t>To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solve,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need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to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describe </a:t>
            </a:r>
            <a:r>
              <a:rPr sz="1800" spc="-25" dirty="0">
                <a:latin typeface="Georgia"/>
                <a:cs typeface="Georgia"/>
              </a:rPr>
              <a:t>it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HV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b="1" spc="-20" dirty="0">
                <a:latin typeface="Georgia"/>
                <a:cs typeface="Georgia"/>
              </a:rPr>
              <a:t>basis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Polarization</a:t>
            </a:r>
            <a:r>
              <a:rPr spc="-65" dirty="0"/>
              <a:t> </a:t>
            </a:r>
            <a:r>
              <a:rPr dirty="0"/>
              <a:t>beyond</a:t>
            </a:r>
            <a:r>
              <a:rPr spc="-40" dirty="0"/>
              <a:t> </a:t>
            </a:r>
            <a:r>
              <a:rPr dirty="0"/>
              <a:t>Malus’</a:t>
            </a:r>
            <a:r>
              <a:rPr spc="-40" dirty="0"/>
              <a:t> </a:t>
            </a:r>
            <a:r>
              <a:rPr spc="-25" dirty="0"/>
              <a:t>Law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8157" y="1477733"/>
            <a:ext cx="3653485" cy="36534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93239" y="2620246"/>
            <a:ext cx="51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Georgia"/>
                <a:cs typeface="Georgia"/>
              </a:rPr>
              <a:t>+45°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8622" y="5156625"/>
            <a:ext cx="2411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Two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crossed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polarizers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light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passes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through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2635" y="1834895"/>
            <a:ext cx="3829811" cy="30479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41440" y="2679700"/>
            <a:ext cx="51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Georgia"/>
                <a:cs typeface="Georgia"/>
              </a:rPr>
              <a:t>+45°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5195" y="1600672"/>
            <a:ext cx="4989195" cy="75311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spc="-10" dirty="0">
                <a:latin typeface="Georgia"/>
                <a:cs typeface="Georgia"/>
              </a:rPr>
              <a:t>-</a:t>
            </a:r>
            <a:r>
              <a:rPr sz="1800" spc="-25" dirty="0">
                <a:latin typeface="Georgia"/>
                <a:cs typeface="Georgia"/>
              </a:rPr>
              <a:t>45°</a:t>
            </a:r>
            <a:endParaRPr sz="1800">
              <a:latin typeface="Georgia"/>
              <a:cs typeface="Georgia"/>
            </a:endParaRPr>
          </a:p>
          <a:p>
            <a:pPr marL="4610735">
              <a:lnSpc>
                <a:spcPct val="100000"/>
              </a:lnSpc>
              <a:spcBef>
                <a:spcPts val="705"/>
              </a:spcBef>
            </a:pPr>
            <a:r>
              <a:rPr sz="1800" spc="-25" dirty="0">
                <a:latin typeface="Georgia"/>
                <a:cs typeface="Georgia"/>
              </a:rPr>
              <a:t>90°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53398" y="1427886"/>
            <a:ext cx="456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-</a:t>
            </a:r>
            <a:r>
              <a:rPr sz="1800" spc="-25" dirty="0">
                <a:latin typeface="Georgia"/>
                <a:cs typeface="Georgia"/>
              </a:rPr>
              <a:t>45°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0969" y="5156624"/>
            <a:ext cx="1673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Three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polarizers</a:t>
            </a:r>
            <a:endParaRPr sz="180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sz="1800" spc="-25" dirty="0">
                <a:latin typeface="Georgia"/>
                <a:cs typeface="Georgia"/>
              </a:rPr>
              <a:t>???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Polarization</a:t>
            </a:r>
            <a:r>
              <a:rPr spc="-65" dirty="0"/>
              <a:t> </a:t>
            </a:r>
            <a:r>
              <a:rPr dirty="0"/>
              <a:t>beyond</a:t>
            </a:r>
            <a:r>
              <a:rPr spc="-40" dirty="0"/>
              <a:t> </a:t>
            </a:r>
            <a:r>
              <a:rPr dirty="0"/>
              <a:t>Malus’</a:t>
            </a:r>
            <a:r>
              <a:rPr spc="-40" dirty="0"/>
              <a:t> </a:t>
            </a:r>
            <a:r>
              <a:rPr spc="-25" dirty="0"/>
              <a:t>Law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8157" y="1477733"/>
            <a:ext cx="3653485" cy="36534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93239" y="2620246"/>
            <a:ext cx="51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Georgia"/>
                <a:cs typeface="Georgia"/>
              </a:rPr>
              <a:t>+45°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8622" y="5156625"/>
            <a:ext cx="2411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Two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crossed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polarizers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No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light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passes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through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12635" y="1834895"/>
            <a:ext cx="3829811" cy="30479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441440" y="2679700"/>
            <a:ext cx="51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Georgia"/>
                <a:cs typeface="Georgia"/>
              </a:rPr>
              <a:t>+45°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5195" y="1600672"/>
            <a:ext cx="4989195" cy="75311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800" spc="-10" dirty="0">
                <a:latin typeface="Georgia"/>
                <a:cs typeface="Georgia"/>
              </a:rPr>
              <a:t>-</a:t>
            </a:r>
            <a:r>
              <a:rPr sz="1800" spc="-25" dirty="0">
                <a:latin typeface="Georgia"/>
                <a:cs typeface="Georgia"/>
              </a:rPr>
              <a:t>45°</a:t>
            </a:r>
            <a:endParaRPr sz="1800">
              <a:latin typeface="Georgia"/>
              <a:cs typeface="Georgia"/>
            </a:endParaRPr>
          </a:p>
          <a:p>
            <a:pPr marL="4610735">
              <a:lnSpc>
                <a:spcPct val="100000"/>
              </a:lnSpc>
              <a:spcBef>
                <a:spcPts val="705"/>
              </a:spcBef>
            </a:pPr>
            <a:r>
              <a:rPr sz="1800" spc="-25" dirty="0">
                <a:latin typeface="Georgia"/>
                <a:cs typeface="Georgia"/>
              </a:rPr>
              <a:t>90°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53398" y="1427886"/>
            <a:ext cx="456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-</a:t>
            </a:r>
            <a:r>
              <a:rPr sz="1800" spc="-25" dirty="0">
                <a:latin typeface="Georgia"/>
                <a:cs typeface="Georgia"/>
              </a:rPr>
              <a:t>45°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0969" y="5156624"/>
            <a:ext cx="1673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Three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polarizers</a:t>
            </a:r>
            <a:endParaRPr sz="180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sz="1800" spc="-25" dirty="0">
                <a:latin typeface="Georgia"/>
                <a:cs typeface="Georgia"/>
              </a:rPr>
              <a:t>???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731" y="1586484"/>
            <a:ext cx="5714987" cy="428701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Superposition</a:t>
            </a:r>
            <a:r>
              <a:rPr spc="-7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Measurement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25039" y="1464564"/>
            <a:ext cx="7760970" cy="1842770"/>
            <a:chOff x="2225039" y="1464564"/>
            <a:chExt cx="7760970" cy="1842770"/>
          </a:xfrm>
        </p:grpSpPr>
        <p:sp>
          <p:nvSpPr>
            <p:cNvPr id="4" name="object 4"/>
            <p:cNvSpPr/>
            <p:nvPr/>
          </p:nvSpPr>
          <p:spPr>
            <a:xfrm>
              <a:off x="2225039" y="2345436"/>
              <a:ext cx="1506855" cy="0"/>
            </a:xfrm>
            <a:custGeom>
              <a:avLst/>
              <a:gdLst/>
              <a:ahLst/>
              <a:cxnLst/>
              <a:rect l="l" t="t" r="r" b="b"/>
              <a:pathLst>
                <a:path w="1506854">
                  <a:moveTo>
                    <a:pt x="0" y="0"/>
                  </a:moveTo>
                  <a:lnTo>
                    <a:pt x="150647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9755" y="1464564"/>
              <a:ext cx="1824227" cy="18242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3951" y="1464564"/>
              <a:ext cx="1824227" cy="18242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9079" y="1784604"/>
              <a:ext cx="1132331" cy="11323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30751" y="2353055"/>
              <a:ext cx="2401570" cy="0"/>
            </a:xfrm>
            <a:custGeom>
              <a:avLst/>
              <a:gdLst/>
              <a:ahLst/>
              <a:cxnLst/>
              <a:rect l="l" t="t" r="r" b="b"/>
              <a:pathLst>
                <a:path w="2401570">
                  <a:moveTo>
                    <a:pt x="0" y="0"/>
                  </a:moveTo>
                  <a:lnTo>
                    <a:pt x="240107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7507" y="1674876"/>
              <a:ext cx="1261871" cy="13822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3707" y="1677924"/>
              <a:ext cx="1261871" cy="13822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32575" y="2368296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5">
                  <a:moveTo>
                    <a:pt x="0" y="0"/>
                  </a:moveTo>
                  <a:lnTo>
                    <a:pt x="1885099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34655" y="1482852"/>
              <a:ext cx="1824227" cy="18242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98663" y="1482852"/>
              <a:ext cx="1824227" cy="182422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534399" y="2353055"/>
              <a:ext cx="1447165" cy="15240"/>
            </a:xfrm>
            <a:custGeom>
              <a:avLst/>
              <a:gdLst/>
              <a:ahLst/>
              <a:cxnLst/>
              <a:rect l="l" t="t" r="r" b="b"/>
              <a:pathLst>
                <a:path w="1447165" h="15239">
                  <a:moveTo>
                    <a:pt x="0" y="0"/>
                  </a:moveTo>
                  <a:lnTo>
                    <a:pt x="1446568" y="14909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94131" y="3600447"/>
            <a:ext cx="5325745" cy="2900680"/>
            <a:chOff x="294131" y="3600447"/>
            <a:chExt cx="5325745" cy="2900680"/>
          </a:xfrm>
        </p:grpSpPr>
        <p:sp>
          <p:nvSpPr>
            <p:cNvPr id="16" name="object 16"/>
            <p:cNvSpPr/>
            <p:nvPr/>
          </p:nvSpPr>
          <p:spPr>
            <a:xfrm>
              <a:off x="4170426" y="3663949"/>
              <a:ext cx="0" cy="2837180"/>
            </a:xfrm>
            <a:custGeom>
              <a:avLst/>
              <a:gdLst/>
              <a:ahLst/>
              <a:cxnLst/>
              <a:rect l="l" t="t" r="r" b="b"/>
              <a:pathLst>
                <a:path h="2837179">
                  <a:moveTo>
                    <a:pt x="0" y="283667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32331" y="360044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19577" y="5132069"/>
              <a:ext cx="2837180" cy="0"/>
            </a:xfrm>
            <a:custGeom>
              <a:avLst/>
              <a:gdLst/>
              <a:ahLst/>
              <a:cxnLst/>
              <a:rect l="l" t="t" r="r" b="b"/>
              <a:pathLst>
                <a:path w="2837179">
                  <a:moveTo>
                    <a:pt x="0" y="0"/>
                  </a:moveTo>
                  <a:lnTo>
                    <a:pt x="2836672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43551" y="509396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69664" y="4135626"/>
              <a:ext cx="0" cy="2066925"/>
            </a:xfrm>
            <a:custGeom>
              <a:avLst/>
              <a:gdLst/>
              <a:ahLst/>
              <a:cxnLst/>
              <a:rect l="l" t="t" r="r" b="b"/>
              <a:pathLst>
                <a:path h="2066925">
                  <a:moveTo>
                    <a:pt x="0" y="206637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31569" y="407212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8902" y="4445463"/>
              <a:ext cx="692785" cy="691515"/>
            </a:xfrm>
            <a:custGeom>
              <a:avLst/>
              <a:gdLst/>
              <a:ahLst/>
              <a:cxnLst/>
              <a:rect l="l" t="t" r="r" b="b"/>
              <a:pathLst>
                <a:path w="692785" h="691514">
                  <a:moveTo>
                    <a:pt x="0" y="691349"/>
                  </a:moveTo>
                  <a:lnTo>
                    <a:pt x="692746" y="0"/>
                  </a:lnTo>
                </a:path>
              </a:pathLst>
            </a:custGeom>
            <a:ln w="34925">
              <a:solidFill>
                <a:srgbClr val="0073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12289" y="4383780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60" h="111125">
                  <a:moveTo>
                    <a:pt x="111163" y="0"/>
                  </a:moveTo>
                  <a:lnTo>
                    <a:pt x="0" y="36944"/>
                  </a:lnTo>
                  <a:lnTo>
                    <a:pt x="74015" y="111099"/>
                  </a:lnTo>
                  <a:lnTo>
                    <a:pt x="111163" y="0"/>
                  </a:lnTo>
                  <a:close/>
                </a:path>
              </a:pathLst>
            </a:custGeom>
            <a:solidFill>
              <a:srgbClr val="007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8667" y="4049267"/>
              <a:ext cx="2221991" cy="222046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04387" y="4072127"/>
              <a:ext cx="2131060" cy="2129155"/>
            </a:xfrm>
            <a:custGeom>
              <a:avLst/>
              <a:gdLst/>
              <a:ahLst/>
              <a:cxnLst/>
              <a:rect l="l" t="t" r="r" b="b"/>
              <a:pathLst>
                <a:path w="2131060" h="2129154">
                  <a:moveTo>
                    <a:pt x="0" y="1064514"/>
                  </a:moveTo>
                  <a:lnTo>
                    <a:pt x="1096" y="1015786"/>
                  </a:lnTo>
                  <a:lnTo>
                    <a:pt x="4353" y="967620"/>
                  </a:lnTo>
                  <a:lnTo>
                    <a:pt x="9724" y="920064"/>
                  </a:lnTo>
                  <a:lnTo>
                    <a:pt x="17162" y="873164"/>
                  </a:lnTo>
                  <a:lnTo>
                    <a:pt x="26621" y="826968"/>
                  </a:lnTo>
                  <a:lnTo>
                    <a:pt x="38052" y="781521"/>
                  </a:lnTo>
                  <a:lnTo>
                    <a:pt x="51409" y="736872"/>
                  </a:lnTo>
                  <a:lnTo>
                    <a:pt x="66645" y="693068"/>
                  </a:lnTo>
                  <a:lnTo>
                    <a:pt x="83714" y="650154"/>
                  </a:lnTo>
                  <a:lnTo>
                    <a:pt x="102567" y="608179"/>
                  </a:lnTo>
                  <a:lnTo>
                    <a:pt x="123158" y="567188"/>
                  </a:lnTo>
                  <a:lnTo>
                    <a:pt x="145440" y="527230"/>
                  </a:lnTo>
                  <a:lnTo>
                    <a:pt x="169366" y="488351"/>
                  </a:lnTo>
                  <a:lnTo>
                    <a:pt x="194889" y="450598"/>
                  </a:lnTo>
                  <a:lnTo>
                    <a:pt x="221962" y="414018"/>
                  </a:lnTo>
                  <a:lnTo>
                    <a:pt x="250538" y="378658"/>
                  </a:lnTo>
                  <a:lnTo>
                    <a:pt x="280569" y="344565"/>
                  </a:lnTo>
                  <a:lnTo>
                    <a:pt x="312010" y="311786"/>
                  </a:lnTo>
                  <a:lnTo>
                    <a:pt x="344812" y="280368"/>
                  </a:lnTo>
                  <a:lnTo>
                    <a:pt x="378930" y="250358"/>
                  </a:lnTo>
                  <a:lnTo>
                    <a:pt x="414315" y="221802"/>
                  </a:lnTo>
                  <a:lnTo>
                    <a:pt x="450921" y="194749"/>
                  </a:lnTo>
                  <a:lnTo>
                    <a:pt x="488701" y="169244"/>
                  </a:lnTo>
                  <a:lnTo>
                    <a:pt x="527608" y="145335"/>
                  </a:lnTo>
                  <a:lnTo>
                    <a:pt x="567595" y="123069"/>
                  </a:lnTo>
                  <a:lnTo>
                    <a:pt x="608615" y="102493"/>
                  </a:lnTo>
                  <a:lnTo>
                    <a:pt x="650620" y="83653"/>
                  </a:lnTo>
                  <a:lnTo>
                    <a:pt x="693564" y="66597"/>
                  </a:lnTo>
                  <a:lnTo>
                    <a:pt x="737400" y="51372"/>
                  </a:lnTo>
                  <a:lnTo>
                    <a:pt x="782081" y="38025"/>
                  </a:lnTo>
                  <a:lnTo>
                    <a:pt x="827560" y="26601"/>
                  </a:lnTo>
                  <a:lnTo>
                    <a:pt x="873790" y="17150"/>
                  </a:lnTo>
                  <a:lnTo>
                    <a:pt x="920723" y="9717"/>
                  </a:lnTo>
                  <a:lnTo>
                    <a:pt x="968313" y="4350"/>
                  </a:lnTo>
                  <a:lnTo>
                    <a:pt x="1016513" y="1095"/>
                  </a:lnTo>
                  <a:lnTo>
                    <a:pt x="1065276" y="0"/>
                  </a:lnTo>
                  <a:lnTo>
                    <a:pt x="1114038" y="1095"/>
                  </a:lnTo>
                  <a:lnTo>
                    <a:pt x="1162238" y="4350"/>
                  </a:lnTo>
                  <a:lnTo>
                    <a:pt x="1209828" y="9717"/>
                  </a:lnTo>
                  <a:lnTo>
                    <a:pt x="1256761" y="17150"/>
                  </a:lnTo>
                  <a:lnTo>
                    <a:pt x="1302991" y="26601"/>
                  </a:lnTo>
                  <a:lnTo>
                    <a:pt x="1348470" y="38025"/>
                  </a:lnTo>
                  <a:lnTo>
                    <a:pt x="1393151" y="51372"/>
                  </a:lnTo>
                  <a:lnTo>
                    <a:pt x="1436987" y="66597"/>
                  </a:lnTo>
                  <a:lnTo>
                    <a:pt x="1479931" y="83653"/>
                  </a:lnTo>
                  <a:lnTo>
                    <a:pt x="1521936" y="102493"/>
                  </a:lnTo>
                  <a:lnTo>
                    <a:pt x="1562956" y="123069"/>
                  </a:lnTo>
                  <a:lnTo>
                    <a:pt x="1602943" y="145335"/>
                  </a:lnTo>
                  <a:lnTo>
                    <a:pt x="1641850" y="169244"/>
                  </a:lnTo>
                  <a:lnTo>
                    <a:pt x="1679630" y="194749"/>
                  </a:lnTo>
                  <a:lnTo>
                    <a:pt x="1716236" y="221802"/>
                  </a:lnTo>
                  <a:lnTo>
                    <a:pt x="1751621" y="250358"/>
                  </a:lnTo>
                  <a:lnTo>
                    <a:pt x="1785739" y="280368"/>
                  </a:lnTo>
                  <a:lnTo>
                    <a:pt x="1818541" y="311786"/>
                  </a:lnTo>
                  <a:lnTo>
                    <a:pt x="1849982" y="344565"/>
                  </a:lnTo>
                  <a:lnTo>
                    <a:pt x="1880013" y="378658"/>
                  </a:lnTo>
                  <a:lnTo>
                    <a:pt x="1908589" y="414018"/>
                  </a:lnTo>
                  <a:lnTo>
                    <a:pt x="1935662" y="450598"/>
                  </a:lnTo>
                  <a:lnTo>
                    <a:pt x="1961185" y="488351"/>
                  </a:lnTo>
                  <a:lnTo>
                    <a:pt x="1985111" y="527230"/>
                  </a:lnTo>
                  <a:lnTo>
                    <a:pt x="2007393" y="567188"/>
                  </a:lnTo>
                  <a:lnTo>
                    <a:pt x="2027984" y="608179"/>
                  </a:lnTo>
                  <a:lnTo>
                    <a:pt x="2046837" y="650154"/>
                  </a:lnTo>
                  <a:lnTo>
                    <a:pt x="2063906" y="693068"/>
                  </a:lnTo>
                  <a:lnTo>
                    <a:pt x="2079142" y="736872"/>
                  </a:lnTo>
                  <a:lnTo>
                    <a:pt x="2092499" y="781521"/>
                  </a:lnTo>
                  <a:lnTo>
                    <a:pt x="2103930" y="826968"/>
                  </a:lnTo>
                  <a:lnTo>
                    <a:pt x="2113389" y="873164"/>
                  </a:lnTo>
                  <a:lnTo>
                    <a:pt x="2120827" y="920064"/>
                  </a:lnTo>
                  <a:lnTo>
                    <a:pt x="2126198" y="967620"/>
                  </a:lnTo>
                  <a:lnTo>
                    <a:pt x="2129455" y="1015786"/>
                  </a:lnTo>
                  <a:lnTo>
                    <a:pt x="2130552" y="1064514"/>
                  </a:lnTo>
                  <a:lnTo>
                    <a:pt x="2129455" y="1113241"/>
                  </a:lnTo>
                  <a:lnTo>
                    <a:pt x="2126198" y="1161407"/>
                  </a:lnTo>
                  <a:lnTo>
                    <a:pt x="2120827" y="1208963"/>
                  </a:lnTo>
                  <a:lnTo>
                    <a:pt x="2113389" y="1255863"/>
                  </a:lnTo>
                  <a:lnTo>
                    <a:pt x="2103930" y="1302059"/>
                  </a:lnTo>
                  <a:lnTo>
                    <a:pt x="2092499" y="1347506"/>
                  </a:lnTo>
                  <a:lnTo>
                    <a:pt x="2079142" y="1392155"/>
                  </a:lnTo>
                  <a:lnTo>
                    <a:pt x="2063906" y="1435959"/>
                  </a:lnTo>
                  <a:lnTo>
                    <a:pt x="2046837" y="1478873"/>
                  </a:lnTo>
                  <a:lnTo>
                    <a:pt x="2027984" y="1520848"/>
                  </a:lnTo>
                  <a:lnTo>
                    <a:pt x="2007393" y="1561839"/>
                  </a:lnTo>
                  <a:lnTo>
                    <a:pt x="1985111" y="1601797"/>
                  </a:lnTo>
                  <a:lnTo>
                    <a:pt x="1961185" y="1640676"/>
                  </a:lnTo>
                  <a:lnTo>
                    <a:pt x="1935662" y="1678429"/>
                  </a:lnTo>
                  <a:lnTo>
                    <a:pt x="1908589" y="1715009"/>
                  </a:lnTo>
                  <a:lnTo>
                    <a:pt x="1880013" y="1750369"/>
                  </a:lnTo>
                  <a:lnTo>
                    <a:pt x="1849982" y="1784462"/>
                  </a:lnTo>
                  <a:lnTo>
                    <a:pt x="1818541" y="1817241"/>
                  </a:lnTo>
                  <a:lnTo>
                    <a:pt x="1785739" y="1848659"/>
                  </a:lnTo>
                  <a:lnTo>
                    <a:pt x="1751621" y="1878669"/>
                  </a:lnTo>
                  <a:lnTo>
                    <a:pt x="1716236" y="1907225"/>
                  </a:lnTo>
                  <a:lnTo>
                    <a:pt x="1679630" y="1934278"/>
                  </a:lnTo>
                  <a:lnTo>
                    <a:pt x="1641850" y="1959783"/>
                  </a:lnTo>
                  <a:lnTo>
                    <a:pt x="1602943" y="1983692"/>
                  </a:lnTo>
                  <a:lnTo>
                    <a:pt x="1562956" y="2005958"/>
                  </a:lnTo>
                  <a:lnTo>
                    <a:pt x="1521936" y="2026534"/>
                  </a:lnTo>
                  <a:lnTo>
                    <a:pt x="1479931" y="2045374"/>
                  </a:lnTo>
                  <a:lnTo>
                    <a:pt x="1436987" y="2062430"/>
                  </a:lnTo>
                  <a:lnTo>
                    <a:pt x="1393151" y="2077655"/>
                  </a:lnTo>
                  <a:lnTo>
                    <a:pt x="1348470" y="2091002"/>
                  </a:lnTo>
                  <a:lnTo>
                    <a:pt x="1302991" y="2102426"/>
                  </a:lnTo>
                  <a:lnTo>
                    <a:pt x="1256761" y="2111877"/>
                  </a:lnTo>
                  <a:lnTo>
                    <a:pt x="1209828" y="2119310"/>
                  </a:lnTo>
                  <a:lnTo>
                    <a:pt x="1162238" y="2124677"/>
                  </a:lnTo>
                  <a:lnTo>
                    <a:pt x="1114038" y="2127932"/>
                  </a:lnTo>
                  <a:lnTo>
                    <a:pt x="1065276" y="2129028"/>
                  </a:lnTo>
                  <a:lnTo>
                    <a:pt x="1016513" y="2127932"/>
                  </a:lnTo>
                  <a:lnTo>
                    <a:pt x="968313" y="2124677"/>
                  </a:lnTo>
                  <a:lnTo>
                    <a:pt x="920723" y="2119310"/>
                  </a:lnTo>
                  <a:lnTo>
                    <a:pt x="873790" y="2111877"/>
                  </a:lnTo>
                  <a:lnTo>
                    <a:pt x="827560" y="2102426"/>
                  </a:lnTo>
                  <a:lnTo>
                    <a:pt x="782081" y="2091002"/>
                  </a:lnTo>
                  <a:lnTo>
                    <a:pt x="737400" y="2077655"/>
                  </a:lnTo>
                  <a:lnTo>
                    <a:pt x="693564" y="2062430"/>
                  </a:lnTo>
                  <a:lnTo>
                    <a:pt x="650620" y="2045374"/>
                  </a:lnTo>
                  <a:lnTo>
                    <a:pt x="608615" y="2026534"/>
                  </a:lnTo>
                  <a:lnTo>
                    <a:pt x="567595" y="2005958"/>
                  </a:lnTo>
                  <a:lnTo>
                    <a:pt x="527608" y="1983692"/>
                  </a:lnTo>
                  <a:lnTo>
                    <a:pt x="488701" y="1959783"/>
                  </a:lnTo>
                  <a:lnTo>
                    <a:pt x="450921" y="1934278"/>
                  </a:lnTo>
                  <a:lnTo>
                    <a:pt x="414315" y="1907225"/>
                  </a:lnTo>
                  <a:lnTo>
                    <a:pt x="378930" y="1878669"/>
                  </a:lnTo>
                  <a:lnTo>
                    <a:pt x="344812" y="1848659"/>
                  </a:lnTo>
                  <a:lnTo>
                    <a:pt x="312010" y="1817241"/>
                  </a:lnTo>
                  <a:lnTo>
                    <a:pt x="280569" y="1784462"/>
                  </a:lnTo>
                  <a:lnTo>
                    <a:pt x="250538" y="1750369"/>
                  </a:lnTo>
                  <a:lnTo>
                    <a:pt x="221962" y="1715009"/>
                  </a:lnTo>
                  <a:lnTo>
                    <a:pt x="194889" y="1678429"/>
                  </a:lnTo>
                  <a:lnTo>
                    <a:pt x="169366" y="1640676"/>
                  </a:lnTo>
                  <a:lnTo>
                    <a:pt x="145440" y="1601797"/>
                  </a:lnTo>
                  <a:lnTo>
                    <a:pt x="123158" y="1561839"/>
                  </a:lnTo>
                  <a:lnTo>
                    <a:pt x="102567" y="1520848"/>
                  </a:lnTo>
                  <a:lnTo>
                    <a:pt x="83714" y="1478873"/>
                  </a:lnTo>
                  <a:lnTo>
                    <a:pt x="66645" y="1435959"/>
                  </a:lnTo>
                  <a:lnTo>
                    <a:pt x="51409" y="1392155"/>
                  </a:lnTo>
                  <a:lnTo>
                    <a:pt x="38052" y="1347506"/>
                  </a:lnTo>
                  <a:lnTo>
                    <a:pt x="26621" y="1302059"/>
                  </a:lnTo>
                  <a:lnTo>
                    <a:pt x="17162" y="1255863"/>
                  </a:lnTo>
                  <a:lnTo>
                    <a:pt x="9724" y="1208963"/>
                  </a:lnTo>
                  <a:lnTo>
                    <a:pt x="4353" y="1161407"/>
                  </a:lnTo>
                  <a:lnTo>
                    <a:pt x="1096" y="1113241"/>
                  </a:lnTo>
                  <a:lnTo>
                    <a:pt x="0" y="1064514"/>
                  </a:lnTo>
                  <a:close/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22521" y="4405883"/>
              <a:ext cx="8890" cy="725805"/>
            </a:xfrm>
            <a:custGeom>
              <a:avLst/>
              <a:gdLst/>
              <a:ahLst/>
              <a:cxnLst/>
              <a:rect l="l" t="t" r="r" b="b"/>
              <a:pathLst>
                <a:path w="8889" h="725804">
                  <a:moveTo>
                    <a:pt x="8458" y="0"/>
                  </a:moveTo>
                  <a:lnTo>
                    <a:pt x="0" y="725398"/>
                  </a:lnTo>
                </a:path>
              </a:pathLst>
            </a:custGeom>
            <a:ln w="952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04387" y="5135879"/>
              <a:ext cx="2066925" cy="0"/>
            </a:xfrm>
            <a:custGeom>
              <a:avLst/>
              <a:gdLst/>
              <a:ahLst/>
              <a:cxnLst/>
              <a:rect l="l" t="t" r="r" b="b"/>
              <a:pathLst>
                <a:path w="2066925">
                  <a:moveTo>
                    <a:pt x="0" y="0"/>
                  </a:moveTo>
                  <a:lnTo>
                    <a:pt x="206637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58066" y="509777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199"/>
                  </a:lnTo>
                  <a:lnTo>
                    <a:pt x="7620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72711" y="4379978"/>
              <a:ext cx="719455" cy="4445"/>
            </a:xfrm>
            <a:custGeom>
              <a:avLst/>
              <a:gdLst/>
              <a:ahLst/>
              <a:cxnLst/>
              <a:rect l="l" t="t" r="r" b="b"/>
              <a:pathLst>
                <a:path w="719454" h="4445">
                  <a:moveTo>
                    <a:pt x="0" y="3822"/>
                  </a:moveTo>
                  <a:lnTo>
                    <a:pt x="71912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4131" y="3619500"/>
              <a:ext cx="3253739" cy="64311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71550" y="5087128"/>
              <a:ext cx="1018540" cy="1018540"/>
            </a:xfrm>
            <a:custGeom>
              <a:avLst/>
              <a:gdLst/>
              <a:ahLst/>
              <a:cxnLst/>
              <a:rect l="l" t="t" r="r" b="b"/>
              <a:pathLst>
                <a:path w="1018539" h="1018539">
                  <a:moveTo>
                    <a:pt x="0" y="1018260"/>
                  </a:moveTo>
                  <a:lnTo>
                    <a:pt x="1018260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40420" y="5025384"/>
              <a:ext cx="111125" cy="111760"/>
            </a:xfrm>
            <a:custGeom>
              <a:avLst/>
              <a:gdLst/>
              <a:ahLst/>
              <a:cxnLst/>
              <a:rect l="l" t="t" r="r" b="b"/>
              <a:pathLst>
                <a:path w="111125" h="111760">
                  <a:moveTo>
                    <a:pt x="111125" y="0"/>
                  </a:moveTo>
                  <a:lnTo>
                    <a:pt x="0" y="37058"/>
                  </a:lnTo>
                  <a:lnTo>
                    <a:pt x="74091" y="111137"/>
                  </a:lnTo>
                  <a:lnTo>
                    <a:pt x="111125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85593" y="5152330"/>
              <a:ext cx="1905" cy="993140"/>
            </a:xfrm>
            <a:custGeom>
              <a:avLst/>
              <a:gdLst/>
              <a:ahLst/>
              <a:cxnLst/>
              <a:rect l="l" t="t" r="r" b="b"/>
              <a:pathLst>
                <a:path w="1905" h="993139">
                  <a:moveTo>
                    <a:pt x="0" y="992682"/>
                  </a:moveTo>
                  <a:lnTo>
                    <a:pt x="1409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34590" y="5065008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527" y="0"/>
                  </a:moveTo>
                  <a:lnTo>
                    <a:pt x="0" y="104711"/>
                  </a:lnTo>
                  <a:lnTo>
                    <a:pt x="104775" y="104851"/>
                  </a:lnTo>
                  <a:lnTo>
                    <a:pt x="525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3365" y="6119621"/>
              <a:ext cx="953769" cy="0"/>
            </a:xfrm>
            <a:custGeom>
              <a:avLst/>
              <a:gdLst/>
              <a:ahLst/>
              <a:cxnLst/>
              <a:rect l="l" t="t" r="r" b="b"/>
              <a:pathLst>
                <a:path w="953769">
                  <a:moveTo>
                    <a:pt x="0" y="0"/>
                  </a:moveTo>
                  <a:lnTo>
                    <a:pt x="953592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59497" y="6067230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0" y="0"/>
                  </a:moveTo>
                  <a:lnTo>
                    <a:pt x="0" y="104775"/>
                  </a:lnTo>
                  <a:lnTo>
                    <a:pt x="104775" y="5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50614" y="1492298"/>
            <a:ext cx="2323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One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Georgia"/>
                <a:cs typeface="Georgia"/>
              </a:rPr>
              <a:t>+45°-</a:t>
            </a:r>
            <a:r>
              <a:rPr sz="1800" dirty="0">
                <a:latin typeface="Georgia"/>
                <a:cs typeface="Georgia"/>
              </a:rPr>
              <a:t>polarized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photon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41826"/>
            <a:ext cx="75253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Impact"/>
                <a:cs typeface="Impact"/>
              </a:rPr>
              <a:t>Superposition</a:t>
            </a:r>
            <a:r>
              <a:rPr sz="4400" spc="-70" dirty="0">
                <a:latin typeface="Impact"/>
                <a:cs typeface="Impact"/>
              </a:rPr>
              <a:t> </a:t>
            </a:r>
            <a:r>
              <a:rPr sz="4400" dirty="0">
                <a:latin typeface="Impact"/>
                <a:cs typeface="Impact"/>
              </a:rPr>
              <a:t>and</a:t>
            </a:r>
            <a:r>
              <a:rPr sz="4400" spc="-30" dirty="0">
                <a:latin typeface="Impact"/>
                <a:cs typeface="Impact"/>
              </a:rPr>
              <a:t> </a:t>
            </a:r>
            <a:r>
              <a:rPr sz="4400" spc="-10" dirty="0">
                <a:latin typeface="Impact"/>
                <a:cs typeface="Impact"/>
              </a:rPr>
              <a:t>Measurement</a:t>
            </a:r>
            <a:endParaRPr sz="4400">
              <a:latin typeface="Impact"/>
              <a:cs typeface="Impac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8373" y="1464564"/>
            <a:ext cx="9787890" cy="5048885"/>
            <a:chOff x="198373" y="1464564"/>
            <a:chExt cx="9787890" cy="50488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47744" y="1796795"/>
              <a:ext cx="1132331" cy="11323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25040" y="2345436"/>
              <a:ext cx="1506855" cy="0"/>
            </a:xfrm>
            <a:custGeom>
              <a:avLst/>
              <a:gdLst/>
              <a:ahLst/>
              <a:cxnLst/>
              <a:rect l="l" t="t" r="r" b="b"/>
              <a:pathLst>
                <a:path w="1506854">
                  <a:moveTo>
                    <a:pt x="0" y="0"/>
                  </a:moveTo>
                  <a:lnTo>
                    <a:pt x="150647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756" y="1464564"/>
              <a:ext cx="1824227" cy="18242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3951" y="1464564"/>
              <a:ext cx="1824227" cy="18242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4915" y="1676400"/>
              <a:ext cx="248411" cy="1382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30752" y="2353055"/>
              <a:ext cx="2401570" cy="0"/>
            </a:xfrm>
            <a:custGeom>
              <a:avLst/>
              <a:gdLst/>
              <a:ahLst/>
              <a:cxnLst/>
              <a:rect l="l" t="t" r="r" b="b"/>
              <a:pathLst>
                <a:path w="2401570">
                  <a:moveTo>
                    <a:pt x="0" y="0"/>
                  </a:moveTo>
                  <a:lnTo>
                    <a:pt x="240107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7508" y="1674876"/>
              <a:ext cx="1261871" cy="13822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83708" y="1677924"/>
              <a:ext cx="1261871" cy="1382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32576" y="2368296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5">
                  <a:moveTo>
                    <a:pt x="0" y="0"/>
                  </a:moveTo>
                  <a:lnTo>
                    <a:pt x="1885099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34655" y="1482852"/>
              <a:ext cx="1824227" cy="18242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8664" y="1482852"/>
              <a:ext cx="1824227" cy="18242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534400" y="2353055"/>
              <a:ext cx="1447165" cy="15240"/>
            </a:xfrm>
            <a:custGeom>
              <a:avLst/>
              <a:gdLst/>
              <a:ahLst/>
              <a:cxnLst/>
              <a:rect l="l" t="t" r="r" b="b"/>
              <a:pathLst>
                <a:path w="1447165" h="15239">
                  <a:moveTo>
                    <a:pt x="0" y="0"/>
                  </a:moveTo>
                  <a:lnTo>
                    <a:pt x="1446568" y="14909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70426" y="3663950"/>
              <a:ext cx="0" cy="2837180"/>
            </a:xfrm>
            <a:custGeom>
              <a:avLst/>
              <a:gdLst/>
              <a:ahLst/>
              <a:cxnLst/>
              <a:rect l="l" t="t" r="r" b="b"/>
              <a:pathLst>
                <a:path h="2837179">
                  <a:moveTo>
                    <a:pt x="0" y="283667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32331" y="360044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19578" y="5132070"/>
              <a:ext cx="2837180" cy="0"/>
            </a:xfrm>
            <a:custGeom>
              <a:avLst/>
              <a:gdLst/>
              <a:ahLst/>
              <a:cxnLst/>
              <a:rect l="l" t="t" r="r" b="b"/>
              <a:pathLst>
                <a:path w="2837179">
                  <a:moveTo>
                    <a:pt x="0" y="0"/>
                  </a:moveTo>
                  <a:lnTo>
                    <a:pt x="2836672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43551" y="509396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69664" y="4135626"/>
              <a:ext cx="0" cy="2066925"/>
            </a:xfrm>
            <a:custGeom>
              <a:avLst/>
              <a:gdLst/>
              <a:ahLst/>
              <a:cxnLst/>
              <a:rect l="l" t="t" r="r" b="b"/>
              <a:pathLst>
                <a:path h="2066925">
                  <a:moveTo>
                    <a:pt x="0" y="206637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31569" y="407212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8902" y="4445463"/>
              <a:ext cx="692785" cy="691515"/>
            </a:xfrm>
            <a:custGeom>
              <a:avLst/>
              <a:gdLst/>
              <a:ahLst/>
              <a:cxnLst/>
              <a:rect l="l" t="t" r="r" b="b"/>
              <a:pathLst>
                <a:path w="692785" h="691514">
                  <a:moveTo>
                    <a:pt x="0" y="691349"/>
                  </a:moveTo>
                  <a:lnTo>
                    <a:pt x="692746" y="0"/>
                  </a:lnTo>
                </a:path>
              </a:pathLst>
            </a:custGeom>
            <a:ln w="34925">
              <a:solidFill>
                <a:srgbClr val="0073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12289" y="4383780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60" h="111125">
                  <a:moveTo>
                    <a:pt x="111163" y="0"/>
                  </a:moveTo>
                  <a:lnTo>
                    <a:pt x="0" y="36944"/>
                  </a:lnTo>
                  <a:lnTo>
                    <a:pt x="74015" y="111099"/>
                  </a:lnTo>
                  <a:lnTo>
                    <a:pt x="111163" y="0"/>
                  </a:lnTo>
                  <a:close/>
                </a:path>
              </a:pathLst>
            </a:custGeom>
            <a:solidFill>
              <a:srgbClr val="007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8668" y="4049267"/>
              <a:ext cx="2221991" cy="222046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04388" y="4072127"/>
              <a:ext cx="2131060" cy="2129155"/>
            </a:xfrm>
            <a:custGeom>
              <a:avLst/>
              <a:gdLst/>
              <a:ahLst/>
              <a:cxnLst/>
              <a:rect l="l" t="t" r="r" b="b"/>
              <a:pathLst>
                <a:path w="2131060" h="2129154">
                  <a:moveTo>
                    <a:pt x="0" y="1064514"/>
                  </a:moveTo>
                  <a:lnTo>
                    <a:pt x="1096" y="1015786"/>
                  </a:lnTo>
                  <a:lnTo>
                    <a:pt x="4353" y="967620"/>
                  </a:lnTo>
                  <a:lnTo>
                    <a:pt x="9724" y="920064"/>
                  </a:lnTo>
                  <a:lnTo>
                    <a:pt x="17162" y="873164"/>
                  </a:lnTo>
                  <a:lnTo>
                    <a:pt x="26621" y="826968"/>
                  </a:lnTo>
                  <a:lnTo>
                    <a:pt x="38052" y="781521"/>
                  </a:lnTo>
                  <a:lnTo>
                    <a:pt x="51409" y="736872"/>
                  </a:lnTo>
                  <a:lnTo>
                    <a:pt x="66645" y="693068"/>
                  </a:lnTo>
                  <a:lnTo>
                    <a:pt x="83714" y="650154"/>
                  </a:lnTo>
                  <a:lnTo>
                    <a:pt x="102567" y="608179"/>
                  </a:lnTo>
                  <a:lnTo>
                    <a:pt x="123158" y="567188"/>
                  </a:lnTo>
                  <a:lnTo>
                    <a:pt x="145440" y="527230"/>
                  </a:lnTo>
                  <a:lnTo>
                    <a:pt x="169366" y="488351"/>
                  </a:lnTo>
                  <a:lnTo>
                    <a:pt x="194889" y="450598"/>
                  </a:lnTo>
                  <a:lnTo>
                    <a:pt x="221962" y="414018"/>
                  </a:lnTo>
                  <a:lnTo>
                    <a:pt x="250538" y="378658"/>
                  </a:lnTo>
                  <a:lnTo>
                    <a:pt x="280569" y="344565"/>
                  </a:lnTo>
                  <a:lnTo>
                    <a:pt x="312010" y="311786"/>
                  </a:lnTo>
                  <a:lnTo>
                    <a:pt x="344812" y="280368"/>
                  </a:lnTo>
                  <a:lnTo>
                    <a:pt x="378930" y="250358"/>
                  </a:lnTo>
                  <a:lnTo>
                    <a:pt x="414315" y="221802"/>
                  </a:lnTo>
                  <a:lnTo>
                    <a:pt x="450921" y="194749"/>
                  </a:lnTo>
                  <a:lnTo>
                    <a:pt x="488701" y="169244"/>
                  </a:lnTo>
                  <a:lnTo>
                    <a:pt x="527608" y="145335"/>
                  </a:lnTo>
                  <a:lnTo>
                    <a:pt x="567595" y="123069"/>
                  </a:lnTo>
                  <a:lnTo>
                    <a:pt x="608615" y="102493"/>
                  </a:lnTo>
                  <a:lnTo>
                    <a:pt x="650620" y="83653"/>
                  </a:lnTo>
                  <a:lnTo>
                    <a:pt x="693564" y="66597"/>
                  </a:lnTo>
                  <a:lnTo>
                    <a:pt x="737400" y="51372"/>
                  </a:lnTo>
                  <a:lnTo>
                    <a:pt x="782081" y="38025"/>
                  </a:lnTo>
                  <a:lnTo>
                    <a:pt x="827560" y="26601"/>
                  </a:lnTo>
                  <a:lnTo>
                    <a:pt x="873790" y="17150"/>
                  </a:lnTo>
                  <a:lnTo>
                    <a:pt x="920723" y="9717"/>
                  </a:lnTo>
                  <a:lnTo>
                    <a:pt x="968313" y="4350"/>
                  </a:lnTo>
                  <a:lnTo>
                    <a:pt x="1016513" y="1095"/>
                  </a:lnTo>
                  <a:lnTo>
                    <a:pt x="1065276" y="0"/>
                  </a:lnTo>
                  <a:lnTo>
                    <a:pt x="1114038" y="1095"/>
                  </a:lnTo>
                  <a:lnTo>
                    <a:pt x="1162238" y="4350"/>
                  </a:lnTo>
                  <a:lnTo>
                    <a:pt x="1209828" y="9717"/>
                  </a:lnTo>
                  <a:lnTo>
                    <a:pt x="1256761" y="17150"/>
                  </a:lnTo>
                  <a:lnTo>
                    <a:pt x="1302991" y="26601"/>
                  </a:lnTo>
                  <a:lnTo>
                    <a:pt x="1348470" y="38025"/>
                  </a:lnTo>
                  <a:lnTo>
                    <a:pt x="1393151" y="51372"/>
                  </a:lnTo>
                  <a:lnTo>
                    <a:pt x="1436987" y="66597"/>
                  </a:lnTo>
                  <a:lnTo>
                    <a:pt x="1479931" y="83653"/>
                  </a:lnTo>
                  <a:lnTo>
                    <a:pt x="1521936" y="102493"/>
                  </a:lnTo>
                  <a:lnTo>
                    <a:pt x="1562956" y="123069"/>
                  </a:lnTo>
                  <a:lnTo>
                    <a:pt x="1602943" y="145335"/>
                  </a:lnTo>
                  <a:lnTo>
                    <a:pt x="1641850" y="169244"/>
                  </a:lnTo>
                  <a:lnTo>
                    <a:pt x="1679630" y="194749"/>
                  </a:lnTo>
                  <a:lnTo>
                    <a:pt x="1716236" y="221802"/>
                  </a:lnTo>
                  <a:lnTo>
                    <a:pt x="1751621" y="250358"/>
                  </a:lnTo>
                  <a:lnTo>
                    <a:pt x="1785739" y="280368"/>
                  </a:lnTo>
                  <a:lnTo>
                    <a:pt x="1818541" y="311786"/>
                  </a:lnTo>
                  <a:lnTo>
                    <a:pt x="1849982" y="344565"/>
                  </a:lnTo>
                  <a:lnTo>
                    <a:pt x="1880013" y="378658"/>
                  </a:lnTo>
                  <a:lnTo>
                    <a:pt x="1908589" y="414018"/>
                  </a:lnTo>
                  <a:lnTo>
                    <a:pt x="1935662" y="450598"/>
                  </a:lnTo>
                  <a:lnTo>
                    <a:pt x="1961185" y="488351"/>
                  </a:lnTo>
                  <a:lnTo>
                    <a:pt x="1985111" y="527230"/>
                  </a:lnTo>
                  <a:lnTo>
                    <a:pt x="2007393" y="567188"/>
                  </a:lnTo>
                  <a:lnTo>
                    <a:pt x="2027984" y="608179"/>
                  </a:lnTo>
                  <a:lnTo>
                    <a:pt x="2046837" y="650154"/>
                  </a:lnTo>
                  <a:lnTo>
                    <a:pt x="2063906" y="693068"/>
                  </a:lnTo>
                  <a:lnTo>
                    <a:pt x="2079142" y="736872"/>
                  </a:lnTo>
                  <a:lnTo>
                    <a:pt x="2092499" y="781521"/>
                  </a:lnTo>
                  <a:lnTo>
                    <a:pt x="2103930" y="826968"/>
                  </a:lnTo>
                  <a:lnTo>
                    <a:pt x="2113389" y="873164"/>
                  </a:lnTo>
                  <a:lnTo>
                    <a:pt x="2120827" y="920064"/>
                  </a:lnTo>
                  <a:lnTo>
                    <a:pt x="2126198" y="967620"/>
                  </a:lnTo>
                  <a:lnTo>
                    <a:pt x="2129455" y="1015786"/>
                  </a:lnTo>
                  <a:lnTo>
                    <a:pt x="2130552" y="1064514"/>
                  </a:lnTo>
                  <a:lnTo>
                    <a:pt x="2129455" y="1113241"/>
                  </a:lnTo>
                  <a:lnTo>
                    <a:pt x="2126198" y="1161407"/>
                  </a:lnTo>
                  <a:lnTo>
                    <a:pt x="2120827" y="1208963"/>
                  </a:lnTo>
                  <a:lnTo>
                    <a:pt x="2113389" y="1255863"/>
                  </a:lnTo>
                  <a:lnTo>
                    <a:pt x="2103930" y="1302059"/>
                  </a:lnTo>
                  <a:lnTo>
                    <a:pt x="2092499" y="1347506"/>
                  </a:lnTo>
                  <a:lnTo>
                    <a:pt x="2079142" y="1392155"/>
                  </a:lnTo>
                  <a:lnTo>
                    <a:pt x="2063906" y="1435959"/>
                  </a:lnTo>
                  <a:lnTo>
                    <a:pt x="2046837" y="1478873"/>
                  </a:lnTo>
                  <a:lnTo>
                    <a:pt x="2027984" y="1520848"/>
                  </a:lnTo>
                  <a:lnTo>
                    <a:pt x="2007393" y="1561839"/>
                  </a:lnTo>
                  <a:lnTo>
                    <a:pt x="1985111" y="1601797"/>
                  </a:lnTo>
                  <a:lnTo>
                    <a:pt x="1961185" y="1640676"/>
                  </a:lnTo>
                  <a:lnTo>
                    <a:pt x="1935662" y="1678429"/>
                  </a:lnTo>
                  <a:lnTo>
                    <a:pt x="1908589" y="1715009"/>
                  </a:lnTo>
                  <a:lnTo>
                    <a:pt x="1880013" y="1750369"/>
                  </a:lnTo>
                  <a:lnTo>
                    <a:pt x="1849982" y="1784462"/>
                  </a:lnTo>
                  <a:lnTo>
                    <a:pt x="1818541" y="1817241"/>
                  </a:lnTo>
                  <a:lnTo>
                    <a:pt x="1785739" y="1848659"/>
                  </a:lnTo>
                  <a:lnTo>
                    <a:pt x="1751621" y="1878669"/>
                  </a:lnTo>
                  <a:lnTo>
                    <a:pt x="1716236" y="1907225"/>
                  </a:lnTo>
                  <a:lnTo>
                    <a:pt x="1679630" y="1934278"/>
                  </a:lnTo>
                  <a:lnTo>
                    <a:pt x="1641850" y="1959783"/>
                  </a:lnTo>
                  <a:lnTo>
                    <a:pt x="1602943" y="1983692"/>
                  </a:lnTo>
                  <a:lnTo>
                    <a:pt x="1562956" y="2005958"/>
                  </a:lnTo>
                  <a:lnTo>
                    <a:pt x="1521936" y="2026534"/>
                  </a:lnTo>
                  <a:lnTo>
                    <a:pt x="1479931" y="2045374"/>
                  </a:lnTo>
                  <a:lnTo>
                    <a:pt x="1436987" y="2062430"/>
                  </a:lnTo>
                  <a:lnTo>
                    <a:pt x="1393151" y="2077655"/>
                  </a:lnTo>
                  <a:lnTo>
                    <a:pt x="1348470" y="2091002"/>
                  </a:lnTo>
                  <a:lnTo>
                    <a:pt x="1302991" y="2102426"/>
                  </a:lnTo>
                  <a:lnTo>
                    <a:pt x="1256761" y="2111877"/>
                  </a:lnTo>
                  <a:lnTo>
                    <a:pt x="1209828" y="2119310"/>
                  </a:lnTo>
                  <a:lnTo>
                    <a:pt x="1162238" y="2124677"/>
                  </a:lnTo>
                  <a:lnTo>
                    <a:pt x="1114038" y="2127932"/>
                  </a:lnTo>
                  <a:lnTo>
                    <a:pt x="1065276" y="2129028"/>
                  </a:lnTo>
                  <a:lnTo>
                    <a:pt x="1016513" y="2127932"/>
                  </a:lnTo>
                  <a:lnTo>
                    <a:pt x="968313" y="2124677"/>
                  </a:lnTo>
                  <a:lnTo>
                    <a:pt x="920723" y="2119310"/>
                  </a:lnTo>
                  <a:lnTo>
                    <a:pt x="873790" y="2111877"/>
                  </a:lnTo>
                  <a:lnTo>
                    <a:pt x="827560" y="2102426"/>
                  </a:lnTo>
                  <a:lnTo>
                    <a:pt x="782081" y="2091002"/>
                  </a:lnTo>
                  <a:lnTo>
                    <a:pt x="737400" y="2077655"/>
                  </a:lnTo>
                  <a:lnTo>
                    <a:pt x="693564" y="2062430"/>
                  </a:lnTo>
                  <a:lnTo>
                    <a:pt x="650620" y="2045374"/>
                  </a:lnTo>
                  <a:lnTo>
                    <a:pt x="608615" y="2026534"/>
                  </a:lnTo>
                  <a:lnTo>
                    <a:pt x="567595" y="2005958"/>
                  </a:lnTo>
                  <a:lnTo>
                    <a:pt x="527608" y="1983692"/>
                  </a:lnTo>
                  <a:lnTo>
                    <a:pt x="488701" y="1959783"/>
                  </a:lnTo>
                  <a:lnTo>
                    <a:pt x="450921" y="1934278"/>
                  </a:lnTo>
                  <a:lnTo>
                    <a:pt x="414315" y="1907225"/>
                  </a:lnTo>
                  <a:lnTo>
                    <a:pt x="378930" y="1878669"/>
                  </a:lnTo>
                  <a:lnTo>
                    <a:pt x="344812" y="1848659"/>
                  </a:lnTo>
                  <a:lnTo>
                    <a:pt x="312010" y="1817241"/>
                  </a:lnTo>
                  <a:lnTo>
                    <a:pt x="280569" y="1784462"/>
                  </a:lnTo>
                  <a:lnTo>
                    <a:pt x="250538" y="1750369"/>
                  </a:lnTo>
                  <a:lnTo>
                    <a:pt x="221962" y="1715009"/>
                  </a:lnTo>
                  <a:lnTo>
                    <a:pt x="194889" y="1678429"/>
                  </a:lnTo>
                  <a:lnTo>
                    <a:pt x="169366" y="1640676"/>
                  </a:lnTo>
                  <a:lnTo>
                    <a:pt x="145440" y="1601797"/>
                  </a:lnTo>
                  <a:lnTo>
                    <a:pt x="123158" y="1561839"/>
                  </a:lnTo>
                  <a:lnTo>
                    <a:pt x="102567" y="1520848"/>
                  </a:lnTo>
                  <a:lnTo>
                    <a:pt x="83714" y="1478873"/>
                  </a:lnTo>
                  <a:lnTo>
                    <a:pt x="66645" y="1435959"/>
                  </a:lnTo>
                  <a:lnTo>
                    <a:pt x="51409" y="1392155"/>
                  </a:lnTo>
                  <a:lnTo>
                    <a:pt x="38052" y="1347506"/>
                  </a:lnTo>
                  <a:lnTo>
                    <a:pt x="26621" y="1302059"/>
                  </a:lnTo>
                  <a:lnTo>
                    <a:pt x="17162" y="1255863"/>
                  </a:lnTo>
                  <a:lnTo>
                    <a:pt x="9724" y="1208963"/>
                  </a:lnTo>
                  <a:lnTo>
                    <a:pt x="4353" y="1161407"/>
                  </a:lnTo>
                  <a:lnTo>
                    <a:pt x="1096" y="1113241"/>
                  </a:lnTo>
                  <a:lnTo>
                    <a:pt x="0" y="1064514"/>
                  </a:lnTo>
                  <a:close/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22521" y="4405883"/>
              <a:ext cx="8890" cy="725805"/>
            </a:xfrm>
            <a:custGeom>
              <a:avLst/>
              <a:gdLst/>
              <a:ahLst/>
              <a:cxnLst/>
              <a:rect l="l" t="t" r="r" b="b"/>
              <a:pathLst>
                <a:path w="8889" h="725804">
                  <a:moveTo>
                    <a:pt x="8458" y="0"/>
                  </a:moveTo>
                  <a:lnTo>
                    <a:pt x="0" y="725398"/>
                  </a:lnTo>
                </a:path>
              </a:pathLst>
            </a:custGeom>
            <a:ln w="952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04388" y="5135879"/>
              <a:ext cx="2066925" cy="0"/>
            </a:xfrm>
            <a:custGeom>
              <a:avLst/>
              <a:gdLst/>
              <a:ahLst/>
              <a:cxnLst/>
              <a:rect l="l" t="t" r="r" b="b"/>
              <a:pathLst>
                <a:path w="2066925">
                  <a:moveTo>
                    <a:pt x="0" y="0"/>
                  </a:moveTo>
                  <a:lnTo>
                    <a:pt x="206637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58067" y="509777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199"/>
                  </a:lnTo>
                  <a:lnTo>
                    <a:pt x="7620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172712" y="4379978"/>
              <a:ext cx="719455" cy="4445"/>
            </a:xfrm>
            <a:custGeom>
              <a:avLst/>
              <a:gdLst/>
              <a:ahLst/>
              <a:cxnLst/>
              <a:rect l="l" t="t" r="r" b="b"/>
              <a:pathLst>
                <a:path w="719454" h="4445">
                  <a:moveTo>
                    <a:pt x="0" y="3822"/>
                  </a:moveTo>
                  <a:lnTo>
                    <a:pt x="71912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4131" y="3619500"/>
              <a:ext cx="3253739" cy="64311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71550" y="5087128"/>
              <a:ext cx="1018540" cy="1018540"/>
            </a:xfrm>
            <a:custGeom>
              <a:avLst/>
              <a:gdLst/>
              <a:ahLst/>
              <a:cxnLst/>
              <a:rect l="l" t="t" r="r" b="b"/>
              <a:pathLst>
                <a:path w="1018539" h="1018539">
                  <a:moveTo>
                    <a:pt x="0" y="1018260"/>
                  </a:moveTo>
                  <a:lnTo>
                    <a:pt x="1018260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40420" y="5025384"/>
              <a:ext cx="111125" cy="111760"/>
            </a:xfrm>
            <a:custGeom>
              <a:avLst/>
              <a:gdLst/>
              <a:ahLst/>
              <a:cxnLst/>
              <a:rect l="l" t="t" r="r" b="b"/>
              <a:pathLst>
                <a:path w="111125" h="111760">
                  <a:moveTo>
                    <a:pt x="111125" y="0"/>
                  </a:moveTo>
                  <a:lnTo>
                    <a:pt x="0" y="37058"/>
                  </a:lnTo>
                  <a:lnTo>
                    <a:pt x="74091" y="111137"/>
                  </a:lnTo>
                  <a:lnTo>
                    <a:pt x="111125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85594" y="5152330"/>
              <a:ext cx="1905" cy="993140"/>
            </a:xfrm>
            <a:custGeom>
              <a:avLst/>
              <a:gdLst/>
              <a:ahLst/>
              <a:cxnLst/>
              <a:rect l="l" t="t" r="r" b="b"/>
              <a:pathLst>
                <a:path w="1905" h="993139">
                  <a:moveTo>
                    <a:pt x="0" y="992682"/>
                  </a:moveTo>
                  <a:lnTo>
                    <a:pt x="1409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34590" y="5065009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527" y="0"/>
                  </a:moveTo>
                  <a:lnTo>
                    <a:pt x="0" y="104711"/>
                  </a:lnTo>
                  <a:lnTo>
                    <a:pt x="104775" y="104851"/>
                  </a:lnTo>
                  <a:lnTo>
                    <a:pt x="525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3365" y="6119621"/>
              <a:ext cx="953769" cy="0"/>
            </a:xfrm>
            <a:custGeom>
              <a:avLst/>
              <a:gdLst/>
              <a:ahLst/>
              <a:cxnLst/>
              <a:rect l="l" t="t" r="r" b="b"/>
              <a:pathLst>
                <a:path w="953769">
                  <a:moveTo>
                    <a:pt x="0" y="0"/>
                  </a:moveTo>
                  <a:lnTo>
                    <a:pt x="953592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59496" y="6067230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0" y="0"/>
                  </a:moveTo>
                  <a:lnTo>
                    <a:pt x="0" y="104775"/>
                  </a:lnTo>
                  <a:lnTo>
                    <a:pt x="104775" y="5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1073" y="2205990"/>
              <a:ext cx="1815464" cy="646430"/>
            </a:xfrm>
            <a:custGeom>
              <a:avLst/>
              <a:gdLst/>
              <a:ahLst/>
              <a:cxnLst/>
              <a:rect l="l" t="t" r="r" b="b"/>
              <a:pathLst>
                <a:path w="1815464" h="646430">
                  <a:moveTo>
                    <a:pt x="0" y="0"/>
                  </a:moveTo>
                  <a:lnTo>
                    <a:pt x="1815083" y="0"/>
                  </a:lnTo>
                  <a:lnTo>
                    <a:pt x="1815083" y="646176"/>
                  </a:lnTo>
                  <a:lnTo>
                    <a:pt x="0" y="64617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98754" y="2231225"/>
            <a:ext cx="16395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Transmits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with </a:t>
            </a:r>
            <a:r>
              <a:rPr sz="1800" dirty="0">
                <a:latin typeface="Georgia"/>
                <a:cs typeface="Georgia"/>
              </a:rPr>
              <a:t>50%</a:t>
            </a:r>
            <a:r>
              <a:rPr sz="1800" spc="-10" dirty="0">
                <a:latin typeface="Georgia"/>
                <a:cs typeface="Georgia"/>
              </a:rPr>
              <a:t> probability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072896" y="292861"/>
            <a:ext cx="9398635" cy="3402965"/>
            <a:chOff x="1072896" y="292861"/>
            <a:chExt cx="9398635" cy="3402965"/>
          </a:xfrm>
        </p:grpSpPr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2896" y="2817876"/>
              <a:ext cx="2202179" cy="87782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119378" y="2852166"/>
              <a:ext cx="2099945" cy="768350"/>
            </a:xfrm>
            <a:custGeom>
              <a:avLst/>
              <a:gdLst/>
              <a:ahLst/>
              <a:cxnLst/>
              <a:rect l="l" t="t" r="r" b="b"/>
              <a:pathLst>
                <a:path w="2099945" h="768350">
                  <a:moveTo>
                    <a:pt x="0" y="0"/>
                  </a:moveTo>
                  <a:lnTo>
                    <a:pt x="2099716" y="76791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807958" y="305561"/>
              <a:ext cx="1651000" cy="923925"/>
            </a:xfrm>
            <a:custGeom>
              <a:avLst/>
              <a:gdLst/>
              <a:ahLst/>
              <a:cxnLst/>
              <a:rect l="l" t="t" r="r" b="b"/>
              <a:pathLst>
                <a:path w="1651000" h="923925">
                  <a:moveTo>
                    <a:pt x="0" y="0"/>
                  </a:moveTo>
                  <a:lnTo>
                    <a:pt x="1650492" y="0"/>
                  </a:lnTo>
                  <a:lnTo>
                    <a:pt x="1650492" y="923544"/>
                  </a:lnTo>
                  <a:lnTo>
                    <a:pt x="0" y="923544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893775" y="330945"/>
            <a:ext cx="14770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If it </a:t>
            </a:r>
            <a:r>
              <a:rPr sz="1800" spc="-10" dirty="0">
                <a:latin typeface="Georgia"/>
                <a:cs typeface="Georgia"/>
              </a:rPr>
              <a:t>transmits, </a:t>
            </a:r>
            <a:r>
              <a:rPr sz="1800" dirty="0">
                <a:latin typeface="Georgia"/>
                <a:cs typeface="Georgia"/>
              </a:rPr>
              <a:t>it’s </a:t>
            </a:r>
            <a:r>
              <a:rPr sz="1800" spc="-10" dirty="0">
                <a:latin typeface="Georgia"/>
                <a:cs typeface="Georgia"/>
              </a:rPr>
              <a:t>definitely </a:t>
            </a:r>
            <a:r>
              <a:rPr sz="1800" b="1" dirty="0">
                <a:latin typeface="Georgia"/>
                <a:cs typeface="Georgia"/>
              </a:rPr>
              <a:t>vertical</a:t>
            </a:r>
            <a:r>
              <a:rPr sz="1800" b="1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now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217664" y="1193291"/>
            <a:ext cx="2461260" cy="646430"/>
            <a:chOff x="7217664" y="1193291"/>
            <a:chExt cx="2461260" cy="646430"/>
          </a:xfrm>
        </p:grpSpPr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17664" y="1193291"/>
              <a:ext cx="2461259" cy="64617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273284" y="1229105"/>
              <a:ext cx="2360930" cy="534670"/>
            </a:xfrm>
            <a:custGeom>
              <a:avLst/>
              <a:gdLst/>
              <a:ahLst/>
              <a:cxnLst/>
              <a:rect l="l" t="t" r="r" b="b"/>
              <a:pathLst>
                <a:path w="2360929" h="534669">
                  <a:moveTo>
                    <a:pt x="2360345" y="0"/>
                  </a:moveTo>
                  <a:lnTo>
                    <a:pt x="0" y="53451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1826"/>
            <a:ext cx="752538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Superposition</a:t>
            </a:r>
            <a:r>
              <a:rPr spc="-7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Measurement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25039" y="1464564"/>
            <a:ext cx="7760970" cy="1842770"/>
            <a:chOff x="2225039" y="1464564"/>
            <a:chExt cx="7760970" cy="1842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1068" y="1674875"/>
              <a:ext cx="249935" cy="13822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68995" y="1802891"/>
              <a:ext cx="1132331" cy="11323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225039" y="2345436"/>
              <a:ext cx="1506855" cy="0"/>
            </a:xfrm>
            <a:custGeom>
              <a:avLst/>
              <a:gdLst/>
              <a:ahLst/>
              <a:cxnLst/>
              <a:rect l="l" t="t" r="r" b="b"/>
              <a:pathLst>
                <a:path w="1506854">
                  <a:moveTo>
                    <a:pt x="0" y="0"/>
                  </a:moveTo>
                  <a:lnTo>
                    <a:pt x="150647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9755" y="1464564"/>
              <a:ext cx="1824227" cy="18242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3951" y="1464564"/>
              <a:ext cx="1824227" cy="18242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30751" y="2353055"/>
              <a:ext cx="2401570" cy="0"/>
            </a:xfrm>
            <a:custGeom>
              <a:avLst/>
              <a:gdLst/>
              <a:ahLst/>
              <a:cxnLst/>
              <a:rect l="l" t="t" r="r" b="b"/>
              <a:pathLst>
                <a:path w="2401570">
                  <a:moveTo>
                    <a:pt x="0" y="0"/>
                  </a:moveTo>
                  <a:lnTo>
                    <a:pt x="240107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7507" y="1674876"/>
              <a:ext cx="1261871" cy="13822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83707" y="1677924"/>
              <a:ext cx="1261871" cy="1382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32575" y="2368296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5">
                  <a:moveTo>
                    <a:pt x="0" y="0"/>
                  </a:moveTo>
                  <a:lnTo>
                    <a:pt x="1885099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34655" y="1482852"/>
              <a:ext cx="1824227" cy="18242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8663" y="1482852"/>
              <a:ext cx="1824227" cy="18242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534399" y="2353055"/>
              <a:ext cx="1447165" cy="15240"/>
            </a:xfrm>
            <a:custGeom>
              <a:avLst/>
              <a:gdLst/>
              <a:ahLst/>
              <a:cxnLst/>
              <a:rect l="l" t="t" r="r" b="b"/>
              <a:pathLst>
                <a:path w="1447165" h="15239">
                  <a:moveTo>
                    <a:pt x="0" y="0"/>
                  </a:moveTo>
                  <a:lnTo>
                    <a:pt x="1446568" y="14909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94131" y="3544059"/>
            <a:ext cx="11715115" cy="2969260"/>
            <a:chOff x="294131" y="3544059"/>
            <a:chExt cx="11715115" cy="2969260"/>
          </a:xfrm>
        </p:grpSpPr>
        <p:sp>
          <p:nvSpPr>
            <p:cNvPr id="17" name="object 17"/>
            <p:cNvSpPr/>
            <p:nvPr/>
          </p:nvSpPr>
          <p:spPr>
            <a:xfrm>
              <a:off x="6941820" y="4371540"/>
              <a:ext cx="1461770" cy="1461770"/>
            </a:xfrm>
            <a:custGeom>
              <a:avLst/>
              <a:gdLst/>
              <a:ahLst/>
              <a:cxnLst/>
              <a:rect l="l" t="t" r="r" b="b"/>
              <a:pathLst>
                <a:path w="1461770" h="1461770">
                  <a:moveTo>
                    <a:pt x="0" y="1461147"/>
                  </a:moveTo>
                  <a:lnTo>
                    <a:pt x="1461147" y="0"/>
                  </a:lnTo>
                </a:path>
              </a:pathLst>
            </a:custGeom>
            <a:ln w="127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367048" y="4326636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80822" y="0"/>
                  </a:moveTo>
                  <a:lnTo>
                    <a:pt x="0" y="26949"/>
                  </a:lnTo>
                  <a:lnTo>
                    <a:pt x="53886" y="80822"/>
                  </a:lnTo>
                  <a:lnTo>
                    <a:pt x="80822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95438" y="3607562"/>
              <a:ext cx="0" cy="2837180"/>
            </a:xfrm>
            <a:custGeom>
              <a:avLst/>
              <a:gdLst/>
              <a:ahLst/>
              <a:cxnLst/>
              <a:rect l="l" t="t" r="r" b="b"/>
              <a:pathLst>
                <a:path h="2837179">
                  <a:moveTo>
                    <a:pt x="0" y="283667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57343" y="354405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46114" y="5075682"/>
              <a:ext cx="2835275" cy="0"/>
            </a:xfrm>
            <a:custGeom>
              <a:avLst/>
              <a:gdLst/>
              <a:ahLst/>
              <a:cxnLst/>
              <a:rect l="l" t="t" r="r" b="b"/>
              <a:pathLst>
                <a:path w="2835275">
                  <a:moveTo>
                    <a:pt x="0" y="0"/>
                  </a:moveTo>
                  <a:lnTo>
                    <a:pt x="2835148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068563" y="503757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199"/>
                  </a:lnTo>
                  <a:lnTo>
                    <a:pt x="7620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86725" y="4371540"/>
              <a:ext cx="1461770" cy="1461770"/>
            </a:xfrm>
            <a:custGeom>
              <a:avLst/>
              <a:gdLst/>
              <a:ahLst/>
              <a:cxnLst/>
              <a:rect l="l" t="t" r="r" b="b"/>
              <a:pathLst>
                <a:path w="1461770" h="1461770">
                  <a:moveTo>
                    <a:pt x="1461147" y="1461147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41820" y="4326636"/>
              <a:ext cx="81280" cy="81280"/>
            </a:xfrm>
            <a:custGeom>
              <a:avLst/>
              <a:gdLst/>
              <a:ahLst/>
              <a:cxnLst/>
              <a:rect l="l" t="t" r="r" b="b"/>
              <a:pathLst>
                <a:path w="81279" h="81279">
                  <a:moveTo>
                    <a:pt x="0" y="0"/>
                  </a:moveTo>
                  <a:lnTo>
                    <a:pt x="26936" y="80822"/>
                  </a:lnTo>
                  <a:lnTo>
                    <a:pt x="80822" y="269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93913" y="4103809"/>
              <a:ext cx="1905" cy="977900"/>
            </a:xfrm>
            <a:custGeom>
              <a:avLst/>
              <a:gdLst/>
              <a:ahLst/>
              <a:cxnLst/>
              <a:rect l="l" t="t" r="r" b="b"/>
              <a:pathLst>
                <a:path w="1904" h="977900">
                  <a:moveTo>
                    <a:pt x="0" y="977633"/>
                  </a:moveTo>
                  <a:lnTo>
                    <a:pt x="1397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42908" y="4016498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527" y="0"/>
                  </a:moveTo>
                  <a:lnTo>
                    <a:pt x="0" y="104711"/>
                  </a:lnTo>
                  <a:lnTo>
                    <a:pt x="104775" y="104851"/>
                  </a:lnTo>
                  <a:lnTo>
                    <a:pt x="525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83679" y="3992880"/>
              <a:ext cx="2221991" cy="222046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629399" y="4015740"/>
              <a:ext cx="2131060" cy="2129155"/>
            </a:xfrm>
            <a:custGeom>
              <a:avLst/>
              <a:gdLst/>
              <a:ahLst/>
              <a:cxnLst/>
              <a:rect l="l" t="t" r="r" b="b"/>
              <a:pathLst>
                <a:path w="2131059" h="2129154">
                  <a:moveTo>
                    <a:pt x="0" y="1064513"/>
                  </a:moveTo>
                  <a:lnTo>
                    <a:pt x="1096" y="1015786"/>
                  </a:lnTo>
                  <a:lnTo>
                    <a:pt x="4353" y="967620"/>
                  </a:lnTo>
                  <a:lnTo>
                    <a:pt x="9724" y="920064"/>
                  </a:lnTo>
                  <a:lnTo>
                    <a:pt x="17162" y="873164"/>
                  </a:lnTo>
                  <a:lnTo>
                    <a:pt x="26621" y="826968"/>
                  </a:lnTo>
                  <a:lnTo>
                    <a:pt x="38052" y="781521"/>
                  </a:lnTo>
                  <a:lnTo>
                    <a:pt x="51409" y="736872"/>
                  </a:lnTo>
                  <a:lnTo>
                    <a:pt x="66645" y="693068"/>
                  </a:lnTo>
                  <a:lnTo>
                    <a:pt x="83714" y="650154"/>
                  </a:lnTo>
                  <a:lnTo>
                    <a:pt x="102567" y="608179"/>
                  </a:lnTo>
                  <a:lnTo>
                    <a:pt x="123158" y="567188"/>
                  </a:lnTo>
                  <a:lnTo>
                    <a:pt x="145440" y="527230"/>
                  </a:lnTo>
                  <a:lnTo>
                    <a:pt x="169366" y="488351"/>
                  </a:lnTo>
                  <a:lnTo>
                    <a:pt x="194889" y="450598"/>
                  </a:lnTo>
                  <a:lnTo>
                    <a:pt x="221962" y="414018"/>
                  </a:lnTo>
                  <a:lnTo>
                    <a:pt x="250538" y="378658"/>
                  </a:lnTo>
                  <a:lnTo>
                    <a:pt x="280569" y="344565"/>
                  </a:lnTo>
                  <a:lnTo>
                    <a:pt x="312010" y="311786"/>
                  </a:lnTo>
                  <a:lnTo>
                    <a:pt x="344812" y="280368"/>
                  </a:lnTo>
                  <a:lnTo>
                    <a:pt x="378930" y="250358"/>
                  </a:lnTo>
                  <a:lnTo>
                    <a:pt x="414315" y="221802"/>
                  </a:lnTo>
                  <a:lnTo>
                    <a:pt x="450921" y="194749"/>
                  </a:lnTo>
                  <a:lnTo>
                    <a:pt x="488701" y="169244"/>
                  </a:lnTo>
                  <a:lnTo>
                    <a:pt x="527608" y="145335"/>
                  </a:lnTo>
                  <a:lnTo>
                    <a:pt x="567595" y="123069"/>
                  </a:lnTo>
                  <a:lnTo>
                    <a:pt x="608615" y="102493"/>
                  </a:lnTo>
                  <a:lnTo>
                    <a:pt x="650620" y="83653"/>
                  </a:lnTo>
                  <a:lnTo>
                    <a:pt x="693564" y="66597"/>
                  </a:lnTo>
                  <a:lnTo>
                    <a:pt x="737400" y="51372"/>
                  </a:lnTo>
                  <a:lnTo>
                    <a:pt x="782081" y="38025"/>
                  </a:lnTo>
                  <a:lnTo>
                    <a:pt x="827560" y="26601"/>
                  </a:lnTo>
                  <a:lnTo>
                    <a:pt x="873790" y="17150"/>
                  </a:lnTo>
                  <a:lnTo>
                    <a:pt x="920723" y="9717"/>
                  </a:lnTo>
                  <a:lnTo>
                    <a:pt x="968313" y="4350"/>
                  </a:lnTo>
                  <a:lnTo>
                    <a:pt x="1016513" y="1095"/>
                  </a:lnTo>
                  <a:lnTo>
                    <a:pt x="1065276" y="0"/>
                  </a:lnTo>
                  <a:lnTo>
                    <a:pt x="1114038" y="1095"/>
                  </a:lnTo>
                  <a:lnTo>
                    <a:pt x="1162238" y="4350"/>
                  </a:lnTo>
                  <a:lnTo>
                    <a:pt x="1209828" y="9717"/>
                  </a:lnTo>
                  <a:lnTo>
                    <a:pt x="1256761" y="17150"/>
                  </a:lnTo>
                  <a:lnTo>
                    <a:pt x="1302991" y="26601"/>
                  </a:lnTo>
                  <a:lnTo>
                    <a:pt x="1348470" y="38025"/>
                  </a:lnTo>
                  <a:lnTo>
                    <a:pt x="1393151" y="51372"/>
                  </a:lnTo>
                  <a:lnTo>
                    <a:pt x="1436987" y="66597"/>
                  </a:lnTo>
                  <a:lnTo>
                    <a:pt x="1479931" y="83653"/>
                  </a:lnTo>
                  <a:lnTo>
                    <a:pt x="1521936" y="102493"/>
                  </a:lnTo>
                  <a:lnTo>
                    <a:pt x="1562956" y="123069"/>
                  </a:lnTo>
                  <a:lnTo>
                    <a:pt x="1602943" y="145335"/>
                  </a:lnTo>
                  <a:lnTo>
                    <a:pt x="1641850" y="169244"/>
                  </a:lnTo>
                  <a:lnTo>
                    <a:pt x="1679630" y="194749"/>
                  </a:lnTo>
                  <a:lnTo>
                    <a:pt x="1716236" y="221802"/>
                  </a:lnTo>
                  <a:lnTo>
                    <a:pt x="1751621" y="250358"/>
                  </a:lnTo>
                  <a:lnTo>
                    <a:pt x="1785739" y="280368"/>
                  </a:lnTo>
                  <a:lnTo>
                    <a:pt x="1818541" y="311786"/>
                  </a:lnTo>
                  <a:lnTo>
                    <a:pt x="1849982" y="344565"/>
                  </a:lnTo>
                  <a:lnTo>
                    <a:pt x="1880013" y="378658"/>
                  </a:lnTo>
                  <a:lnTo>
                    <a:pt x="1908589" y="414018"/>
                  </a:lnTo>
                  <a:lnTo>
                    <a:pt x="1935662" y="450598"/>
                  </a:lnTo>
                  <a:lnTo>
                    <a:pt x="1961185" y="488351"/>
                  </a:lnTo>
                  <a:lnTo>
                    <a:pt x="1985111" y="527230"/>
                  </a:lnTo>
                  <a:lnTo>
                    <a:pt x="2007393" y="567188"/>
                  </a:lnTo>
                  <a:lnTo>
                    <a:pt x="2027984" y="608179"/>
                  </a:lnTo>
                  <a:lnTo>
                    <a:pt x="2046837" y="650154"/>
                  </a:lnTo>
                  <a:lnTo>
                    <a:pt x="2063906" y="693068"/>
                  </a:lnTo>
                  <a:lnTo>
                    <a:pt x="2079142" y="736872"/>
                  </a:lnTo>
                  <a:lnTo>
                    <a:pt x="2092499" y="781521"/>
                  </a:lnTo>
                  <a:lnTo>
                    <a:pt x="2103930" y="826968"/>
                  </a:lnTo>
                  <a:lnTo>
                    <a:pt x="2113389" y="873164"/>
                  </a:lnTo>
                  <a:lnTo>
                    <a:pt x="2120827" y="920064"/>
                  </a:lnTo>
                  <a:lnTo>
                    <a:pt x="2126198" y="967620"/>
                  </a:lnTo>
                  <a:lnTo>
                    <a:pt x="2129455" y="1015786"/>
                  </a:lnTo>
                  <a:lnTo>
                    <a:pt x="2130552" y="1064513"/>
                  </a:lnTo>
                  <a:lnTo>
                    <a:pt x="2129455" y="1113241"/>
                  </a:lnTo>
                  <a:lnTo>
                    <a:pt x="2126198" y="1161407"/>
                  </a:lnTo>
                  <a:lnTo>
                    <a:pt x="2120827" y="1208963"/>
                  </a:lnTo>
                  <a:lnTo>
                    <a:pt x="2113389" y="1255863"/>
                  </a:lnTo>
                  <a:lnTo>
                    <a:pt x="2103930" y="1302059"/>
                  </a:lnTo>
                  <a:lnTo>
                    <a:pt x="2092499" y="1347506"/>
                  </a:lnTo>
                  <a:lnTo>
                    <a:pt x="2079142" y="1392155"/>
                  </a:lnTo>
                  <a:lnTo>
                    <a:pt x="2063906" y="1435959"/>
                  </a:lnTo>
                  <a:lnTo>
                    <a:pt x="2046837" y="1478873"/>
                  </a:lnTo>
                  <a:lnTo>
                    <a:pt x="2027984" y="1520848"/>
                  </a:lnTo>
                  <a:lnTo>
                    <a:pt x="2007393" y="1561839"/>
                  </a:lnTo>
                  <a:lnTo>
                    <a:pt x="1985111" y="1601797"/>
                  </a:lnTo>
                  <a:lnTo>
                    <a:pt x="1961185" y="1640676"/>
                  </a:lnTo>
                  <a:lnTo>
                    <a:pt x="1935662" y="1678429"/>
                  </a:lnTo>
                  <a:lnTo>
                    <a:pt x="1908589" y="1715009"/>
                  </a:lnTo>
                  <a:lnTo>
                    <a:pt x="1880013" y="1750369"/>
                  </a:lnTo>
                  <a:lnTo>
                    <a:pt x="1849982" y="1784462"/>
                  </a:lnTo>
                  <a:lnTo>
                    <a:pt x="1818541" y="1817241"/>
                  </a:lnTo>
                  <a:lnTo>
                    <a:pt x="1785739" y="1848659"/>
                  </a:lnTo>
                  <a:lnTo>
                    <a:pt x="1751621" y="1878669"/>
                  </a:lnTo>
                  <a:lnTo>
                    <a:pt x="1716236" y="1907225"/>
                  </a:lnTo>
                  <a:lnTo>
                    <a:pt x="1679630" y="1934278"/>
                  </a:lnTo>
                  <a:lnTo>
                    <a:pt x="1641850" y="1959783"/>
                  </a:lnTo>
                  <a:lnTo>
                    <a:pt x="1602943" y="1983692"/>
                  </a:lnTo>
                  <a:lnTo>
                    <a:pt x="1562956" y="2005958"/>
                  </a:lnTo>
                  <a:lnTo>
                    <a:pt x="1521936" y="2026534"/>
                  </a:lnTo>
                  <a:lnTo>
                    <a:pt x="1479931" y="2045374"/>
                  </a:lnTo>
                  <a:lnTo>
                    <a:pt x="1436987" y="2062430"/>
                  </a:lnTo>
                  <a:lnTo>
                    <a:pt x="1393151" y="2077655"/>
                  </a:lnTo>
                  <a:lnTo>
                    <a:pt x="1348470" y="2091002"/>
                  </a:lnTo>
                  <a:lnTo>
                    <a:pt x="1302991" y="2102426"/>
                  </a:lnTo>
                  <a:lnTo>
                    <a:pt x="1256761" y="2111877"/>
                  </a:lnTo>
                  <a:lnTo>
                    <a:pt x="1209828" y="2119310"/>
                  </a:lnTo>
                  <a:lnTo>
                    <a:pt x="1162238" y="2124677"/>
                  </a:lnTo>
                  <a:lnTo>
                    <a:pt x="1114038" y="2127932"/>
                  </a:lnTo>
                  <a:lnTo>
                    <a:pt x="1065276" y="2129027"/>
                  </a:lnTo>
                  <a:lnTo>
                    <a:pt x="1016513" y="2127932"/>
                  </a:lnTo>
                  <a:lnTo>
                    <a:pt x="968313" y="2124677"/>
                  </a:lnTo>
                  <a:lnTo>
                    <a:pt x="920723" y="2119310"/>
                  </a:lnTo>
                  <a:lnTo>
                    <a:pt x="873790" y="2111877"/>
                  </a:lnTo>
                  <a:lnTo>
                    <a:pt x="827560" y="2102426"/>
                  </a:lnTo>
                  <a:lnTo>
                    <a:pt x="782081" y="2091002"/>
                  </a:lnTo>
                  <a:lnTo>
                    <a:pt x="737400" y="2077655"/>
                  </a:lnTo>
                  <a:lnTo>
                    <a:pt x="693564" y="2062430"/>
                  </a:lnTo>
                  <a:lnTo>
                    <a:pt x="650620" y="2045374"/>
                  </a:lnTo>
                  <a:lnTo>
                    <a:pt x="608615" y="2026534"/>
                  </a:lnTo>
                  <a:lnTo>
                    <a:pt x="567595" y="2005958"/>
                  </a:lnTo>
                  <a:lnTo>
                    <a:pt x="527608" y="1983692"/>
                  </a:lnTo>
                  <a:lnTo>
                    <a:pt x="488701" y="1959783"/>
                  </a:lnTo>
                  <a:lnTo>
                    <a:pt x="450921" y="1934278"/>
                  </a:lnTo>
                  <a:lnTo>
                    <a:pt x="414315" y="1907225"/>
                  </a:lnTo>
                  <a:lnTo>
                    <a:pt x="378930" y="1878669"/>
                  </a:lnTo>
                  <a:lnTo>
                    <a:pt x="344812" y="1848659"/>
                  </a:lnTo>
                  <a:lnTo>
                    <a:pt x="312010" y="1817241"/>
                  </a:lnTo>
                  <a:lnTo>
                    <a:pt x="280569" y="1784462"/>
                  </a:lnTo>
                  <a:lnTo>
                    <a:pt x="250538" y="1750369"/>
                  </a:lnTo>
                  <a:lnTo>
                    <a:pt x="221962" y="1715009"/>
                  </a:lnTo>
                  <a:lnTo>
                    <a:pt x="194889" y="1678429"/>
                  </a:lnTo>
                  <a:lnTo>
                    <a:pt x="169366" y="1640676"/>
                  </a:lnTo>
                  <a:lnTo>
                    <a:pt x="145440" y="1601797"/>
                  </a:lnTo>
                  <a:lnTo>
                    <a:pt x="123158" y="1561839"/>
                  </a:lnTo>
                  <a:lnTo>
                    <a:pt x="102567" y="1520848"/>
                  </a:lnTo>
                  <a:lnTo>
                    <a:pt x="83714" y="1478873"/>
                  </a:lnTo>
                  <a:lnTo>
                    <a:pt x="66645" y="1435959"/>
                  </a:lnTo>
                  <a:lnTo>
                    <a:pt x="51409" y="1392155"/>
                  </a:lnTo>
                  <a:lnTo>
                    <a:pt x="38052" y="1347506"/>
                  </a:lnTo>
                  <a:lnTo>
                    <a:pt x="26621" y="1302059"/>
                  </a:lnTo>
                  <a:lnTo>
                    <a:pt x="17162" y="1255863"/>
                  </a:lnTo>
                  <a:lnTo>
                    <a:pt x="9724" y="1208963"/>
                  </a:lnTo>
                  <a:lnTo>
                    <a:pt x="4353" y="1161407"/>
                  </a:lnTo>
                  <a:lnTo>
                    <a:pt x="1096" y="1113241"/>
                  </a:lnTo>
                  <a:lnTo>
                    <a:pt x="0" y="1064513"/>
                  </a:lnTo>
                  <a:close/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91627" y="4034028"/>
              <a:ext cx="535305" cy="480059"/>
            </a:xfrm>
            <a:custGeom>
              <a:avLst/>
              <a:gdLst/>
              <a:ahLst/>
              <a:cxnLst/>
              <a:rect l="l" t="t" r="r" b="b"/>
              <a:pathLst>
                <a:path w="535304" h="480060">
                  <a:moveTo>
                    <a:pt x="0" y="0"/>
                  </a:moveTo>
                  <a:lnTo>
                    <a:pt x="535000" y="479666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141463" y="4034028"/>
              <a:ext cx="549910" cy="509270"/>
            </a:xfrm>
            <a:custGeom>
              <a:avLst/>
              <a:gdLst/>
              <a:ahLst/>
              <a:cxnLst/>
              <a:rect l="l" t="t" r="r" b="b"/>
              <a:pathLst>
                <a:path w="549909" h="509270">
                  <a:moveTo>
                    <a:pt x="0" y="508723"/>
                  </a:moveTo>
                  <a:lnTo>
                    <a:pt x="549300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7091" y="3619500"/>
              <a:ext cx="3272027" cy="64311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257281" y="5473340"/>
              <a:ext cx="692150" cy="672465"/>
            </a:xfrm>
            <a:custGeom>
              <a:avLst/>
              <a:gdLst/>
              <a:ahLst/>
              <a:cxnLst/>
              <a:rect l="l" t="t" r="r" b="b"/>
              <a:pathLst>
                <a:path w="692150" h="672464">
                  <a:moveTo>
                    <a:pt x="0" y="672465"/>
                  </a:moveTo>
                  <a:lnTo>
                    <a:pt x="691934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900190" y="5412487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59" h="111125">
                  <a:moveTo>
                    <a:pt x="111645" y="0"/>
                  </a:moveTo>
                  <a:lnTo>
                    <a:pt x="0" y="35458"/>
                  </a:lnTo>
                  <a:lnTo>
                    <a:pt x="73025" y="110591"/>
                  </a:lnTo>
                  <a:lnTo>
                    <a:pt x="111645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208513" y="4751509"/>
              <a:ext cx="1905" cy="1394460"/>
            </a:xfrm>
            <a:custGeom>
              <a:avLst/>
              <a:gdLst/>
              <a:ahLst/>
              <a:cxnLst/>
              <a:rect l="l" t="t" r="r" b="b"/>
              <a:pathLst>
                <a:path w="1904" h="1394460">
                  <a:moveTo>
                    <a:pt x="0" y="1394028"/>
                  </a:moveTo>
                  <a:lnTo>
                    <a:pt x="1435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157551" y="4664203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489" y="0"/>
                  </a:moveTo>
                  <a:lnTo>
                    <a:pt x="0" y="104724"/>
                  </a:lnTo>
                  <a:lnTo>
                    <a:pt x="104775" y="104825"/>
                  </a:lnTo>
                  <a:lnTo>
                    <a:pt x="524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320678" y="4719703"/>
              <a:ext cx="688975" cy="685800"/>
            </a:xfrm>
            <a:custGeom>
              <a:avLst/>
              <a:gdLst/>
              <a:ahLst/>
              <a:cxnLst/>
              <a:rect l="l" t="t" r="r" b="b"/>
              <a:pathLst>
                <a:path w="688975" h="685800">
                  <a:moveTo>
                    <a:pt x="688860" y="685761"/>
                  </a:moveTo>
                  <a:lnTo>
                    <a:pt x="0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258807" y="4658106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59" h="111125">
                  <a:moveTo>
                    <a:pt x="0" y="0"/>
                  </a:moveTo>
                  <a:lnTo>
                    <a:pt x="37287" y="111048"/>
                  </a:lnTo>
                  <a:lnTo>
                    <a:pt x="111213" y="36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70426" y="3663950"/>
              <a:ext cx="0" cy="2837180"/>
            </a:xfrm>
            <a:custGeom>
              <a:avLst/>
              <a:gdLst/>
              <a:ahLst/>
              <a:cxnLst/>
              <a:rect l="l" t="t" r="r" b="b"/>
              <a:pathLst>
                <a:path h="2837179">
                  <a:moveTo>
                    <a:pt x="0" y="283667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32331" y="360044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19577" y="5132070"/>
              <a:ext cx="2837180" cy="0"/>
            </a:xfrm>
            <a:custGeom>
              <a:avLst/>
              <a:gdLst/>
              <a:ahLst/>
              <a:cxnLst/>
              <a:rect l="l" t="t" r="r" b="b"/>
              <a:pathLst>
                <a:path w="2837179">
                  <a:moveTo>
                    <a:pt x="0" y="0"/>
                  </a:moveTo>
                  <a:lnTo>
                    <a:pt x="2836672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543551" y="509396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69664" y="4135626"/>
              <a:ext cx="0" cy="2066925"/>
            </a:xfrm>
            <a:custGeom>
              <a:avLst/>
              <a:gdLst/>
              <a:ahLst/>
              <a:cxnLst/>
              <a:rect l="l" t="t" r="r" b="b"/>
              <a:pathLst>
                <a:path h="2066925">
                  <a:moveTo>
                    <a:pt x="0" y="206637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31569" y="4072126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68902" y="4445463"/>
              <a:ext cx="692785" cy="691515"/>
            </a:xfrm>
            <a:custGeom>
              <a:avLst/>
              <a:gdLst/>
              <a:ahLst/>
              <a:cxnLst/>
              <a:rect l="l" t="t" r="r" b="b"/>
              <a:pathLst>
                <a:path w="692785" h="691514">
                  <a:moveTo>
                    <a:pt x="0" y="691349"/>
                  </a:moveTo>
                  <a:lnTo>
                    <a:pt x="692746" y="0"/>
                  </a:lnTo>
                </a:path>
              </a:pathLst>
            </a:custGeom>
            <a:ln w="34925">
              <a:solidFill>
                <a:srgbClr val="0073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12289" y="4383781"/>
              <a:ext cx="111760" cy="111125"/>
            </a:xfrm>
            <a:custGeom>
              <a:avLst/>
              <a:gdLst/>
              <a:ahLst/>
              <a:cxnLst/>
              <a:rect l="l" t="t" r="r" b="b"/>
              <a:pathLst>
                <a:path w="111760" h="111125">
                  <a:moveTo>
                    <a:pt x="111163" y="0"/>
                  </a:moveTo>
                  <a:lnTo>
                    <a:pt x="0" y="36944"/>
                  </a:lnTo>
                  <a:lnTo>
                    <a:pt x="74015" y="111099"/>
                  </a:lnTo>
                  <a:lnTo>
                    <a:pt x="111163" y="0"/>
                  </a:lnTo>
                  <a:close/>
                </a:path>
              </a:pathLst>
            </a:custGeom>
            <a:solidFill>
              <a:srgbClr val="007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58667" y="4049268"/>
              <a:ext cx="2221991" cy="222046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104387" y="4072128"/>
              <a:ext cx="2131060" cy="2129155"/>
            </a:xfrm>
            <a:custGeom>
              <a:avLst/>
              <a:gdLst/>
              <a:ahLst/>
              <a:cxnLst/>
              <a:rect l="l" t="t" r="r" b="b"/>
              <a:pathLst>
                <a:path w="2131060" h="2129154">
                  <a:moveTo>
                    <a:pt x="0" y="1064514"/>
                  </a:moveTo>
                  <a:lnTo>
                    <a:pt x="1096" y="1015786"/>
                  </a:lnTo>
                  <a:lnTo>
                    <a:pt x="4353" y="967620"/>
                  </a:lnTo>
                  <a:lnTo>
                    <a:pt x="9724" y="920064"/>
                  </a:lnTo>
                  <a:lnTo>
                    <a:pt x="17162" y="873164"/>
                  </a:lnTo>
                  <a:lnTo>
                    <a:pt x="26621" y="826968"/>
                  </a:lnTo>
                  <a:lnTo>
                    <a:pt x="38052" y="781521"/>
                  </a:lnTo>
                  <a:lnTo>
                    <a:pt x="51409" y="736872"/>
                  </a:lnTo>
                  <a:lnTo>
                    <a:pt x="66645" y="693068"/>
                  </a:lnTo>
                  <a:lnTo>
                    <a:pt x="83714" y="650154"/>
                  </a:lnTo>
                  <a:lnTo>
                    <a:pt x="102567" y="608179"/>
                  </a:lnTo>
                  <a:lnTo>
                    <a:pt x="123158" y="567188"/>
                  </a:lnTo>
                  <a:lnTo>
                    <a:pt x="145440" y="527230"/>
                  </a:lnTo>
                  <a:lnTo>
                    <a:pt x="169366" y="488351"/>
                  </a:lnTo>
                  <a:lnTo>
                    <a:pt x="194889" y="450598"/>
                  </a:lnTo>
                  <a:lnTo>
                    <a:pt x="221962" y="414018"/>
                  </a:lnTo>
                  <a:lnTo>
                    <a:pt x="250538" y="378658"/>
                  </a:lnTo>
                  <a:lnTo>
                    <a:pt x="280569" y="344565"/>
                  </a:lnTo>
                  <a:lnTo>
                    <a:pt x="312010" y="311786"/>
                  </a:lnTo>
                  <a:lnTo>
                    <a:pt x="344812" y="280368"/>
                  </a:lnTo>
                  <a:lnTo>
                    <a:pt x="378930" y="250358"/>
                  </a:lnTo>
                  <a:lnTo>
                    <a:pt x="414315" y="221802"/>
                  </a:lnTo>
                  <a:lnTo>
                    <a:pt x="450921" y="194749"/>
                  </a:lnTo>
                  <a:lnTo>
                    <a:pt x="488701" y="169244"/>
                  </a:lnTo>
                  <a:lnTo>
                    <a:pt x="527608" y="145335"/>
                  </a:lnTo>
                  <a:lnTo>
                    <a:pt x="567595" y="123069"/>
                  </a:lnTo>
                  <a:lnTo>
                    <a:pt x="608615" y="102493"/>
                  </a:lnTo>
                  <a:lnTo>
                    <a:pt x="650620" y="83653"/>
                  </a:lnTo>
                  <a:lnTo>
                    <a:pt x="693564" y="66597"/>
                  </a:lnTo>
                  <a:lnTo>
                    <a:pt x="737400" y="51372"/>
                  </a:lnTo>
                  <a:lnTo>
                    <a:pt x="782081" y="38025"/>
                  </a:lnTo>
                  <a:lnTo>
                    <a:pt x="827560" y="26601"/>
                  </a:lnTo>
                  <a:lnTo>
                    <a:pt x="873790" y="17150"/>
                  </a:lnTo>
                  <a:lnTo>
                    <a:pt x="920723" y="9717"/>
                  </a:lnTo>
                  <a:lnTo>
                    <a:pt x="968313" y="4350"/>
                  </a:lnTo>
                  <a:lnTo>
                    <a:pt x="1016513" y="1095"/>
                  </a:lnTo>
                  <a:lnTo>
                    <a:pt x="1065276" y="0"/>
                  </a:lnTo>
                  <a:lnTo>
                    <a:pt x="1114038" y="1095"/>
                  </a:lnTo>
                  <a:lnTo>
                    <a:pt x="1162238" y="4350"/>
                  </a:lnTo>
                  <a:lnTo>
                    <a:pt x="1209828" y="9717"/>
                  </a:lnTo>
                  <a:lnTo>
                    <a:pt x="1256761" y="17150"/>
                  </a:lnTo>
                  <a:lnTo>
                    <a:pt x="1302991" y="26601"/>
                  </a:lnTo>
                  <a:lnTo>
                    <a:pt x="1348470" y="38025"/>
                  </a:lnTo>
                  <a:lnTo>
                    <a:pt x="1393151" y="51372"/>
                  </a:lnTo>
                  <a:lnTo>
                    <a:pt x="1436987" y="66597"/>
                  </a:lnTo>
                  <a:lnTo>
                    <a:pt x="1479931" y="83653"/>
                  </a:lnTo>
                  <a:lnTo>
                    <a:pt x="1521936" y="102493"/>
                  </a:lnTo>
                  <a:lnTo>
                    <a:pt x="1562956" y="123069"/>
                  </a:lnTo>
                  <a:lnTo>
                    <a:pt x="1602943" y="145335"/>
                  </a:lnTo>
                  <a:lnTo>
                    <a:pt x="1641850" y="169244"/>
                  </a:lnTo>
                  <a:lnTo>
                    <a:pt x="1679630" y="194749"/>
                  </a:lnTo>
                  <a:lnTo>
                    <a:pt x="1716236" y="221802"/>
                  </a:lnTo>
                  <a:lnTo>
                    <a:pt x="1751621" y="250358"/>
                  </a:lnTo>
                  <a:lnTo>
                    <a:pt x="1785739" y="280368"/>
                  </a:lnTo>
                  <a:lnTo>
                    <a:pt x="1818541" y="311786"/>
                  </a:lnTo>
                  <a:lnTo>
                    <a:pt x="1849982" y="344565"/>
                  </a:lnTo>
                  <a:lnTo>
                    <a:pt x="1880013" y="378658"/>
                  </a:lnTo>
                  <a:lnTo>
                    <a:pt x="1908589" y="414018"/>
                  </a:lnTo>
                  <a:lnTo>
                    <a:pt x="1935662" y="450598"/>
                  </a:lnTo>
                  <a:lnTo>
                    <a:pt x="1961185" y="488351"/>
                  </a:lnTo>
                  <a:lnTo>
                    <a:pt x="1985111" y="527230"/>
                  </a:lnTo>
                  <a:lnTo>
                    <a:pt x="2007393" y="567188"/>
                  </a:lnTo>
                  <a:lnTo>
                    <a:pt x="2027984" y="608179"/>
                  </a:lnTo>
                  <a:lnTo>
                    <a:pt x="2046837" y="650154"/>
                  </a:lnTo>
                  <a:lnTo>
                    <a:pt x="2063906" y="693068"/>
                  </a:lnTo>
                  <a:lnTo>
                    <a:pt x="2079142" y="736872"/>
                  </a:lnTo>
                  <a:lnTo>
                    <a:pt x="2092499" y="781521"/>
                  </a:lnTo>
                  <a:lnTo>
                    <a:pt x="2103930" y="826968"/>
                  </a:lnTo>
                  <a:lnTo>
                    <a:pt x="2113389" y="873164"/>
                  </a:lnTo>
                  <a:lnTo>
                    <a:pt x="2120827" y="920064"/>
                  </a:lnTo>
                  <a:lnTo>
                    <a:pt x="2126198" y="967620"/>
                  </a:lnTo>
                  <a:lnTo>
                    <a:pt x="2129455" y="1015786"/>
                  </a:lnTo>
                  <a:lnTo>
                    <a:pt x="2130552" y="1064514"/>
                  </a:lnTo>
                  <a:lnTo>
                    <a:pt x="2129455" y="1113241"/>
                  </a:lnTo>
                  <a:lnTo>
                    <a:pt x="2126198" y="1161407"/>
                  </a:lnTo>
                  <a:lnTo>
                    <a:pt x="2120827" y="1208963"/>
                  </a:lnTo>
                  <a:lnTo>
                    <a:pt x="2113389" y="1255863"/>
                  </a:lnTo>
                  <a:lnTo>
                    <a:pt x="2103930" y="1302059"/>
                  </a:lnTo>
                  <a:lnTo>
                    <a:pt x="2092499" y="1347506"/>
                  </a:lnTo>
                  <a:lnTo>
                    <a:pt x="2079142" y="1392155"/>
                  </a:lnTo>
                  <a:lnTo>
                    <a:pt x="2063906" y="1435959"/>
                  </a:lnTo>
                  <a:lnTo>
                    <a:pt x="2046837" y="1478873"/>
                  </a:lnTo>
                  <a:lnTo>
                    <a:pt x="2027984" y="1520848"/>
                  </a:lnTo>
                  <a:lnTo>
                    <a:pt x="2007393" y="1561839"/>
                  </a:lnTo>
                  <a:lnTo>
                    <a:pt x="1985111" y="1601797"/>
                  </a:lnTo>
                  <a:lnTo>
                    <a:pt x="1961185" y="1640676"/>
                  </a:lnTo>
                  <a:lnTo>
                    <a:pt x="1935662" y="1678429"/>
                  </a:lnTo>
                  <a:lnTo>
                    <a:pt x="1908589" y="1715009"/>
                  </a:lnTo>
                  <a:lnTo>
                    <a:pt x="1880013" y="1750369"/>
                  </a:lnTo>
                  <a:lnTo>
                    <a:pt x="1849982" y="1784462"/>
                  </a:lnTo>
                  <a:lnTo>
                    <a:pt x="1818541" y="1817241"/>
                  </a:lnTo>
                  <a:lnTo>
                    <a:pt x="1785739" y="1848659"/>
                  </a:lnTo>
                  <a:lnTo>
                    <a:pt x="1751621" y="1878669"/>
                  </a:lnTo>
                  <a:lnTo>
                    <a:pt x="1716236" y="1907225"/>
                  </a:lnTo>
                  <a:lnTo>
                    <a:pt x="1679630" y="1934278"/>
                  </a:lnTo>
                  <a:lnTo>
                    <a:pt x="1641850" y="1959783"/>
                  </a:lnTo>
                  <a:lnTo>
                    <a:pt x="1602943" y="1983692"/>
                  </a:lnTo>
                  <a:lnTo>
                    <a:pt x="1562956" y="2005958"/>
                  </a:lnTo>
                  <a:lnTo>
                    <a:pt x="1521936" y="2026534"/>
                  </a:lnTo>
                  <a:lnTo>
                    <a:pt x="1479931" y="2045374"/>
                  </a:lnTo>
                  <a:lnTo>
                    <a:pt x="1436987" y="2062430"/>
                  </a:lnTo>
                  <a:lnTo>
                    <a:pt x="1393151" y="2077655"/>
                  </a:lnTo>
                  <a:lnTo>
                    <a:pt x="1348470" y="2091002"/>
                  </a:lnTo>
                  <a:lnTo>
                    <a:pt x="1302991" y="2102426"/>
                  </a:lnTo>
                  <a:lnTo>
                    <a:pt x="1256761" y="2111877"/>
                  </a:lnTo>
                  <a:lnTo>
                    <a:pt x="1209828" y="2119310"/>
                  </a:lnTo>
                  <a:lnTo>
                    <a:pt x="1162238" y="2124677"/>
                  </a:lnTo>
                  <a:lnTo>
                    <a:pt x="1114038" y="2127932"/>
                  </a:lnTo>
                  <a:lnTo>
                    <a:pt x="1065276" y="2129028"/>
                  </a:lnTo>
                  <a:lnTo>
                    <a:pt x="1016513" y="2127932"/>
                  </a:lnTo>
                  <a:lnTo>
                    <a:pt x="968313" y="2124677"/>
                  </a:lnTo>
                  <a:lnTo>
                    <a:pt x="920723" y="2119310"/>
                  </a:lnTo>
                  <a:lnTo>
                    <a:pt x="873790" y="2111877"/>
                  </a:lnTo>
                  <a:lnTo>
                    <a:pt x="827560" y="2102426"/>
                  </a:lnTo>
                  <a:lnTo>
                    <a:pt x="782081" y="2091002"/>
                  </a:lnTo>
                  <a:lnTo>
                    <a:pt x="737400" y="2077655"/>
                  </a:lnTo>
                  <a:lnTo>
                    <a:pt x="693564" y="2062430"/>
                  </a:lnTo>
                  <a:lnTo>
                    <a:pt x="650620" y="2045374"/>
                  </a:lnTo>
                  <a:lnTo>
                    <a:pt x="608615" y="2026534"/>
                  </a:lnTo>
                  <a:lnTo>
                    <a:pt x="567595" y="2005958"/>
                  </a:lnTo>
                  <a:lnTo>
                    <a:pt x="527608" y="1983692"/>
                  </a:lnTo>
                  <a:lnTo>
                    <a:pt x="488701" y="1959783"/>
                  </a:lnTo>
                  <a:lnTo>
                    <a:pt x="450921" y="1934278"/>
                  </a:lnTo>
                  <a:lnTo>
                    <a:pt x="414315" y="1907225"/>
                  </a:lnTo>
                  <a:lnTo>
                    <a:pt x="378930" y="1878669"/>
                  </a:lnTo>
                  <a:lnTo>
                    <a:pt x="344812" y="1848659"/>
                  </a:lnTo>
                  <a:lnTo>
                    <a:pt x="312010" y="1817241"/>
                  </a:lnTo>
                  <a:lnTo>
                    <a:pt x="280569" y="1784462"/>
                  </a:lnTo>
                  <a:lnTo>
                    <a:pt x="250538" y="1750369"/>
                  </a:lnTo>
                  <a:lnTo>
                    <a:pt x="221962" y="1715009"/>
                  </a:lnTo>
                  <a:lnTo>
                    <a:pt x="194889" y="1678429"/>
                  </a:lnTo>
                  <a:lnTo>
                    <a:pt x="169366" y="1640676"/>
                  </a:lnTo>
                  <a:lnTo>
                    <a:pt x="145440" y="1601797"/>
                  </a:lnTo>
                  <a:lnTo>
                    <a:pt x="123158" y="1561839"/>
                  </a:lnTo>
                  <a:lnTo>
                    <a:pt x="102567" y="1520848"/>
                  </a:lnTo>
                  <a:lnTo>
                    <a:pt x="83714" y="1478873"/>
                  </a:lnTo>
                  <a:lnTo>
                    <a:pt x="66645" y="1435959"/>
                  </a:lnTo>
                  <a:lnTo>
                    <a:pt x="51409" y="1392155"/>
                  </a:lnTo>
                  <a:lnTo>
                    <a:pt x="38052" y="1347506"/>
                  </a:lnTo>
                  <a:lnTo>
                    <a:pt x="26621" y="1302059"/>
                  </a:lnTo>
                  <a:lnTo>
                    <a:pt x="17162" y="1255863"/>
                  </a:lnTo>
                  <a:lnTo>
                    <a:pt x="9724" y="1208963"/>
                  </a:lnTo>
                  <a:lnTo>
                    <a:pt x="4353" y="1161407"/>
                  </a:lnTo>
                  <a:lnTo>
                    <a:pt x="1096" y="1113241"/>
                  </a:lnTo>
                  <a:lnTo>
                    <a:pt x="0" y="1064514"/>
                  </a:lnTo>
                  <a:close/>
                </a:path>
              </a:pathLst>
            </a:custGeom>
            <a:ln w="6349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22521" y="4405884"/>
              <a:ext cx="8890" cy="725805"/>
            </a:xfrm>
            <a:custGeom>
              <a:avLst/>
              <a:gdLst/>
              <a:ahLst/>
              <a:cxnLst/>
              <a:rect l="l" t="t" r="r" b="b"/>
              <a:pathLst>
                <a:path w="8889" h="725804">
                  <a:moveTo>
                    <a:pt x="8458" y="0"/>
                  </a:moveTo>
                  <a:lnTo>
                    <a:pt x="0" y="725398"/>
                  </a:lnTo>
                </a:path>
              </a:pathLst>
            </a:custGeom>
            <a:ln w="952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04387" y="5135880"/>
              <a:ext cx="2066925" cy="0"/>
            </a:xfrm>
            <a:custGeom>
              <a:avLst/>
              <a:gdLst/>
              <a:ahLst/>
              <a:cxnLst/>
              <a:rect l="l" t="t" r="r" b="b"/>
              <a:pathLst>
                <a:path w="2066925">
                  <a:moveTo>
                    <a:pt x="0" y="0"/>
                  </a:moveTo>
                  <a:lnTo>
                    <a:pt x="2066378" y="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58066" y="509777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199"/>
                  </a:lnTo>
                  <a:lnTo>
                    <a:pt x="7620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72711" y="4379978"/>
              <a:ext cx="719455" cy="4445"/>
            </a:xfrm>
            <a:custGeom>
              <a:avLst/>
              <a:gdLst/>
              <a:ahLst/>
              <a:cxnLst/>
              <a:rect l="l" t="t" r="r" b="b"/>
              <a:pathLst>
                <a:path w="719454" h="4445">
                  <a:moveTo>
                    <a:pt x="0" y="3822"/>
                  </a:moveTo>
                  <a:lnTo>
                    <a:pt x="719124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4131" y="3619500"/>
              <a:ext cx="3253739" cy="64311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71550" y="5087128"/>
              <a:ext cx="1018540" cy="1018540"/>
            </a:xfrm>
            <a:custGeom>
              <a:avLst/>
              <a:gdLst/>
              <a:ahLst/>
              <a:cxnLst/>
              <a:rect l="l" t="t" r="r" b="b"/>
              <a:pathLst>
                <a:path w="1018539" h="1018539">
                  <a:moveTo>
                    <a:pt x="0" y="1018260"/>
                  </a:moveTo>
                  <a:lnTo>
                    <a:pt x="1018260" y="0"/>
                  </a:lnTo>
                </a:path>
              </a:pathLst>
            </a:custGeom>
            <a:ln w="349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40420" y="5025385"/>
              <a:ext cx="111125" cy="111760"/>
            </a:xfrm>
            <a:custGeom>
              <a:avLst/>
              <a:gdLst/>
              <a:ahLst/>
              <a:cxnLst/>
              <a:rect l="l" t="t" r="r" b="b"/>
              <a:pathLst>
                <a:path w="111125" h="111760">
                  <a:moveTo>
                    <a:pt x="111125" y="0"/>
                  </a:moveTo>
                  <a:lnTo>
                    <a:pt x="0" y="37058"/>
                  </a:lnTo>
                  <a:lnTo>
                    <a:pt x="74091" y="111137"/>
                  </a:lnTo>
                  <a:lnTo>
                    <a:pt x="111125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085593" y="5152330"/>
              <a:ext cx="1905" cy="993140"/>
            </a:xfrm>
            <a:custGeom>
              <a:avLst/>
              <a:gdLst/>
              <a:ahLst/>
              <a:cxnLst/>
              <a:rect l="l" t="t" r="r" b="b"/>
              <a:pathLst>
                <a:path w="1905" h="993139">
                  <a:moveTo>
                    <a:pt x="0" y="992682"/>
                  </a:moveTo>
                  <a:lnTo>
                    <a:pt x="1409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034590" y="5065009"/>
              <a:ext cx="104775" cy="105410"/>
            </a:xfrm>
            <a:custGeom>
              <a:avLst/>
              <a:gdLst/>
              <a:ahLst/>
              <a:cxnLst/>
              <a:rect l="l" t="t" r="r" b="b"/>
              <a:pathLst>
                <a:path w="104775" h="105410">
                  <a:moveTo>
                    <a:pt x="52527" y="0"/>
                  </a:moveTo>
                  <a:lnTo>
                    <a:pt x="0" y="104711"/>
                  </a:lnTo>
                  <a:lnTo>
                    <a:pt x="104775" y="104851"/>
                  </a:lnTo>
                  <a:lnTo>
                    <a:pt x="525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023365" y="6119622"/>
              <a:ext cx="953769" cy="0"/>
            </a:xfrm>
            <a:custGeom>
              <a:avLst/>
              <a:gdLst/>
              <a:ahLst/>
              <a:cxnLst/>
              <a:rect l="l" t="t" r="r" b="b"/>
              <a:pathLst>
                <a:path w="953769">
                  <a:moveTo>
                    <a:pt x="0" y="0"/>
                  </a:moveTo>
                  <a:lnTo>
                    <a:pt x="953592" y="0"/>
                  </a:lnTo>
                </a:path>
              </a:pathLst>
            </a:custGeom>
            <a:ln w="349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959497" y="6067230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0" y="0"/>
                  </a:moveTo>
                  <a:lnTo>
                    <a:pt x="0" y="104775"/>
                  </a:lnTo>
                  <a:lnTo>
                    <a:pt x="104775" y="5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9521190" y="808481"/>
            <a:ext cx="2344420" cy="64643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63220" marR="95885" indent="-262255">
              <a:lnSpc>
                <a:spcPct val="100000"/>
              </a:lnSpc>
              <a:spcBef>
                <a:spcPts val="285"/>
              </a:spcBef>
            </a:pPr>
            <a:r>
              <a:rPr sz="1800" dirty="0">
                <a:latin typeface="Georgia"/>
                <a:cs typeface="Georgia"/>
              </a:rPr>
              <a:t>Transmits</a:t>
            </a:r>
            <a:r>
              <a:rPr sz="1800" spc="-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again </a:t>
            </a:r>
            <a:r>
              <a:rPr sz="1800" spc="-20" dirty="0">
                <a:latin typeface="Georgia"/>
                <a:cs typeface="Georgia"/>
              </a:rPr>
              <a:t>with </a:t>
            </a:r>
            <a:r>
              <a:rPr sz="1800" dirty="0">
                <a:latin typeface="Georgia"/>
                <a:cs typeface="Georgia"/>
              </a:rPr>
              <a:t>50%</a:t>
            </a:r>
            <a:r>
              <a:rPr sz="1800" spc="-10" dirty="0">
                <a:latin typeface="Georgia"/>
                <a:cs typeface="Georgia"/>
              </a:rPr>
              <a:t> probability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336292" y="1427988"/>
            <a:ext cx="9253855" cy="5378450"/>
            <a:chOff x="2336292" y="1427988"/>
            <a:chExt cx="9253855" cy="5378450"/>
          </a:xfrm>
        </p:grpSpPr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39044" y="1427988"/>
              <a:ext cx="950975" cy="224789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0693146" y="1454657"/>
              <a:ext cx="841375" cy="2146300"/>
            </a:xfrm>
            <a:custGeom>
              <a:avLst/>
              <a:gdLst/>
              <a:ahLst/>
              <a:cxnLst/>
              <a:rect l="l" t="t" r="r" b="b"/>
              <a:pathLst>
                <a:path w="841375" h="2146300">
                  <a:moveTo>
                    <a:pt x="0" y="0"/>
                  </a:moveTo>
                  <a:lnTo>
                    <a:pt x="840917" y="214619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36292" y="5827776"/>
              <a:ext cx="7865363" cy="89458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27832" y="6655308"/>
              <a:ext cx="6082283" cy="15087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27832" y="5821679"/>
              <a:ext cx="6082283" cy="3352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3536" y="5855208"/>
              <a:ext cx="7770875" cy="800099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383536" y="5855208"/>
              <a:ext cx="7771130" cy="800100"/>
            </a:xfrm>
            <a:custGeom>
              <a:avLst/>
              <a:gdLst/>
              <a:ahLst/>
              <a:cxnLst/>
              <a:rect l="l" t="t" r="r" b="b"/>
              <a:pathLst>
                <a:path w="7771130" h="800100">
                  <a:moveTo>
                    <a:pt x="0" y="0"/>
                  </a:moveTo>
                  <a:lnTo>
                    <a:pt x="7770875" y="0"/>
                  </a:lnTo>
                  <a:lnTo>
                    <a:pt x="7770875" y="800099"/>
                  </a:lnTo>
                  <a:lnTo>
                    <a:pt x="0" y="8000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C323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3409787" y="5837726"/>
            <a:ext cx="571817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9020" marR="5080" indent="-1036955">
              <a:lnSpc>
                <a:spcPct val="120000"/>
              </a:lnSpc>
              <a:spcBef>
                <a:spcPts val="95"/>
              </a:spcBef>
            </a:pPr>
            <a:r>
              <a:rPr sz="2000" dirty="0">
                <a:latin typeface="Georgia"/>
                <a:cs typeface="Georgia"/>
              </a:rPr>
              <a:t>The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photon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has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25%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chance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of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making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it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through </a:t>
            </a:r>
            <a:r>
              <a:rPr sz="2000" dirty="0">
                <a:latin typeface="Georgia"/>
                <a:cs typeface="Georgia"/>
              </a:rPr>
              <a:t>Measurement</a:t>
            </a:r>
            <a:r>
              <a:rPr sz="2000" spc="-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changes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state!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 Two</a:t>
            </a:r>
            <a:r>
              <a:rPr spc="25" dirty="0"/>
              <a:t> </a:t>
            </a:r>
            <a:r>
              <a:rPr dirty="0"/>
              <a:t>Golden</a:t>
            </a:r>
            <a:r>
              <a:rPr spc="-20" dirty="0"/>
              <a:t> </a:t>
            </a:r>
            <a:r>
              <a:rPr spc="-10" dirty="0"/>
              <a:t>Rules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114044" y="1784604"/>
            <a:ext cx="9766300" cy="5026660"/>
            <a:chOff x="1114044" y="1784604"/>
            <a:chExt cx="9766300" cy="50266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4044" y="5766815"/>
              <a:ext cx="1520951" cy="10439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65894" y="6105717"/>
              <a:ext cx="318770" cy="344170"/>
            </a:xfrm>
            <a:custGeom>
              <a:avLst/>
              <a:gdLst/>
              <a:ahLst/>
              <a:cxnLst/>
              <a:rect l="l" t="t" r="r" b="b"/>
              <a:pathLst>
                <a:path w="318769" h="344170">
                  <a:moveTo>
                    <a:pt x="0" y="343990"/>
                  </a:moveTo>
                  <a:lnTo>
                    <a:pt x="2790" y="317077"/>
                  </a:lnTo>
                  <a:lnTo>
                    <a:pt x="5860" y="287079"/>
                  </a:lnTo>
                  <a:lnTo>
                    <a:pt x="8930" y="251194"/>
                  </a:lnTo>
                  <a:lnTo>
                    <a:pt x="11721" y="215309"/>
                  </a:lnTo>
                  <a:lnTo>
                    <a:pt x="14791" y="176340"/>
                  </a:lnTo>
                  <a:lnTo>
                    <a:pt x="17861" y="137652"/>
                  </a:lnTo>
                  <a:lnTo>
                    <a:pt x="23722" y="71769"/>
                  </a:lnTo>
                  <a:lnTo>
                    <a:pt x="32653" y="23829"/>
                  </a:lnTo>
                  <a:lnTo>
                    <a:pt x="35723" y="8971"/>
                  </a:lnTo>
                  <a:lnTo>
                    <a:pt x="38514" y="0"/>
                  </a:lnTo>
                  <a:lnTo>
                    <a:pt x="41584" y="0"/>
                  </a:lnTo>
                  <a:lnTo>
                    <a:pt x="50515" y="41772"/>
                  </a:lnTo>
                  <a:lnTo>
                    <a:pt x="56376" y="95599"/>
                  </a:lnTo>
                  <a:lnTo>
                    <a:pt x="59446" y="125597"/>
                  </a:lnTo>
                  <a:lnTo>
                    <a:pt x="62516" y="158398"/>
                  </a:lnTo>
                  <a:lnTo>
                    <a:pt x="65307" y="191479"/>
                  </a:lnTo>
                  <a:lnTo>
                    <a:pt x="68377" y="224280"/>
                  </a:lnTo>
                  <a:lnTo>
                    <a:pt x="74237" y="254278"/>
                  </a:lnTo>
                  <a:lnTo>
                    <a:pt x="77307" y="281192"/>
                  </a:lnTo>
                  <a:lnTo>
                    <a:pt x="80377" y="301938"/>
                  </a:lnTo>
                  <a:lnTo>
                    <a:pt x="83168" y="317077"/>
                  </a:lnTo>
                  <a:lnTo>
                    <a:pt x="86238" y="328852"/>
                  </a:lnTo>
                  <a:lnTo>
                    <a:pt x="89308" y="331935"/>
                  </a:lnTo>
                  <a:lnTo>
                    <a:pt x="92099" y="331935"/>
                  </a:lnTo>
                  <a:lnTo>
                    <a:pt x="95169" y="322964"/>
                  </a:lnTo>
                  <a:lnTo>
                    <a:pt x="98239" y="310909"/>
                  </a:lnTo>
                  <a:lnTo>
                    <a:pt x="101030" y="290163"/>
                  </a:lnTo>
                  <a:lnTo>
                    <a:pt x="104100" y="269137"/>
                  </a:lnTo>
                  <a:lnTo>
                    <a:pt x="107170" y="245307"/>
                  </a:lnTo>
                  <a:lnTo>
                    <a:pt x="113031" y="215309"/>
                  </a:lnTo>
                  <a:lnTo>
                    <a:pt x="116101" y="188396"/>
                  </a:lnTo>
                  <a:lnTo>
                    <a:pt x="121962" y="134568"/>
                  </a:lnTo>
                  <a:lnTo>
                    <a:pt x="127823" y="92796"/>
                  </a:lnTo>
                  <a:lnTo>
                    <a:pt x="136754" y="56911"/>
                  </a:lnTo>
                  <a:lnTo>
                    <a:pt x="139824" y="56911"/>
                  </a:lnTo>
                  <a:lnTo>
                    <a:pt x="142894" y="59714"/>
                  </a:lnTo>
                  <a:lnTo>
                    <a:pt x="145685" y="68686"/>
                  </a:lnTo>
                  <a:lnTo>
                    <a:pt x="148755" y="80741"/>
                  </a:lnTo>
                  <a:lnTo>
                    <a:pt x="154615" y="95599"/>
                  </a:lnTo>
                  <a:lnTo>
                    <a:pt x="157685" y="113542"/>
                  </a:lnTo>
                  <a:lnTo>
                    <a:pt x="160755" y="134568"/>
                  </a:lnTo>
                  <a:lnTo>
                    <a:pt x="163546" y="158398"/>
                  </a:lnTo>
                  <a:lnTo>
                    <a:pt x="166616" y="179424"/>
                  </a:lnTo>
                  <a:lnTo>
                    <a:pt x="172477" y="218393"/>
                  </a:lnTo>
                  <a:lnTo>
                    <a:pt x="181408" y="260165"/>
                  </a:lnTo>
                  <a:lnTo>
                    <a:pt x="187548" y="269137"/>
                  </a:lnTo>
                  <a:lnTo>
                    <a:pt x="193409" y="269137"/>
                  </a:lnTo>
                  <a:lnTo>
                    <a:pt x="196479" y="266053"/>
                  </a:lnTo>
                  <a:lnTo>
                    <a:pt x="199270" y="257082"/>
                  </a:lnTo>
                  <a:lnTo>
                    <a:pt x="202340" y="248110"/>
                  </a:lnTo>
                  <a:lnTo>
                    <a:pt x="205410" y="236336"/>
                  </a:lnTo>
                  <a:lnTo>
                    <a:pt x="208201" y="221197"/>
                  </a:lnTo>
                  <a:lnTo>
                    <a:pt x="211271" y="206338"/>
                  </a:lnTo>
                  <a:lnTo>
                    <a:pt x="214341" y="191479"/>
                  </a:lnTo>
                  <a:lnTo>
                    <a:pt x="217132" y="176340"/>
                  </a:lnTo>
                  <a:lnTo>
                    <a:pt x="220202" y="161482"/>
                  </a:lnTo>
                  <a:lnTo>
                    <a:pt x="223272" y="149427"/>
                  </a:lnTo>
                  <a:lnTo>
                    <a:pt x="226062" y="140455"/>
                  </a:lnTo>
                  <a:lnTo>
                    <a:pt x="229132" y="131484"/>
                  </a:lnTo>
                  <a:lnTo>
                    <a:pt x="234993" y="125597"/>
                  </a:lnTo>
                  <a:lnTo>
                    <a:pt x="238063" y="122513"/>
                  </a:lnTo>
                  <a:lnTo>
                    <a:pt x="241133" y="122513"/>
                  </a:lnTo>
                  <a:lnTo>
                    <a:pt x="243924" y="125597"/>
                  </a:lnTo>
                  <a:lnTo>
                    <a:pt x="246994" y="128681"/>
                  </a:lnTo>
                  <a:lnTo>
                    <a:pt x="250064" y="134568"/>
                  </a:lnTo>
                  <a:lnTo>
                    <a:pt x="252855" y="143539"/>
                  </a:lnTo>
                  <a:lnTo>
                    <a:pt x="255925" y="152511"/>
                  </a:lnTo>
                  <a:lnTo>
                    <a:pt x="258995" y="158398"/>
                  </a:lnTo>
                  <a:lnTo>
                    <a:pt x="261786" y="167369"/>
                  </a:lnTo>
                  <a:lnTo>
                    <a:pt x="264856" y="176340"/>
                  </a:lnTo>
                  <a:lnTo>
                    <a:pt x="267926" y="182508"/>
                  </a:lnTo>
                  <a:lnTo>
                    <a:pt x="273787" y="188396"/>
                  </a:lnTo>
                  <a:lnTo>
                    <a:pt x="276857" y="194283"/>
                  </a:lnTo>
                  <a:lnTo>
                    <a:pt x="279648" y="197367"/>
                  </a:lnTo>
                  <a:lnTo>
                    <a:pt x="282718" y="200451"/>
                  </a:lnTo>
                  <a:lnTo>
                    <a:pt x="291649" y="200451"/>
                  </a:lnTo>
                  <a:lnTo>
                    <a:pt x="294719" y="197367"/>
                  </a:lnTo>
                  <a:lnTo>
                    <a:pt x="297510" y="194283"/>
                  </a:lnTo>
                  <a:lnTo>
                    <a:pt x="300580" y="191479"/>
                  </a:lnTo>
                  <a:lnTo>
                    <a:pt x="303650" y="188396"/>
                  </a:lnTo>
                  <a:lnTo>
                    <a:pt x="306440" y="185312"/>
                  </a:lnTo>
                  <a:lnTo>
                    <a:pt x="309510" y="182508"/>
                  </a:lnTo>
                  <a:lnTo>
                    <a:pt x="315371" y="179424"/>
                  </a:lnTo>
                  <a:lnTo>
                    <a:pt x="318441" y="179424"/>
                  </a:lnTo>
                </a:path>
              </a:pathLst>
            </a:custGeom>
            <a:ln w="223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47174" y="6051889"/>
              <a:ext cx="318770" cy="469900"/>
            </a:xfrm>
            <a:custGeom>
              <a:avLst/>
              <a:gdLst/>
              <a:ahLst/>
              <a:cxnLst/>
              <a:rect l="l" t="t" r="r" b="b"/>
              <a:pathLst>
                <a:path w="318769" h="469900">
                  <a:moveTo>
                    <a:pt x="0" y="436506"/>
                  </a:moveTo>
                  <a:lnTo>
                    <a:pt x="3069" y="448561"/>
                  </a:lnTo>
                  <a:lnTo>
                    <a:pt x="6139" y="451645"/>
                  </a:lnTo>
                  <a:lnTo>
                    <a:pt x="15070" y="409593"/>
                  </a:lnTo>
                  <a:lnTo>
                    <a:pt x="20931" y="346794"/>
                  </a:lnTo>
                  <a:lnTo>
                    <a:pt x="24001" y="305022"/>
                  </a:lnTo>
                  <a:lnTo>
                    <a:pt x="29862" y="263249"/>
                  </a:lnTo>
                  <a:lnTo>
                    <a:pt x="32932" y="218393"/>
                  </a:lnTo>
                  <a:lnTo>
                    <a:pt x="35723" y="173537"/>
                  </a:lnTo>
                  <a:lnTo>
                    <a:pt x="38793" y="131484"/>
                  </a:lnTo>
                  <a:lnTo>
                    <a:pt x="41863" y="92796"/>
                  </a:lnTo>
                  <a:lnTo>
                    <a:pt x="47724" y="32801"/>
                  </a:lnTo>
                  <a:lnTo>
                    <a:pt x="53585" y="5887"/>
                  </a:lnTo>
                  <a:lnTo>
                    <a:pt x="56655" y="5887"/>
                  </a:lnTo>
                  <a:lnTo>
                    <a:pt x="59725" y="14858"/>
                  </a:lnTo>
                  <a:lnTo>
                    <a:pt x="62516" y="29997"/>
                  </a:lnTo>
                  <a:lnTo>
                    <a:pt x="65586" y="56911"/>
                  </a:lnTo>
                  <a:lnTo>
                    <a:pt x="71447" y="89712"/>
                  </a:lnTo>
                  <a:lnTo>
                    <a:pt x="74517" y="128681"/>
                  </a:lnTo>
                  <a:lnTo>
                    <a:pt x="77587" y="170453"/>
                  </a:lnTo>
                  <a:lnTo>
                    <a:pt x="80377" y="215309"/>
                  </a:lnTo>
                  <a:lnTo>
                    <a:pt x="83447" y="263249"/>
                  </a:lnTo>
                  <a:lnTo>
                    <a:pt x="86517" y="308106"/>
                  </a:lnTo>
                  <a:lnTo>
                    <a:pt x="89308" y="349878"/>
                  </a:lnTo>
                  <a:lnTo>
                    <a:pt x="92378" y="388847"/>
                  </a:lnTo>
                  <a:lnTo>
                    <a:pt x="95448" y="421648"/>
                  </a:lnTo>
                  <a:lnTo>
                    <a:pt x="98239" y="445478"/>
                  </a:lnTo>
                  <a:lnTo>
                    <a:pt x="101309" y="460617"/>
                  </a:lnTo>
                  <a:lnTo>
                    <a:pt x="104379" y="469588"/>
                  </a:lnTo>
                  <a:lnTo>
                    <a:pt x="110240" y="466504"/>
                  </a:lnTo>
                  <a:lnTo>
                    <a:pt x="119171" y="403705"/>
                  </a:lnTo>
                  <a:lnTo>
                    <a:pt x="125032" y="328852"/>
                  </a:lnTo>
                  <a:lnTo>
                    <a:pt x="128102" y="283995"/>
                  </a:lnTo>
                  <a:lnTo>
                    <a:pt x="131172" y="236336"/>
                  </a:lnTo>
                  <a:lnTo>
                    <a:pt x="133963" y="191479"/>
                  </a:lnTo>
                  <a:lnTo>
                    <a:pt x="137033" y="146623"/>
                  </a:lnTo>
                  <a:lnTo>
                    <a:pt x="140103" y="104571"/>
                  </a:lnTo>
                  <a:lnTo>
                    <a:pt x="142894" y="65882"/>
                  </a:lnTo>
                  <a:lnTo>
                    <a:pt x="145964" y="38968"/>
                  </a:lnTo>
                  <a:lnTo>
                    <a:pt x="151825" y="14858"/>
                  </a:lnTo>
                  <a:lnTo>
                    <a:pt x="154895" y="3083"/>
                  </a:lnTo>
                  <a:lnTo>
                    <a:pt x="157965" y="0"/>
                  </a:lnTo>
                  <a:lnTo>
                    <a:pt x="160755" y="3083"/>
                  </a:lnTo>
                  <a:lnTo>
                    <a:pt x="166895" y="41772"/>
                  </a:lnTo>
                  <a:lnTo>
                    <a:pt x="172756" y="110738"/>
                  </a:lnTo>
                  <a:lnTo>
                    <a:pt x="175826" y="152511"/>
                  </a:lnTo>
                  <a:lnTo>
                    <a:pt x="178617" y="197367"/>
                  </a:lnTo>
                  <a:lnTo>
                    <a:pt x="181687" y="242223"/>
                  </a:lnTo>
                  <a:lnTo>
                    <a:pt x="184757" y="290163"/>
                  </a:lnTo>
                  <a:lnTo>
                    <a:pt x="190618" y="331935"/>
                  </a:lnTo>
                  <a:lnTo>
                    <a:pt x="193688" y="370904"/>
                  </a:lnTo>
                  <a:lnTo>
                    <a:pt x="196479" y="406789"/>
                  </a:lnTo>
                  <a:lnTo>
                    <a:pt x="199549" y="433703"/>
                  </a:lnTo>
                  <a:lnTo>
                    <a:pt x="202619" y="451645"/>
                  </a:lnTo>
                  <a:lnTo>
                    <a:pt x="205410" y="460617"/>
                  </a:lnTo>
                  <a:lnTo>
                    <a:pt x="208480" y="460617"/>
                  </a:lnTo>
                  <a:lnTo>
                    <a:pt x="217411" y="412677"/>
                  </a:lnTo>
                  <a:lnTo>
                    <a:pt x="223272" y="340907"/>
                  </a:lnTo>
                  <a:lnTo>
                    <a:pt x="226342" y="299134"/>
                  </a:lnTo>
                  <a:lnTo>
                    <a:pt x="232202" y="257082"/>
                  </a:lnTo>
                  <a:lnTo>
                    <a:pt x="235272" y="212225"/>
                  </a:lnTo>
                  <a:lnTo>
                    <a:pt x="238342" y="167369"/>
                  </a:lnTo>
                  <a:lnTo>
                    <a:pt x="241133" y="125597"/>
                  </a:lnTo>
                  <a:lnTo>
                    <a:pt x="247273" y="59714"/>
                  </a:lnTo>
                  <a:lnTo>
                    <a:pt x="256204" y="14858"/>
                  </a:lnTo>
                  <a:lnTo>
                    <a:pt x="258995" y="17942"/>
                  </a:lnTo>
                  <a:lnTo>
                    <a:pt x="262065" y="29997"/>
                  </a:lnTo>
                  <a:lnTo>
                    <a:pt x="265135" y="47940"/>
                  </a:lnTo>
                  <a:lnTo>
                    <a:pt x="270996" y="74853"/>
                  </a:lnTo>
                  <a:lnTo>
                    <a:pt x="274066" y="104571"/>
                  </a:lnTo>
                  <a:lnTo>
                    <a:pt x="276857" y="143539"/>
                  </a:lnTo>
                  <a:lnTo>
                    <a:pt x="279927" y="182508"/>
                  </a:lnTo>
                  <a:lnTo>
                    <a:pt x="282997" y="224280"/>
                  </a:lnTo>
                  <a:lnTo>
                    <a:pt x="285788" y="266053"/>
                  </a:lnTo>
                  <a:lnTo>
                    <a:pt x="288858" y="308106"/>
                  </a:lnTo>
                  <a:lnTo>
                    <a:pt x="294719" y="373708"/>
                  </a:lnTo>
                  <a:lnTo>
                    <a:pt x="300859" y="418564"/>
                  </a:lnTo>
                  <a:lnTo>
                    <a:pt x="306720" y="433703"/>
                  </a:lnTo>
                  <a:lnTo>
                    <a:pt x="312580" y="430619"/>
                  </a:lnTo>
                  <a:lnTo>
                    <a:pt x="315650" y="418564"/>
                  </a:lnTo>
                  <a:lnTo>
                    <a:pt x="318720" y="397818"/>
                  </a:lnTo>
                </a:path>
              </a:pathLst>
            </a:custGeom>
            <a:ln w="2235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28732" y="6084691"/>
              <a:ext cx="318770" cy="403860"/>
            </a:xfrm>
            <a:custGeom>
              <a:avLst/>
              <a:gdLst/>
              <a:ahLst/>
              <a:cxnLst/>
              <a:rect l="l" t="t" r="r" b="b"/>
              <a:pathLst>
                <a:path w="318769" h="403860">
                  <a:moveTo>
                    <a:pt x="0" y="212506"/>
                  </a:moveTo>
                  <a:lnTo>
                    <a:pt x="3069" y="218393"/>
                  </a:lnTo>
                  <a:lnTo>
                    <a:pt x="5860" y="227364"/>
                  </a:lnTo>
                  <a:lnTo>
                    <a:pt x="8930" y="236336"/>
                  </a:lnTo>
                  <a:lnTo>
                    <a:pt x="12000" y="242223"/>
                  </a:lnTo>
                  <a:lnTo>
                    <a:pt x="14791" y="248391"/>
                  </a:lnTo>
                  <a:lnTo>
                    <a:pt x="17861" y="254278"/>
                  </a:lnTo>
                  <a:lnTo>
                    <a:pt x="20931" y="257362"/>
                  </a:lnTo>
                  <a:lnTo>
                    <a:pt x="26792" y="257362"/>
                  </a:lnTo>
                  <a:lnTo>
                    <a:pt x="29862" y="254278"/>
                  </a:lnTo>
                  <a:lnTo>
                    <a:pt x="32653" y="248391"/>
                  </a:lnTo>
                  <a:lnTo>
                    <a:pt x="35723" y="242223"/>
                  </a:lnTo>
                  <a:lnTo>
                    <a:pt x="38793" y="233252"/>
                  </a:lnTo>
                  <a:lnTo>
                    <a:pt x="41584" y="221477"/>
                  </a:lnTo>
                  <a:lnTo>
                    <a:pt x="44654" y="206338"/>
                  </a:lnTo>
                  <a:lnTo>
                    <a:pt x="47724" y="191479"/>
                  </a:lnTo>
                  <a:lnTo>
                    <a:pt x="56655" y="146623"/>
                  </a:lnTo>
                  <a:lnTo>
                    <a:pt x="68377" y="116626"/>
                  </a:lnTo>
                  <a:lnTo>
                    <a:pt x="71447" y="110738"/>
                  </a:lnTo>
                  <a:lnTo>
                    <a:pt x="74517" y="110738"/>
                  </a:lnTo>
                  <a:lnTo>
                    <a:pt x="77307" y="113822"/>
                  </a:lnTo>
                  <a:lnTo>
                    <a:pt x="80377" y="119709"/>
                  </a:lnTo>
                  <a:lnTo>
                    <a:pt x="83447" y="128681"/>
                  </a:lnTo>
                  <a:lnTo>
                    <a:pt x="86238" y="140736"/>
                  </a:lnTo>
                  <a:lnTo>
                    <a:pt x="89308" y="158678"/>
                  </a:lnTo>
                  <a:lnTo>
                    <a:pt x="92378" y="176621"/>
                  </a:lnTo>
                  <a:lnTo>
                    <a:pt x="95169" y="197367"/>
                  </a:lnTo>
                  <a:lnTo>
                    <a:pt x="98239" y="218393"/>
                  </a:lnTo>
                  <a:lnTo>
                    <a:pt x="101309" y="242223"/>
                  </a:lnTo>
                  <a:lnTo>
                    <a:pt x="107170" y="263249"/>
                  </a:lnTo>
                  <a:lnTo>
                    <a:pt x="110240" y="281192"/>
                  </a:lnTo>
                  <a:lnTo>
                    <a:pt x="113031" y="299134"/>
                  </a:lnTo>
                  <a:lnTo>
                    <a:pt x="116101" y="311189"/>
                  </a:lnTo>
                  <a:lnTo>
                    <a:pt x="119171" y="320161"/>
                  </a:lnTo>
                  <a:lnTo>
                    <a:pt x="121962" y="322964"/>
                  </a:lnTo>
                  <a:lnTo>
                    <a:pt x="125032" y="322964"/>
                  </a:lnTo>
                  <a:lnTo>
                    <a:pt x="137033" y="272221"/>
                  </a:lnTo>
                  <a:lnTo>
                    <a:pt x="139824" y="248391"/>
                  </a:lnTo>
                  <a:lnTo>
                    <a:pt x="142894" y="224280"/>
                  </a:lnTo>
                  <a:lnTo>
                    <a:pt x="148755" y="197367"/>
                  </a:lnTo>
                  <a:lnTo>
                    <a:pt x="151825" y="167650"/>
                  </a:lnTo>
                  <a:lnTo>
                    <a:pt x="154895" y="140736"/>
                  </a:lnTo>
                  <a:lnTo>
                    <a:pt x="160755" y="92796"/>
                  </a:lnTo>
                  <a:lnTo>
                    <a:pt x="169686" y="51023"/>
                  </a:lnTo>
                  <a:lnTo>
                    <a:pt x="172756" y="47940"/>
                  </a:lnTo>
                  <a:lnTo>
                    <a:pt x="175547" y="51023"/>
                  </a:lnTo>
                  <a:lnTo>
                    <a:pt x="178617" y="59995"/>
                  </a:lnTo>
                  <a:lnTo>
                    <a:pt x="181687" y="74853"/>
                  </a:lnTo>
                  <a:lnTo>
                    <a:pt x="187548" y="95880"/>
                  </a:lnTo>
                  <a:lnTo>
                    <a:pt x="190618" y="122793"/>
                  </a:lnTo>
                  <a:lnTo>
                    <a:pt x="193409" y="149707"/>
                  </a:lnTo>
                  <a:lnTo>
                    <a:pt x="196479" y="182508"/>
                  </a:lnTo>
                  <a:lnTo>
                    <a:pt x="199549" y="215309"/>
                  </a:lnTo>
                  <a:lnTo>
                    <a:pt x="205410" y="281192"/>
                  </a:lnTo>
                  <a:lnTo>
                    <a:pt x="211271" y="335019"/>
                  </a:lnTo>
                  <a:lnTo>
                    <a:pt x="220202" y="379875"/>
                  </a:lnTo>
                  <a:lnTo>
                    <a:pt x="223272" y="379875"/>
                  </a:lnTo>
                  <a:lnTo>
                    <a:pt x="235272" y="338103"/>
                  </a:lnTo>
                  <a:lnTo>
                    <a:pt x="241133" y="281192"/>
                  </a:lnTo>
                  <a:lnTo>
                    <a:pt x="244203" y="248391"/>
                  </a:lnTo>
                  <a:lnTo>
                    <a:pt x="246994" y="209422"/>
                  </a:lnTo>
                  <a:lnTo>
                    <a:pt x="250064" y="170453"/>
                  </a:lnTo>
                  <a:lnTo>
                    <a:pt x="253134" y="134568"/>
                  </a:lnTo>
                  <a:lnTo>
                    <a:pt x="255925" y="98683"/>
                  </a:lnTo>
                  <a:lnTo>
                    <a:pt x="258995" y="65882"/>
                  </a:lnTo>
                  <a:lnTo>
                    <a:pt x="262065" y="38968"/>
                  </a:lnTo>
                  <a:lnTo>
                    <a:pt x="267926" y="21026"/>
                  </a:lnTo>
                  <a:lnTo>
                    <a:pt x="270996" y="6167"/>
                  </a:lnTo>
                  <a:lnTo>
                    <a:pt x="273787" y="0"/>
                  </a:lnTo>
                  <a:lnTo>
                    <a:pt x="276857" y="3083"/>
                  </a:lnTo>
                  <a:lnTo>
                    <a:pt x="279927" y="12055"/>
                  </a:lnTo>
                  <a:lnTo>
                    <a:pt x="282718" y="29997"/>
                  </a:lnTo>
                  <a:lnTo>
                    <a:pt x="285788" y="53827"/>
                  </a:lnTo>
                  <a:lnTo>
                    <a:pt x="288858" y="86908"/>
                  </a:lnTo>
                  <a:lnTo>
                    <a:pt x="291649" y="122793"/>
                  </a:lnTo>
                  <a:lnTo>
                    <a:pt x="294719" y="161482"/>
                  </a:lnTo>
                  <a:lnTo>
                    <a:pt x="297789" y="203534"/>
                  </a:lnTo>
                  <a:lnTo>
                    <a:pt x="300580" y="245307"/>
                  </a:lnTo>
                  <a:lnTo>
                    <a:pt x="303650" y="284276"/>
                  </a:lnTo>
                  <a:lnTo>
                    <a:pt x="309510" y="322964"/>
                  </a:lnTo>
                  <a:lnTo>
                    <a:pt x="312580" y="356046"/>
                  </a:lnTo>
                  <a:lnTo>
                    <a:pt x="315650" y="382959"/>
                  </a:lnTo>
                  <a:lnTo>
                    <a:pt x="318441" y="403705"/>
                  </a:lnTo>
                </a:path>
              </a:pathLst>
            </a:custGeom>
            <a:ln w="2236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5146" y="6264115"/>
              <a:ext cx="53975" cy="33655"/>
            </a:xfrm>
            <a:custGeom>
              <a:avLst/>
              <a:gdLst/>
              <a:ahLst/>
              <a:cxnLst/>
              <a:rect l="l" t="t" r="r" b="b"/>
              <a:pathLst>
                <a:path w="53975" h="33654">
                  <a:moveTo>
                    <a:pt x="0" y="21026"/>
                  </a:moveTo>
                  <a:lnTo>
                    <a:pt x="3069" y="21026"/>
                  </a:lnTo>
                  <a:lnTo>
                    <a:pt x="5860" y="17942"/>
                  </a:lnTo>
                  <a:lnTo>
                    <a:pt x="8930" y="17942"/>
                  </a:lnTo>
                  <a:lnTo>
                    <a:pt x="12000" y="15138"/>
                  </a:lnTo>
                  <a:lnTo>
                    <a:pt x="14791" y="12055"/>
                  </a:lnTo>
                  <a:lnTo>
                    <a:pt x="17861" y="8971"/>
                  </a:lnTo>
                  <a:lnTo>
                    <a:pt x="20931" y="6167"/>
                  </a:lnTo>
                  <a:lnTo>
                    <a:pt x="23722" y="3083"/>
                  </a:lnTo>
                  <a:lnTo>
                    <a:pt x="26792" y="0"/>
                  </a:lnTo>
                  <a:lnTo>
                    <a:pt x="32653" y="0"/>
                  </a:lnTo>
                  <a:lnTo>
                    <a:pt x="35723" y="3083"/>
                  </a:lnTo>
                  <a:lnTo>
                    <a:pt x="41584" y="6167"/>
                  </a:lnTo>
                  <a:lnTo>
                    <a:pt x="44654" y="8971"/>
                  </a:lnTo>
                  <a:lnTo>
                    <a:pt x="47724" y="15138"/>
                  </a:lnTo>
                  <a:lnTo>
                    <a:pt x="50515" y="24110"/>
                  </a:lnTo>
                  <a:lnTo>
                    <a:pt x="53585" y="33081"/>
                  </a:lnTo>
                </a:path>
              </a:pathLst>
            </a:custGeom>
            <a:ln w="22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1072" y="5919215"/>
              <a:ext cx="778763" cy="7772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60508" y="5958840"/>
              <a:ext cx="659891" cy="659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4816" y="1784604"/>
              <a:ext cx="4482083" cy="379933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767648" y="6046138"/>
            <a:ext cx="2203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4293C"/>
                </a:solidFill>
                <a:latin typeface="Georgia"/>
                <a:cs typeface="Georgia"/>
              </a:rPr>
              <a:t>Wave</a:t>
            </a:r>
            <a:r>
              <a:rPr sz="2400" spc="-10" dirty="0">
                <a:solidFill>
                  <a:srgbClr val="C4293C"/>
                </a:solidFill>
                <a:latin typeface="Georgia"/>
                <a:cs typeface="Georgia"/>
              </a:rPr>
              <a:t> behaviour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68350" y="6046138"/>
            <a:ext cx="2485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4293C"/>
                </a:solidFill>
                <a:latin typeface="Georgia"/>
                <a:cs typeface="Georgia"/>
              </a:rPr>
              <a:t>Particle</a:t>
            </a:r>
            <a:r>
              <a:rPr sz="2400" spc="-1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C4293C"/>
                </a:solidFill>
                <a:latin typeface="Georgia"/>
                <a:cs typeface="Georgia"/>
              </a:rPr>
              <a:t>behaviour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97138" y="1861140"/>
            <a:ext cx="2372360" cy="223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232410" indent="1270" algn="ctr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solidFill>
                  <a:srgbClr val="C4293C"/>
                </a:solidFill>
                <a:uFill>
                  <a:solidFill>
                    <a:srgbClr val="C4293C"/>
                  </a:solidFill>
                </a:uFill>
                <a:latin typeface="Georgia"/>
                <a:cs typeface="Georgia"/>
              </a:rPr>
              <a:t>Rule</a:t>
            </a:r>
            <a:r>
              <a:rPr sz="2400" u="sng" spc="-15" dirty="0">
                <a:solidFill>
                  <a:srgbClr val="C4293C"/>
                </a:solidFill>
                <a:uFill>
                  <a:solidFill>
                    <a:srgbClr val="C4293C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25" dirty="0">
                <a:solidFill>
                  <a:srgbClr val="C4293C"/>
                </a:solidFill>
                <a:uFill>
                  <a:solidFill>
                    <a:srgbClr val="C4293C"/>
                  </a:solidFill>
                </a:uFill>
                <a:latin typeface="Georgia"/>
                <a:cs typeface="Georgia"/>
              </a:rPr>
              <a:t>#1</a:t>
            </a:r>
            <a:r>
              <a:rPr sz="2400" spc="-2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C4293C"/>
                </a:solidFill>
                <a:latin typeface="Georgia"/>
                <a:cs typeface="Georgia"/>
              </a:rPr>
              <a:t>Superposition</a:t>
            </a:r>
            <a:endParaRPr sz="2400">
              <a:latin typeface="Georgia"/>
              <a:cs typeface="Georgia"/>
            </a:endParaRPr>
          </a:p>
          <a:p>
            <a:pPr marL="12065" marR="5080" algn="ctr">
              <a:lnSpc>
                <a:spcPct val="150000"/>
              </a:lnSpc>
              <a:spcBef>
                <a:spcPts val="830"/>
              </a:spcBef>
            </a:pPr>
            <a:r>
              <a:rPr sz="2000" dirty="0">
                <a:latin typeface="Georgia"/>
                <a:cs typeface="Georgia"/>
              </a:rPr>
              <a:t>A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photon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can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behave </a:t>
            </a:r>
            <a:r>
              <a:rPr sz="2000" dirty="0">
                <a:latin typeface="Georgia"/>
                <a:cs typeface="Georgia"/>
              </a:rPr>
              <a:t>as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if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it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is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spc="-20" dirty="0">
                <a:latin typeface="Georgia"/>
                <a:cs typeface="Georgia"/>
              </a:rPr>
              <a:t>both</a:t>
            </a:r>
            <a:endParaRPr sz="20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Georgia"/>
                <a:cs typeface="Georgia"/>
              </a:rPr>
              <a:t>“here”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and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“there”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28672" y="1772411"/>
            <a:ext cx="8669020" cy="3811904"/>
            <a:chOff x="2328672" y="1772411"/>
            <a:chExt cx="8669020" cy="3811904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8672" y="4834127"/>
              <a:ext cx="1975103" cy="4587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9151" y="4834127"/>
              <a:ext cx="522719" cy="40995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62172" y="4914900"/>
              <a:ext cx="522731" cy="4099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18648" y="5053114"/>
              <a:ext cx="156210" cy="77470"/>
            </a:xfrm>
            <a:custGeom>
              <a:avLst/>
              <a:gdLst/>
              <a:ahLst/>
              <a:cxnLst/>
              <a:rect l="l" t="t" r="r" b="b"/>
              <a:pathLst>
                <a:path w="156210" h="77470">
                  <a:moveTo>
                    <a:pt x="64274" y="15252"/>
                  </a:moveTo>
                  <a:lnTo>
                    <a:pt x="50685" y="0"/>
                  </a:lnTo>
                  <a:lnTo>
                    <a:pt x="32131" y="16510"/>
                  </a:lnTo>
                  <a:lnTo>
                    <a:pt x="13589" y="0"/>
                  </a:lnTo>
                  <a:lnTo>
                    <a:pt x="0" y="15252"/>
                  </a:lnTo>
                  <a:lnTo>
                    <a:pt x="16776" y="30200"/>
                  </a:lnTo>
                  <a:lnTo>
                    <a:pt x="0" y="45135"/>
                  </a:lnTo>
                  <a:lnTo>
                    <a:pt x="13589" y="60388"/>
                  </a:lnTo>
                  <a:lnTo>
                    <a:pt x="32131" y="43878"/>
                  </a:lnTo>
                  <a:lnTo>
                    <a:pt x="50685" y="60388"/>
                  </a:lnTo>
                  <a:lnTo>
                    <a:pt x="64274" y="45135"/>
                  </a:lnTo>
                  <a:lnTo>
                    <a:pt x="47498" y="30200"/>
                  </a:lnTo>
                  <a:lnTo>
                    <a:pt x="64274" y="15252"/>
                  </a:lnTo>
                  <a:close/>
                </a:path>
                <a:path w="156210" h="77470">
                  <a:moveTo>
                    <a:pt x="155892" y="30937"/>
                  </a:moveTo>
                  <a:lnTo>
                    <a:pt x="141935" y="15532"/>
                  </a:lnTo>
                  <a:lnTo>
                    <a:pt x="123571" y="32169"/>
                  </a:lnTo>
                  <a:lnTo>
                    <a:pt x="105206" y="15532"/>
                  </a:lnTo>
                  <a:lnTo>
                    <a:pt x="91249" y="30937"/>
                  </a:lnTo>
                  <a:lnTo>
                    <a:pt x="108089" y="46202"/>
                  </a:lnTo>
                  <a:lnTo>
                    <a:pt x="91249" y="61468"/>
                  </a:lnTo>
                  <a:lnTo>
                    <a:pt x="105206" y="76873"/>
                  </a:lnTo>
                  <a:lnTo>
                    <a:pt x="123571" y="60223"/>
                  </a:lnTo>
                  <a:lnTo>
                    <a:pt x="141935" y="76873"/>
                  </a:lnTo>
                  <a:lnTo>
                    <a:pt x="155892" y="61468"/>
                  </a:lnTo>
                  <a:lnTo>
                    <a:pt x="139052" y="46202"/>
                  </a:lnTo>
                  <a:lnTo>
                    <a:pt x="155892" y="30937"/>
                  </a:lnTo>
                  <a:close/>
                </a:path>
              </a:pathLst>
            </a:custGeom>
            <a:solidFill>
              <a:srgbClr val="C42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7272" y="4262627"/>
              <a:ext cx="1312163" cy="43891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15100" y="1772411"/>
              <a:ext cx="4482083" cy="381152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000729" y="1859771"/>
            <a:ext cx="3513454" cy="2235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1580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solidFill>
                  <a:srgbClr val="C4293C"/>
                </a:solidFill>
                <a:uFill>
                  <a:solidFill>
                    <a:srgbClr val="C4293C"/>
                  </a:solidFill>
                </a:uFill>
                <a:latin typeface="Georgia"/>
                <a:cs typeface="Georgia"/>
              </a:rPr>
              <a:t>Rule</a:t>
            </a:r>
            <a:r>
              <a:rPr sz="2400" u="sng" spc="-15" dirty="0">
                <a:solidFill>
                  <a:srgbClr val="C4293C"/>
                </a:solidFill>
                <a:uFill>
                  <a:solidFill>
                    <a:srgbClr val="C4293C"/>
                  </a:solidFill>
                </a:uFill>
                <a:latin typeface="Georgia"/>
                <a:cs typeface="Georgia"/>
              </a:rPr>
              <a:t> </a:t>
            </a:r>
            <a:r>
              <a:rPr sz="2400" u="sng" spc="-25" dirty="0">
                <a:solidFill>
                  <a:srgbClr val="C4293C"/>
                </a:solidFill>
                <a:uFill>
                  <a:solidFill>
                    <a:srgbClr val="C4293C"/>
                  </a:solidFill>
                </a:uFill>
                <a:latin typeface="Georgia"/>
                <a:cs typeface="Georgia"/>
              </a:rPr>
              <a:t>#2</a:t>
            </a:r>
            <a:r>
              <a:rPr sz="2400" spc="-2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C4293C"/>
                </a:solidFill>
                <a:latin typeface="Georgia"/>
                <a:cs typeface="Georgia"/>
              </a:rPr>
              <a:t>Measurement</a:t>
            </a:r>
            <a:r>
              <a:rPr sz="2400" spc="-4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C4293C"/>
                </a:solidFill>
                <a:latin typeface="Georgia"/>
                <a:cs typeface="Georgia"/>
              </a:rPr>
              <a:t>uncertainty</a:t>
            </a:r>
            <a:endParaRPr sz="2400">
              <a:latin typeface="Georgia"/>
              <a:cs typeface="Georgia"/>
            </a:endParaRPr>
          </a:p>
          <a:p>
            <a:pPr marL="20955" marR="16510" indent="405130">
              <a:lnSpc>
                <a:spcPct val="150000"/>
              </a:lnSpc>
              <a:spcBef>
                <a:spcPts val="840"/>
              </a:spcBef>
            </a:pPr>
            <a:r>
              <a:rPr sz="2000" dirty="0">
                <a:latin typeface="Georgia"/>
                <a:cs typeface="Georgia"/>
              </a:rPr>
              <a:t>When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asked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where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it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is,</a:t>
            </a:r>
            <a:r>
              <a:rPr sz="2000" spc="50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photon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will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found</a:t>
            </a:r>
            <a:r>
              <a:rPr sz="2000" spc="-10" dirty="0">
                <a:latin typeface="Georgia"/>
                <a:cs typeface="Georgia"/>
              </a:rPr>
              <a:t> either</a:t>
            </a:r>
            <a:endParaRPr sz="2000">
              <a:latin typeface="Georgia"/>
              <a:cs typeface="Georgia"/>
            </a:endParaRPr>
          </a:p>
          <a:p>
            <a:pPr marL="82296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Georgia"/>
                <a:cs typeface="Georgia"/>
              </a:rPr>
              <a:t>“here”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or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“there”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834896" y="4279391"/>
            <a:ext cx="1826260" cy="1024255"/>
            <a:chOff x="7834896" y="4279391"/>
            <a:chExt cx="1826260" cy="102425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4880" y="4956047"/>
              <a:ext cx="454151" cy="2194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34896" y="4812791"/>
              <a:ext cx="521195" cy="4099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37904" y="4893563"/>
              <a:ext cx="522719" cy="40995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494380" y="5031777"/>
              <a:ext cx="156210" cy="77470"/>
            </a:xfrm>
            <a:custGeom>
              <a:avLst/>
              <a:gdLst/>
              <a:ahLst/>
              <a:cxnLst/>
              <a:rect l="l" t="t" r="r" b="b"/>
              <a:pathLst>
                <a:path w="156209" h="77470">
                  <a:moveTo>
                    <a:pt x="64274" y="15252"/>
                  </a:moveTo>
                  <a:lnTo>
                    <a:pt x="50685" y="0"/>
                  </a:lnTo>
                  <a:lnTo>
                    <a:pt x="32131" y="16510"/>
                  </a:lnTo>
                  <a:lnTo>
                    <a:pt x="13589" y="0"/>
                  </a:lnTo>
                  <a:lnTo>
                    <a:pt x="0" y="15252"/>
                  </a:lnTo>
                  <a:lnTo>
                    <a:pt x="16776" y="30200"/>
                  </a:lnTo>
                  <a:lnTo>
                    <a:pt x="0" y="45135"/>
                  </a:lnTo>
                  <a:lnTo>
                    <a:pt x="13589" y="60388"/>
                  </a:lnTo>
                  <a:lnTo>
                    <a:pt x="32131" y="43878"/>
                  </a:lnTo>
                  <a:lnTo>
                    <a:pt x="50685" y="60388"/>
                  </a:lnTo>
                  <a:lnTo>
                    <a:pt x="64274" y="45135"/>
                  </a:lnTo>
                  <a:lnTo>
                    <a:pt x="47498" y="30200"/>
                  </a:lnTo>
                  <a:lnTo>
                    <a:pt x="64274" y="15252"/>
                  </a:lnTo>
                  <a:close/>
                </a:path>
                <a:path w="156209" h="77470">
                  <a:moveTo>
                    <a:pt x="155892" y="30937"/>
                  </a:moveTo>
                  <a:lnTo>
                    <a:pt x="141935" y="15532"/>
                  </a:lnTo>
                  <a:lnTo>
                    <a:pt x="123571" y="32169"/>
                  </a:lnTo>
                  <a:lnTo>
                    <a:pt x="105206" y="15532"/>
                  </a:lnTo>
                  <a:lnTo>
                    <a:pt x="91249" y="30937"/>
                  </a:lnTo>
                  <a:lnTo>
                    <a:pt x="108089" y="46202"/>
                  </a:lnTo>
                  <a:lnTo>
                    <a:pt x="91249" y="61468"/>
                  </a:lnTo>
                  <a:lnTo>
                    <a:pt x="105206" y="76873"/>
                  </a:lnTo>
                  <a:lnTo>
                    <a:pt x="123571" y="60223"/>
                  </a:lnTo>
                  <a:lnTo>
                    <a:pt x="141935" y="76873"/>
                  </a:lnTo>
                  <a:lnTo>
                    <a:pt x="155892" y="61468"/>
                  </a:lnTo>
                  <a:lnTo>
                    <a:pt x="139052" y="46202"/>
                  </a:lnTo>
                  <a:lnTo>
                    <a:pt x="155892" y="30937"/>
                  </a:lnTo>
                  <a:close/>
                </a:path>
              </a:pathLst>
            </a:custGeom>
            <a:solidFill>
              <a:srgbClr val="C429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74508" y="4279391"/>
              <a:ext cx="1697735" cy="4373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75548" y="4401311"/>
              <a:ext cx="455675" cy="2194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4518" y="1965198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8999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73379" y="2377440"/>
            <a:ext cx="1396365" cy="3027045"/>
            <a:chOff x="373379" y="2377440"/>
            <a:chExt cx="1396365" cy="30270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79" y="3896867"/>
              <a:ext cx="1395983" cy="15072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475" y="2377440"/>
              <a:ext cx="1382267" cy="150723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024371" y="2377440"/>
            <a:ext cx="1396365" cy="3027045"/>
            <a:chOff x="6024371" y="2377440"/>
            <a:chExt cx="1396365" cy="30270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24371" y="3896867"/>
              <a:ext cx="1395983" cy="15072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4371" y="2377440"/>
              <a:ext cx="1395983" cy="150723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94170" y="2588966"/>
            <a:ext cx="531495" cy="236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5400" spc="40" dirty="0">
                <a:latin typeface="Impact"/>
                <a:cs typeface="Impact"/>
              </a:rPr>
              <a:t>A.</a:t>
            </a:r>
            <a:endParaRPr sz="54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475"/>
              </a:spcBef>
            </a:pPr>
            <a:r>
              <a:rPr sz="5400" spc="-25" dirty="0">
                <a:latin typeface="Impact"/>
                <a:cs typeface="Impact"/>
              </a:rPr>
              <a:t>C.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45670" y="2588966"/>
            <a:ext cx="531495" cy="236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5" dirty="0">
                <a:latin typeface="Impact"/>
                <a:cs typeface="Impact"/>
              </a:rPr>
              <a:t>B.</a:t>
            </a:r>
            <a:endParaRPr sz="54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  <a:spcBef>
                <a:spcPts val="5475"/>
              </a:spcBef>
            </a:pPr>
            <a:r>
              <a:rPr sz="5400" spc="-25" dirty="0">
                <a:latin typeface="Impact"/>
                <a:cs typeface="Impact"/>
              </a:rPr>
              <a:t>D.</a:t>
            </a:r>
            <a:endParaRPr sz="5400">
              <a:latin typeface="Impact"/>
              <a:cs typeface="Impac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46120" y="5414771"/>
            <a:ext cx="1301495" cy="144322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667577" y="5626271"/>
            <a:ext cx="4381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5" dirty="0">
                <a:latin typeface="Impact"/>
                <a:cs typeface="Impact"/>
              </a:rPr>
              <a:t>E.</a:t>
            </a:r>
            <a:endParaRPr sz="5400">
              <a:latin typeface="Impact"/>
              <a:cs typeface="Impac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5234940"/>
            <a:ext cx="9116695" cy="1623060"/>
            <a:chOff x="0" y="5234940"/>
            <a:chExt cx="9116695" cy="162306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655564"/>
              <a:ext cx="3369564" cy="12024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8411" y="5234940"/>
              <a:ext cx="5058155" cy="16230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94632" y="5471162"/>
              <a:ext cx="4585970" cy="1175385"/>
            </a:xfrm>
            <a:custGeom>
              <a:avLst/>
              <a:gdLst/>
              <a:ahLst/>
              <a:cxnLst/>
              <a:rect l="l" t="t" r="r" b="b"/>
              <a:pathLst>
                <a:path w="4585970" h="1175384">
                  <a:moveTo>
                    <a:pt x="4272521" y="0"/>
                  </a:moveTo>
                  <a:lnTo>
                    <a:pt x="313194" y="0"/>
                  </a:lnTo>
                  <a:lnTo>
                    <a:pt x="266912" y="3395"/>
                  </a:lnTo>
                  <a:lnTo>
                    <a:pt x="222739" y="13260"/>
                  </a:lnTo>
                  <a:lnTo>
                    <a:pt x="181159" y="29108"/>
                  </a:lnTo>
                  <a:lnTo>
                    <a:pt x="142656" y="50457"/>
                  </a:lnTo>
                  <a:lnTo>
                    <a:pt x="107715" y="76820"/>
                  </a:lnTo>
                  <a:lnTo>
                    <a:pt x="76820" y="107715"/>
                  </a:lnTo>
                  <a:lnTo>
                    <a:pt x="50457" y="142656"/>
                  </a:lnTo>
                  <a:lnTo>
                    <a:pt x="29108" y="181159"/>
                  </a:lnTo>
                  <a:lnTo>
                    <a:pt x="13260" y="222739"/>
                  </a:lnTo>
                  <a:lnTo>
                    <a:pt x="3395" y="266912"/>
                  </a:lnTo>
                  <a:lnTo>
                    <a:pt x="0" y="313194"/>
                  </a:lnTo>
                  <a:lnTo>
                    <a:pt x="0" y="861796"/>
                  </a:lnTo>
                  <a:lnTo>
                    <a:pt x="3395" y="908081"/>
                  </a:lnTo>
                  <a:lnTo>
                    <a:pt x="13260" y="952257"/>
                  </a:lnTo>
                  <a:lnTo>
                    <a:pt x="29108" y="993839"/>
                  </a:lnTo>
                  <a:lnTo>
                    <a:pt x="50457" y="1032344"/>
                  </a:lnTo>
                  <a:lnTo>
                    <a:pt x="76820" y="1067286"/>
                  </a:lnTo>
                  <a:lnTo>
                    <a:pt x="107715" y="1098181"/>
                  </a:lnTo>
                  <a:lnTo>
                    <a:pt x="142656" y="1124546"/>
                  </a:lnTo>
                  <a:lnTo>
                    <a:pt x="181159" y="1145894"/>
                  </a:lnTo>
                  <a:lnTo>
                    <a:pt x="222739" y="1161743"/>
                  </a:lnTo>
                  <a:lnTo>
                    <a:pt x="266912" y="1171608"/>
                  </a:lnTo>
                  <a:lnTo>
                    <a:pt x="313194" y="1175003"/>
                  </a:lnTo>
                  <a:lnTo>
                    <a:pt x="4272521" y="1175003"/>
                  </a:lnTo>
                  <a:lnTo>
                    <a:pt x="4318803" y="1171608"/>
                  </a:lnTo>
                  <a:lnTo>
                    <a:pt x="4362976" y="1161743"/>
                  </a:lnTo>
                  <a:lnTo>
                    <a:pt x="4404556" y="1145894"/>
                  </a:lnTo>
                  <a:lnTo>
                    <a:pt x="4443059" y="1124546"/>
                  </a:lnTo>
                  <a:lnTo>
                    <a:pt x="4478000" y="1098181"/>
                  </a:lnTo>
                  <a:lnTo>
                    <a:pt x="4508895" y="1067286"/>
                  </a:lnTo>
                  <a:lnTo>
                    <a:pt x="4535258" y="1032344"/>
                  </a:lnTo>
                  <a:lnTo>
                    <a:pt x="4556607" y="993839"/>
                  </a:lnTo>
                  <a:lnTo>
                    <a:pt x="4572455" y="952257"/>
                  </a:lnTo>
                  <a:lnTo>
                    <a:pt x="4582320" y="908081"/>
                  </a:lnTo>
                  <a:lnTo>
                    <a:pt x="4585716" y="861796"/>
                  </a:lnTo>
                  <a:lnTo>
                    <a:pt x="4585716" y="313194"/>
                  </a:lnTo>
                  <a:lnTo>
                    <a:pt x="4582320" y="266912"/>
                  </a:lnTo>
                  <a:lnTo>
                    <a:pt x="4572455" y="222739"/>
                  </a:lnTo>
                  <a:lnTo>
                    <a:pt x="4556607" y="181159"/>
                  </a:lnTo>
                  <a:lnTo>
                    <a:pt x="4535258" y="142656"/>
                  </a:lnTo>
                  <a:lnTo>
                    <a:pt x="4508895" y="107715"/>
                  </a:lnTo>
                  <a:lnTo>
                    <a:pt x="4478000" y="76820"/>
                  </a:lnTo>
                  <a:lnTo>
                    <a:pt x="4443059" y="50457"/>
                  </a:lnTo>
                  <a:lnTo>
                    <a:pt x="4404556" y="29108"/>
                  </a:lnTo>
                  <a:lnTo>
                    <a:pt x="4362976" y="13260"/>
                  </a:lnTo>
                  <a:lnTo>
                    <a:pt x="4318803" y="3395"/>
                  </a:lnTo>
                  <a:lnTo>
                    <a:pt x="427252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94632" y="5471162"/>
              <a:ext cx="4585970" cy="1175385"/>
            </a:xfrm>
            <a:custGeom>
              <a:avLst/>
              <a:gdLst/>
              <a:ahLst/>
              <a:cxnLst/>
              <a:rect l="l" t="t" r="r" b="b"/>
              <a:pathLst>
                <a:path w="4585970" h="1175384">
                  <a:moveTo>
                    <a:pt x="0" y="313194"/>
                  </a:moveTo>
                  <a:lnTo>
                    <a:pt x="3395" y="266912"/>
                  </a:lnTo>
                  <a:lnTo>
                    <a:pt x="13260" y="222739"/>
                  </a:lnTo>
                  <a:lnTo>
                    <a:pt x="29108" y="181159"/>
                  </a:lnTo>
                  <a:lnTo>
                    <a:pt x="50457" y="142656"/>
                  </a:lnTo>
                  <a:lnTo>
                    <a:pt x="76820" y="107715"/>
                  </a:lnTo>
                  <a:lnTo>
                    <a:pt x="107715" y="76820"/>
                  </a:lnTo>
                  <a:lnTo>
                    <a:pt x="142656" y="50457"/>
                  </a:lnTo>
                  <a:lnTo>
                    <a:pt x="181159" y="29108"/>
                  </a:lnTo>
                  <a:lnTo>
                    <a:pt x="222739" y="13260"/>
                  </a:lnTo>
                  <a:lnTo>
                    <a:pt x="266912" y="3395"/>
                  </a:lnTo>
                  <a:lnTo>
                    <a:pt x="313194" y="0"/>
                  </a:lnTo>
                  <a:lnTo>
                    <a:pt x="4272521" y="0"/>
                  </a:lnTo>
                  <a:lnTo>
                    <a:pt x="4318803" y="3395"/>
                  </a:lnTo>
                  <a:lnTo>
                    <a:pt x="4362976" y="13260"/>
                  </a:lnTo>
                  <a:lnTo>
                    <a:pt x="4404556" y="29108"/>
                  </a:lnTo>
                  <a:lnTo>
                    <a:pt x="4443059" y="50457"/>
                  </a:lnTo>
                  <a:lnTo>
                    <a:pt x="4478000" y="76820"/>
                  </a:lnTo>
                  <a:lnTo>
                    <a:pt x="4508895" y="107715"/>
                  </a:lnTo>
                  <a:lnTo>
                    <a:pt x="4535258" y="142656"/>
                  </a:lnTo>
                  <a:lnTo>
                    <a:pt x="4556607" y="181159"/>
                  </a:lnTo>
                  <a:lnTo>
                    <a:pt x="4572455" y="222739"/>
                  </a:lnTo>
                  <a:lnTo>
                    <a:pt x="4582320" y="266912"/>
                  </a:lnTo>
                  <a:lnTo>
                    <a:pt x="4585716" y="313194"/>
                  </a:lnTo>
                  <a:lnTo>
                    <a:pt x="4585716" y="861796"/>
                  </a:lnTo>
                  <a:lnTo>
                    <a:pt x="4582320" y="908081"/>
                  </a:lnTo>
                  <a:lnTo>
                    <a:pt x="4572455" y="952257"/>
                  </a:lnTo>
                  <a:lnTo>
                    <a:pt x="4556607" y="993839"/>
                  </a:lnTo>
                  <a:lnTo>
                    <a:pt x="4535258" y="1032344"/>
                  </a:lnTo>
                  <a:lnTo>
                    <a:pt x="4508895" y="1067286"/>
                  </a:lnTo>
                  <a:lnTo>
                    <a:pt x="4478000" y="1098181"/>
                  </a:lnTo>
                  <a:lnTo>
                    <a:pt x="4443059" y="1124546"/>
                  </a:lnTo>
                  <a:lnTo>
                    <a:pt x="4404556" y="1145894"/>
                  </a:lnTo>
                  <a:lnTo>
                    <a:pt x="4362976" y="1161743"/>
                  </a:lnTo>
                  <a:lnTo>
                    <a:pt x="4318803" y="1171608"/>
                  </a:lnTo>
                  <a:lnTo>
                    <a:pt x="4272521" y="1175003"/>
                  </a:lnTo>
                  <a:lnTo>
                    <a:pt x="313194" y="1175003"/>
                  </a:lnTo>
                  <a:lnTo>
                    <a:pt x="266912" y="1171608"/>
                  </a:lnTo>
                  <a:lnTo>
                    <a:pt x="222739" y="1161743"/>
                  </a:lnTo>
                  <a:lnTo>
                    <a:pt x="181159" y="1145894"/>
                  </a:lnTo>
                  <a:lnTo>
                    <a:pt x="142656" y="1124546"/>
                  </a:lnTo>
                  <a:lnTo>
                    <a:pt x="107715" y="1098181"/>
                  </a:lnTo>
                  <a:lnTo>
                    <a:pt x="76820" y="1067286"/>
                  </a:lnTo>
                  <a:lnTo>
                    <a:pt x="50457" y="1032344"/>
                  </a:lnTo>
                  <a:lnTo>
                    <a:pt x="29108" y="993839"/>
                  </a:lnTo>
                  <a:lnTo>
                    <a:pt x="13260" y="952257"/>
                  </a:lnTo>
                  <a:lnTo>
                    <a:pt x="3395" y="908081"/>
                  </a:lnTo>
                  <a:lnTo>
                    <a:pt x="0" y="861796"/>
                  </a:lnTo>
                  <a:lnTo>
                    <a:pt x="0" y="313194"/>
                  </a:lnTo>
                  <a:close/>
                </a:path>
              </a:pathLst>
            </a:custGeom>
            <a:ln w="127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89548" y="2819791"/>
            <a:ext cx="317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eorgia"/>
                <a:cs typeface="Georgia"/>
              </a:rPr>
              <a:t>Horizontal</a:t>
            </a:r>
            <a:r>
              <a:rPr sz="2400" spc="-4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polarization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71870" y="4338304"/>
            <a:ext cx="3609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eorgia"/>
                <a:cs typeface="Georgia"/>
              </a:rPr>
              <a:t>+45°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diagonal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polarization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23471" y="2819791"/>
            <a:ext cx="2771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eorgia"/>
                <a:cs typeface="Georgia"/>
              </a:rPr>
              <a:t>Vertical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polarization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17985" y="4342572"/>
            <a:ext cx="4025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eorgia"/>
                <a:cs typeface="Georgia"/>
              </a:rPr>
              <a:t>None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are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superposition</a:t>
            </a:r>
            <a:r>
              <a:rPr sz="2400" spc="-10" dirty="0">
                <a:latin typeface="Georgia"/>
                <a:cs typeface="Georgia"/>
              </a:rPr>
              <a:t> states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73896" y="5835482"/>
            <a:ext cx="4384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Georgia"/>
                <a:cs typeface="Georgia"/>
              </a:rPr>
              <a:t>All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could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be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superposition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states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290441" y="513810"/>
            <a:ext cx="560959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842644" marR="5080" indent="-830580">
              <a:lnSpc>
                <a:spcPts val="3460"/>
              </a:lnSpc>
              <a:spcBef>
                <a:spcPts val="535"/>
              </a:spcBef>
            </a:pPr>
            <a:r>
              <a:rPr sz="3200" dirty="0">
                <a:latin typeface="Georgia"/>
                <a:cs typeface="Georgia"/>
              </a:rPr>
              <a:t>Which</a:t>
            </a:r>
            <a:r>
              <a:rPr sz="3200" spc="-2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of</a:t>
            </a:r>
            <a:r>
              <a:rPr sz="3200" spc="-2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the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following</a:t>
            </a:r>
            <a:r>
              <a:rPr sz="3200" spc="-4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states</a:t>
            </a:r>
            <a:r>
              <a:rPr sz="3200" spc="-10" dirty="0">
                <a:latin typeface="Georgia"/>
                <a:cs typeface="Georgia"/>
              </a:rPr>
              <a:t> </a:t>
            </a:r>
            <a:r>
              <a:rPr sz="3200" spc="-25" dirty="0">
                <a:latin typeface="Georgia"/>
                <a:cs typeface="Georgia"/>
              </a:rPr>
              <a:t>is </a:t>
            </a:r>
            <a:r>
              <a:rPr sz="3200" dirty="0">
                <a:latin typeface="Georgia"/>
                <a:cs typeface="Georgia"/>
              </a:rPr>
              <a:t>a</a:t>
            </a:r>
            <a:r>
              <a:rPr sz="3200" spc="-1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superposition</a:t>
            </a:r>
            <a:r>
              <a:rPr sz="3200" spc="-35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state?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72995" y="3305555"/>
            <a:ext cx="7885430" cy="2395855"/>
            <a:chOff x="1872995" y="3305555"/>
            <a:chExt cx="7885430" cy="2395855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72995" y="3332988"/>
              <a:ext cx="1912619" cy="7909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01000" y="3305555"/>
              <a:ext cx="1757171" cy="7924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58339" y="4917947"/>
              <a:ext cx="1741931" cy="7833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20" dirty="0"/>
              <a:t> </a:t>
            </a:r>
            <a:r>
              <a:rPr dirty="0"/>
              <a:t>Two</a:t>
            </a:r>
            <a:r>
              <a:rPr spc="15" dirty="0"/>
              <a:t> </a:t>
            </a:r>
            <a:r>
              <a:rPr dirty="0"/>
              <a:t>Golden</a:t>
            </a:r>
            <a:r>
              <a:rPr spc="-30" dirty="0"/>
              <a:t> </a:t>
            </a:r>
            <a:r>
              <a:rPr dirty="0"/>
              <a:t>Rules</a:t>
            </a:r>
            <a:r>
              <a:rPr spc="-10" dirty="0"/>
              <a:t> </a:t>
            </a:r>
            <a:r>
              <a:rPr dirty="0"/>
              <a:t>of Quantum</a:t>
            </a:r>
            <a:r>
              <a:rPr spc="-30" dirty="0"/>
              <a:t> </a:t>
            </a:r>
            <a:r>
              <a:rPr spc="-10" dirty="0"/>
              <a:t>Mechanics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59991" y="1586483"/>
            <a:ext cx="9272270" cy="2484120"/>
            <a:chOff x="1459991" y="1586483"/>
            <a:chExt cx="9272270" cy="24841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9991" y="1591055"/>
              <a:ext cx="1741931" cy="7833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3039" y="2759964"/>
              <a:ext cx="1743455" cy="7833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9387" y="1586483"/>
              <a:ext cx="1912619" cy="7924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7111" y="2759964"/>
              <a:ext cx="1757171" cy="79095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80153" y="2891789"/>
              <a:ext cx="3633470" cy="1076325"/>
            </a:xfrm>
            <a:custGeom>
              <a:avLst/>
              <a:gdLst/>
              <a:ahLst/>
              <a:cxnLst/>
              <a:rect l="l" t="t" r="r" b="b"/>
              <a:pathLst>
                <a:path w="3633470" h="1076325">
                  <a:moveTo>
                    <a:pt x="3633215" y="0"/>
                  </a:moveTo>
                  <a:lnTo>
                    <a:pt x="0" y="0"/>
                  </a:lnTo>
                  <a:lnTo>
                    <a:pt x="0" y="1075944"/>
                  </a:lnTo>
                  <a:lnTo>
                    <a:pt x="3633215" y="1075944"/>
                  </a:lnTo>
                  <a:lnTo>
                    <a:pt x="36332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80153" y="2891789"/>
              <a:ext cx="3633470" cy="1076325"/>
            </a:xfrm>
            <a:custGeom>
              <a:avLst/>
              <a:gdLst/>
              <a:ahLst/>
              <a:cxnLst/>
              <a:rect l="l" t="t" r="r" b="b"/>
              <a:pathLst>
                <a:path w="3633470" h="1076325">
                  <a:moveTo>
                    <a:pt x="0" y="0"/>
                  </a:moveTo>
                  <a:lnTo>
                    <a:pt x="3633215" y="0"/>
                  </a:lnTo>
                  <a:lnTo>
                    <a:pt x="3633215" y="1075944"/>
                  </a:lnTo>
                  <a:lnTo>
                    <a:pt x="0" y="1075944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159" y="2814828"/>
              <a:ext cx="3549395" cy="7894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41519" y="3297935"/>
              <a:ext cx="3122675" cy="594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72584" y="3282695"/>
              <a:ext cx="2761487" cy="5135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26224" y="3282695"/>
              <a:ext cx="402335" cy="5135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05400" y="3557016"/>
              <a:ext cx="1990343" cy="51358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347674" y="3795359"/>
            <a:ext cx="19723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The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particle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both </a:t>
            </a:r>
            <a:r>
              <a:rPr sz="1800" dirty="0">
                <a:latin typeface="Georgia"/>
                <a:cs typeface="Georgia"/>
              </a:rPr>
              <a:t>“</a:t>
            </a:r>
            <a:r>
              <a:rPr sz="1800" dirty="0">
                <a:solidFill>
                  <a:srgbClr val="C4293C"/>
                </a:solidFill>
                <a:latin typeface="Cambria Math"/>
                <a:cs typeface="Cambria Math"/>
              </a:rPr>
              <a:t>→</a:t>
            </a:r>
            <a:r>
              <a:rPr sz="1800" dirty="0">
                <a:latin typeface="Georgia"/>
                <a:cs typeface="Georgia"/>
              </a:rPr>
              <a:t>”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“</a:t>
            </a:r>
            <a:r>
              <a:rPr sz="1800" spc="-25" dirty="0">
                <a:solidFill>
                  <a:srgbClr val="C4293C"/>
                </a:solidFill>
                <a:latin typeface="Cambria Math"/>
                <a:cs typeface="Cambria Math"/>
              </a:rPr>
              <a:t>↑</a:t>
            </a:r>
            <a:r>
              <a:rPr sz="1800" spc="-25" dirty="0">
                <a:latin typeface="Georgia"/>
                <a:cs typeface="Georgia"/>
              </a:rPr>
              <a:t>”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at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same </a:t>
            </a:r>
            <a:r>
              <a:rPr sz="1800" spc="-20" dirty="0">
                <a:latin typeface="Georgia"/>
                <a:cs typeface="Georgia"/>
              </a:rPr>
              <a:t>time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9938" y="4892639"/>
            <a:ext cx="487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25" dirty="0">
                <a:latin typeface="Georgia"/>
                <a:cs typeface="Georgia"/>
              </a:rPr>
              <a:t>BUT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7010" y="5441279"/>
            <a:ext cx="3453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When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measured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Cambria Math"/>
                <a:cs typeface="Cambria Math"/>
              </a:rPr>
              <a:t>→</a:t>
            </a:r>
            <a:r>
              <a:rPr sz="1800" spc="-5" dirty="0">
                <a:solidFill>
                  <a:srgbClr val="C4293C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/</a:t>
            </a:r>
            <a:r>
              <a:rPr sz="1800" dirty="0">
                <a:solidFill>
                  <a:srgbClr val="C4293C"/>
                </a:solidFill>
                <a:latin typeface="Cambria Math"/>
                <a:cs typeface="Cambria Math"/>
              </a:rPr>
              <a:t>↑</a:t>
            </a:r>
            <a:r>
              <a:rPr sz="1800" spc="40" dirty="0">
                <a:solidFill>
                  <a:srgbClr val="C4293C"/>
                </a:solidFill>
                <a:latin typeface="Cambria Math"/>
                <a:cs typeface="Cambria Math"/>
              </a:rPr>
              <a:t> </a:t>
            </a:r>
            <a:r>
              <a:rPr sz="1800" spc="-10" dirty="0">
                <a:latin typeface="Georgia"/>
                <a:cs typeface="Georgia"/>
              </a:rPr>
              <a:t>basis, </a:t>
            </a:r>
            <a:r>
              <a:rPr sz="1800" dirty="0">
                <a:latin typeface="Georgia"/>
                <a:cs typeface="Georgia"/>
              </a:rPr>
              <a:t>it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will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found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as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“</a:t>
            </a:r>
            <a:r>
              <a:rPr sz="1800" dirty="0">
                <a:solidFill>
                  <a:srgbClr val="C4293C"/>
                </a:solidFill>
                <a:latin typeface="Cambria Math"/>
                <a:cs typeface="Cambria Math"/>
              </a:rPr>
              <a:t>→</a:t>
            </a:r>
            <a:r>
              <a:rPr sz="1800" dirty="0">
                <a:latin typeface="Georgia"/>
                <a:cs typeface="Georgia"/>
              </a:rPr>
              <a:t>”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OR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“</a:t>
            </a:r>
            <a:r>
              <a:rPr sz="1800" spc="-25" dirty="0">
                <a:solidFill>
                  <a:srgbClr val="C4293C"/>
                </a:solidFill>
                <a:latin typeface="Cambria Math"/>
                <a:cs typeface="Cambria Math"/>
              </a:rPr>
              <a:t>↑</a:t>
            </a:r>
            <a:r>
              <a:rPr sz="1800" spc="-25" dirty="0">
                <a:latin typeface="Georgia"/>
                <a:cs typeface="Georgia"/>
              </a:rPr>
              <a:t>”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randomly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90516" y="3753480"/>
            <a:ext cx="19723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The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particle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both </a:t>
            </a:r>
            <a:r>
              <a:rPr sz="1800" dirty="0">
                <a:latin typeface="Georgia"/>
                <a:cs typeface="Georgia"/>
              </a:rPr>
              <a:t>“</a:t>
            </a:r>
            <a:r>
              <a:rPr sz="1800" dirty="0">
                <a:solidFill>
                  <a:srgbClr val="245D7C"/>
                </a:solidFill>
                <a:latin typeface="Cambria Math"/>
                <a:cs typeface="Cambria Math"/>
              </a:rPr>
              <a:t>↗</a:t>
            </a:r>
            <a:r>
              <a:rPr sz="1800" dirty="0">
                <a:latin typeface="Georgia"/>
                <a:cs typeface="Georgia"/>
              </a:rPr>
              <a:t>”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“</a:t>
            </a:r>
            <a:r>
              <a:rPr sz="1800" spc="-25" dirty="0">
                <a:solidFill>
                  <a:srgbClr val="245D7C"/>
                </a:solidFill>
                <a:latin typeface="Cambria Math"/>
                <a:cs typeface="Cambria Math"/>
              </a:rPr>
              <a:t>↘</a:t>
            </a:r>
            <a:r>
              <a:rPr sz="1800" spc="-25" dirty="0">
                <a:latin typeface="Georgia"/>
                <a:cs typeface="Georgia"/>
              </a:rPr>
              <a:t>”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at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same </a:t>
            </a:r>
            <a:r>
              <a:rPr sz="1800" spc="-20" dirty="0">
                <a:latin typeface="Georgia"/>
                <a:cs typeface="Georgia"/>
              </a:rPr>
              <a:t>time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30951" y="4850761"/>
            <a:ext cx="487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25" dirty="0">
                <a:latin typeface="Georgia"/>
                <a:cs typeface="Georgia"/>
              </a:rPr>
              <a:t>BUT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49623" y="5399401"/>
            <a:ext cx="34537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When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measured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245D7C"/>
                </a:solidFill>
                <a:latin typeface="Cambria Math"/>
                <a:cs typeface="Cambria Math"/>
              </a:rPr>
              <a:t>↗</a:t>
            </a:r>
            <a:r>
              <a:rPr sz="1800" spc="-5" dirty="0">
                <a:solidFill>
                  <a:srgbClr val="245D7C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245D7C"/>
                </a:solidFill>
                <a:latin typeface="Georgia"/>
                <a:cs typeface="Georgia"/>
              </a:rPr>
              <a:t>/</a:t>
            </a:r>
            <a:r>
              <a:rPr sz="1800" dirty="0">
                <a:solidFill>
                  <a:srgbClr val="245D7C"/>
                </a:solidFill>
                <a:latin typeface="Cambria Math"/>
                <a:cs typeface="Cambria Math"/>
              </a:rPr>
              <a:t>↘</a:t>
            </a:r>
            <a:r>
              <a:rPr sz="1800" spc="45" dirty="0">
                <a:solidFill>
                  <a:srgbClr val="245D7C"/>
                </a:solidFill>
                <a:latin typeface="Cambria Math"/>
                <a:cs typeface="Cambria Math"/>
              </a:rPr>
              <a:t> </a:t>
            </a:r>
            <a:r>
              <a:rPr sz="1800" spc="-10" dirty="0">
                <a:latin typeface="Georgia"/>
                <a:cs typeface="Georgia"/>
              </a:rPr>
              <a:t>basis, </a:t>
            </a:r>
            <a:r>
              <a:rPr sz="1800" dirty="0">
                <a:latin typeface="Georgia"/>
                <a:cs typeface="Georgia"/>
              </a:rPr>
              <a:t>it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will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found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as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“</a:t>
            </a:r>
            <a:r>
              <a:rPr sz="1800" dirty="0">
                <a:solidFill>
                  <a:srgbClr val="245D7C"/>
                </a:solidFill>
                <a:latin typeface="Cambria Math"/>
                <a:cs typeface="Cambria Math"/>
              </a:rPr>
              <a:t>↗</a:t>
            </a:r>
            <a:r>
              <a:rPr sz="1800" dirty="0">
                <a:latin typeface="Georgia"/>
                <a:cs typeface="Georgia"/>
              </a:rPr>
              <a:t>”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OR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“</a:t>
            </a:r>
            <a:r>
              <a:rPr sz="1800" spc="-25" dirty="0">
                <a:solidFill>
                  <a:srgbClr val="245D7C"/>
                </a:solidFill>
                <a:latin typeface="Cambria Math"/>
                <a:cs typeface="Cambria Math"/>
              </a:rPr>
              <a:t>↘</a:t>
            </a:r>
            <a:r>
              <a:rPr sz="1800" spc="-25" dirty="0">
                <a:latin typeface="Georgia"/>
                <a:cs typeface="Georgia"/>
              </a:rPr>
              <a:t>”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randomly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43678" y="2912742"/>
            <a:ext cx="3105150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Measurement</a:t>
            </a:r>
            <a:r>
              <a:rPr sz="2800" u="sng" spc="-9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Basis</a:t>
            </a:r>
            <a:endParaRPr sz="2800">
              <a:latin typeface="Georgia"/>
              <a:cs typeface="Georgia"/>
            </a:endParaRPr>
          </a:p>
          <a:p>
            <a:pPr marL="277495" marR="271780" algn="ctr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Georgia"/>
                <a:cs typeface="Georgia"/>
              </a:rPr>
              <a:t>Defines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which</a:t>
            </a:r>
            <a:r>
              <a:rPr sz="1800" spc="-10" dirty="0">
                <a:latin typeface="Georgia"/>
                <a:cs typeface="Georgia"/>
              </a:rPr>
              <a:t> “question” </a:t>
            </a:r>
            <a:r>
              <a:rPr sz="1800" dirty="0">
                <a:latin typeface="Georgia"/>
                <a:cs typeface="Georgia"/>
              </a:rPr>
              <a:t>I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ask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particle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64405" y="4465332"/>
            <a:ext cx="3657600" cy="1256030"/>
            <a:chOff x="4264405" y="4465332"/>
            <a:chExt cx="3657600" cy="1256030"/>
          </a:xfrm>
        </p:grpSpPr>
        <p:sp>
          <p:nvSpPr>
            <p:cNvPr id="24" name="object 24"/>
            <p:cNvSpPr/>
            <p:nvPr/>
          </p:nvSpPr>
          <p:spPr>
            <a:xfrm>
              <a:off x="4277105" y="4540758"/>
              <a:ext cx="3632200" cy="1077595"/>
            </a:xfrm>
            <a:custGeom>
              <a:avLst/>
              <a:gdLst/>
              <a:ahLst/>
              <a:cxnLst/>
              <a:rect l="l" t="t" r="r" b="b"/>
              <a:pathLst>
                <a:path w="3632200" h="1077595">
                  <a:moveTo>
                    <a:pt x="3631692" y="0"/>
                  </a:moveTo>
                  <a:lnTo>
                    <a:pt x="0" y="0"/>
                  </a:lnTo>
                  <a:lnTo>
                    <a:pt x="0" y="1077468"/>
                  </a:lnTo>
                  <a:lnTo>
                    <a:pt x="3631692" y="1077468"/>
                  </a:lnTo>
                  <a:lnTo>
                    <a:pt x="3631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277105" y="4540758"/>
              <a:ext cx="3632200" cy="1077595"/>
            </a:xfrm>
            <a:custGeom>
              <a:avLst/>
              <a:gdLst/>
              <a:ahLst/>
              <a:cxnLst/>
              <a:rect l="l" t="t" r="r" b="b"/>
              <a:pathLst>
                <a:path w="3632200" h="1077595">
                  <a:moveTo>
                    <a:pt x="0" y="0"/>
                  </a:moveTo>
                  <a:lnTo>
                    <a:pt x="3631692" y="0"/>
                  </a:lnTo>
                  <a:lnTo>
                    <a:pt x="3631692" y="1077468"/>
                  </a:lnTo>
                  <a:lnTo>
                    <a:pt x="0" y="1077468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62500" y="4465332"/>
              <a:ext cx="2673083" cy="78941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75860" y="4948428"/>
              <a:ext cx="2246375" cy="5943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79620" y="4933188"/>
              <a:ext cx="3037331" cy="5135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94860" y="5207508"/>
              <a:ext cx="3006851" cy="513587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4715125" y="4562472"/>
            <a:ext cx="275526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Superposition</a:t>
            </a:r>
            <a:endParaRPr sz="2800">
              <a:latin typeface="Georgia"/>
              <a:cs typeface="Georgia"/>
            </a:endParaRPr>
          </a:p>
          <a:p>
            <a:pPr marL="12065" marR="5080" algn="ctr">
              <a:lnSpc>
                <a:spcPct val="100000"/>
              </a:lnSpc>
              <a:spcBef>
                <a:spcPts val="30"/>
              </a:spcBef>
            </a:pPr>
            <a:r>
              <a:rPr sz="1800" dirty="0">
                <a:latin typeface="Georgia"/>
                <a:cs typeface="Georgia"/>
              </a:rPr>
              <a:t>Always</a:t>
            </a:r>
            <a:r>
              <a:rPr sz="1800" spc="-3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relative</a:t>
            </a:r>
            <a:r>
              <a:rPr sz="1800" spc="2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to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basis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which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are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measuring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Summary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2109105"/>
            <a:ext cx="8608695" cy="2626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3195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Georgia"/>
                <a:cs typeface="Georgia"/>
              </a:rPr>
              <a:t>Superposition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relative</a:t>
            </a:r>
            <a:r>
              <a:rPr sz="2800" i="1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concept,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depending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on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the</a:t>
            </a:r>
            <a:endParaRPr sz="2800">
              <a:latin typeface="Georgia"/>
              <a:cs typeface="Georgia"/>
            </a:endParaRPr>
          </a:p>
          <a:p>
            <a:pPr marL="241300">
              <a:lnSpc>
                <a:spcPts val="3195"/>
              </a:lnSpc>
            </a:pPr>
            <a:r>
              <a:rPr sz="2800" i="1" dirty="0">
                <a:latin typeface="Georgia"/>
                <a:cs typeface="Georgia"/>
              </a:rPr>
              <a:t>measurement</a:t>
            </a:r>
            <a:r>
              <a:rPr sz="2800" i="1" spc="-90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basis</a:t>
            </a:r>
            <a:r>
              <a:rPr sz="2800" i="1" spc="-1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being</a:t>
            </a:r>
            <a:r>
              <a:rPr sz="2800" spc="-12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used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act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of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measurement</a:t>
            </a:r>
            <a:r>
              <a:rPr sz="2800" i="1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changes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state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25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Most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quantum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measurements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are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incompatible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93492" y="5117591"/>
            <a:ext cx="6963409" cy="1450975"/>
            <a:chOff x="2793492" y="5117591"/>
            <a:chExt cx="6963409" cy="14509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3492" y="5262371"/>
              <a:ext cx="929639" cy="11323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81172" y="5815583"/>
              <a:ext cx="1177290" cy="0"/>
            </a:xfrm>
            <a:custGeom>
              <a:avLst/>
              <a:gdLst/>
              <a:ahLst/>
              <a:cxnLst/>
              <a:rect l="l" t="t" r="r" b="b"/>
              <a:pathLst>
                <a:path w="1177289">
                  <a:moveTo>
                    <a:pt x="0" y="0"/>
                  </a:moveTo>
                  <a:lnTo>
                    <a:pt x="1176731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9876" y="5117592"/>
              <a:ext cx="1437131" cy="14356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4927" y="5117591"/>
              <a:ext cx="1435607" cy="14356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457700" y="5821680"/>
              <a:ext cx="1875789" cy="0"/>
            </a:xfrm>
            <a:custGeom>
              <a:avLst/>
              <a:gdLst/>
              <a:ahLst/>
              <a:cxnLst/>
              <a:rect l="l" t="t" r="r" b="b"/>
              <a:pathLst>
                <a:path w="1875789">
                  <a:moveTo>
                    <a:pt x="0" y="0"/>
                  </a:moveTo>
                  <a:lnTo>
                    <a:pt x="1875510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9844" y="5289804"/>
              <a:ext cx="996695" cy="10850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69280" y="5292852"/>
              <a:ext cx="996695" cy="10835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333744" y="5833872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5">
                  <a:moveTo>
                    <a:pt x="0" y="0"/>
                  </a:moveTo>
                  <a:lnTo>
                    <a:pt x="147247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27976" y="5131307"/>
              <a:ext cx="1437132" cy="14371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78267" y="5131307"/>
              <a:ext cx="1437132" cy="14371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01256" y="5259324"/>
              <a:ext cx="249935" cy="11445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209788" y="5821680"/>
              <a:ext cx="1130300" cy="12065"/>
            </a:xfrm>
            <a:custGeom>
              <a:avLst/>
              <a:gdLst/>
              <a:ahLst/>
              <a:cxnLst/>
              <a:rect l="l" t="t" r="r" b="b"/>
              <a:pathLst>
                <a:path w="1130300" h="12064">
                  <a:moveTo>
                    <a:pt x="0" y="0"/>
                  </a:moveTo>
                  <a:lnTo>
                    <a:pt x="1129931" y="11645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91955" y="5352288"/>
              <a:ext cx="964691" cy="9646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64963" y="5346191"/>
              <a:ext cx="964691" cy="964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Polarization</a:t>
            </a:r>
            <a:r>
              <a:rPr spc="-60" dirty="0"/>
              <a:t> </a:t>
            </a:r>
            <a:r>
              <a:rPr dirty="0"/>
              <a:t>and</a:t>
            </a:r>
            <a:r>
              <a:rPr spc="-20" dirty="0"/>
              <a:t> Spin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2134" y="1939372"/>
            <a:ext cx="9526905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228215" marR="5080" indent="-2216150">
              <a:lnSpc>
                <a:spcPts val="3030"/>
              </a:lnSpc>
              <a:spcBef>
                <a:spcPts val="470"/>
              </a:spcBef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three-</a:t>
            </a:r>
            <a:r>
              <a:rPr sz="2800" dirty="0">
                <a:latin typeface="Georgia"/>
                <a:cs typeface="Georgia"/>
              </a:rPr>
              <a:t>polarizer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experiment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mathematically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equivalent </a:t>
            </a:r>
            <a:r>
              <a:rPr sz="2800" dirty="0">
                <a:latin typeface="Georgia"/>
                <a:cs typeface="Georgia"/>
              </a:rPr>
              <a:t>to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Stern-</a:t>
            </a:r>
            <a:r>
              <a:rPr sz="2800" dirty="0">
                <a:latin typeface="Georgia"/>
                <a:cs typeface="Georgia"/>
              </a:rPr>
              <a:t>Gerlach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experiment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6719" y="2983992"/>
            <a:ext cx="11340465" cy="3655695"/>
            <a:chOff x="426719" y="2983992"/>
            <a:chExt cx="11340465" cy="36556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19" y="3128772"/>
              <a:ext cx="931163" cy="11323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5923" y="3681984"/>
              <a:ext cx="1177290" cy="0"/>
            </a:xfrm>
            <a:custGeom>
              <a:avLst/>
              <a:gdLst/>
              <a:ahLst/>
              <a:cxnLst/>
              <a:rect l="l" t="t" r="r" b="b"/>
              <a:pathLst>
                <a:path w="1177289">
                  <a:moveTo>
                    <a:pt x="0" y="0"/>
                  </a:moveTo>
                  <a:lnTo>
                    <a:pt x="1176731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4628" y="2983992"/>
              <a:ext cx="1437131" cy="14356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8156" y="2983992"/>
              <a:ext cx="1437131" cy="14356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92452" y="3688080"/>
              <a:ext cx="1875789" cy="0"/>
            </a:xfrm>
            <a:custGeom>
              <a:avLst/>
              <a:gdLst/>
              <a:ahLst/>
              <a:cxnLst/>
              <a:rect l="l" t="t" r="r" b="b"/>
              <a:pathLst>
                <a:path w="1875789">
                  <a:moveTo>
                    <a:pt x="0" y="0"/>
                  </a:moveTo>
                  <a:lnTo>
                    <a:pt x="1875510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44596" y="3156204"/>
              <a:ext cx="995171" cy="10850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4031" y="3159252"/>
              <a:ext cx="995171" cy="108356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968496" y="3700272"/>
              <a:ext cx="1472565" cy="0"/>
            </a:xfrm>
            <a:custGeom>
              <a:avLst/>
              <a:gdLst/>
              <a:ahLst/>
              <a:cxnLst/>
              <a:rect l="l" t="t" r="r" b="b"/>
              <a:pathLst>
                <a:path w="1472564">
                  <a:moveTo>
                    <a:pt x="0" y="0"/>
                  </a:moveTo>
                  <a:lnTo>
                    <a:pt x="1472476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62727" y="2997707"/>
              <a:ext cx="1437132" cy="14371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3019" y="2997707"/>
              <a:ext cx="1437132" cy="14371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6008" y="3125724"/>
              <a:ext cx="248411" cy="11445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44540" y="3688080"/>
              <a:ext cx="1130300" cy="12065"/>
            </a:xfrm>
            <a:custGeom>
              <a:avLst/>
              <a:gdLst/>
              <a:ahLst/>
              <a:cxnLst/>
              <a:rect l="l" t="t" r="r" b="b"/>
              <a:pathLst>
                <a:path w="1130300" h="12064">
                  <a:moveTo>
                    <a:pt x="0" y="0"/>
                  </a:moveTo>
                  <a:lnTo>
                    <a:pt x="1129931" y="11645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26707" y="3218688"/>
              <a:ext cx="964691" cy="9646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99715" y="3212591"/>
              <a:ext cx="964691" cy="96469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851160" y="5546598"/>
              <a:ext cx="874394" cy="0"/>
            </a:xfrm>
            <a:custGeom>
              <a:avLst/>
              <a:gdLst/>
              <a:ahLst/>
              <a:cxnLst/>
              <a:rect l="l" t="t" r="r" b="b"/>
              <a:pathLst>
                <a:path w="874395">
                  <a:moveTo>
                    <a:pt x="0" y="0"/>
                  </a:moveTo>
                  <a:lnTo>
                    <a:pt x="873897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21850" y="5431745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467084" y="467133"/>
                  </a:moveTo>
                  <a:lnTo>
                    <a:pt x="0" y="467133"/>
                  </a:lnTo>
                  <a:lnTo>
                    <a:pt x="0" y="0"/>
                  </a:lnTo>
                  <a:lnTo>
                    <a:pt x="467084" y="0"/>
                  </a:lnTo>
                  <a:lnTo>
                    <a:pt x="467084" y="467133"/>
                  </a:lnTo>
                  <a:close/>
                </a:path>
              </a:pathLst>
            </a:custGeom>
            <a:solidFill>
              <a:srgbClr val="ED2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21851" y="5431745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467084" y="467133"/>
                  </a:moveTo>
                  <a:lnTo>
                    <a:pt x="0" y="467133"/>
                  </a:lnTo>
                  <a:lnTo>
                    <a:pt x="0" y="0"/>
                  </a:lnTo>
                  <a:lnTo>
                    <a:pt x="467084" y="0"/>
                  </a:lnTo>
                  <a:lnTo>
                    <a:pt x="467084" y="467133"/>
                  </a:lnTo>
                  <a:close/>
                </a:path>
              </a:pathLst>
            </a:custGeom>
            <a:ln w="12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21852" y="5198178"/>
              <a:ext cx="701040" cy="233679"/>
            </a:xfrm>
            <a:custGeom>
              <a:avLst/>
              <a:gdLst/>
              <a:ahLst/>
              <a:cxnLst/>
              <a:rect l="l" t="t" r="r" b="b"/>
              <a:pathLst>
                <a:path w="701040" h="233679">
                  <a:moveTo>
                    <a:pt x="467084" y="233566"/>
                  </a:moveTo>
                  <a:lnTo>
                    <a:pt x="0" y="233566"/>
                  </a:lnTo>
                  <a:lnTo>
                    <a:pt x="233542" y="0"/>
                  </a:lnTo>
                  <a:lnTo>
                    <a:pt x="700626" y="0"/>
                  </a:lnTo>
                  <a:lnTo>
                    <a:pt x="467084" y="233566"/>
                  </a:lnTo>
                  <a:close/>
                </a:path>
              </a:pathLst>
            </a:custGeom>
            <a:solidFill>
              <a:srgbClr val="ED2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21853" y="5198178"/>
              <a:ext cx="701040" cy="233679"/>
            </a:xfrm>
            <a:custGeom>
              <a:avLst/>
              <a:gdLst/>
              <a:ahLst/>
              <a:cxnLst/>
              <a:rect l="l" t="t" r="r" b="b"/>
              <a:pathLst>
                <a:path w="701040" h="233679">
                  <a:moveTo>
                    <a:pt x="467084" y="233566"/>
                  </a:moveTo>
                  <a:lnTo>
                    <a:pt x="0" y="233566"/>
                  </a:lnTo>
                  <a:lnTo>
                    <a:pt x="233542" y="0"/>
                  </a:lnTo>
                  <a:lnTo>
                    <a:pt x="700626" y="0"/>
                  </a:lnTo>
                  <a:lnTo>
                    <a:pt x="467084" y="233566"/>
                  </a:lnTo>
                  <a:close/>
                </a:path>
              </a:pathLst>
            </a:custGeom>
            <a:ln w="126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88937" y="5198178"/>
              <a:ext cx="233679" cy="701040"/>
            </a:xfrm>
            <a:custGeom>
              <a:avLst/>
              <a:gdLst/>
              <a:ahLst/>
              <a:cxnLst/>
              <a:rect l="l" t="t" r="r" b="b"/>
              <a:pathLst>
                <a:path w="233679" h="701039">
                  <a:moveTo>
                    <a:pt x="0" y="700700"/>
                  </a:moveTo>
                  <a:lnTo>
                    <a:pt x="0" y="233566"/>
                  </a:lnTo>
                  <a:lnTo>
                    <a:pt x="233543" y="0"/>
                  </a:lnTo>
                  <a:lnTo>
                    <a:pt x="233543" y="467133"/>
                  </a:lnTo>
                  <a:lnTo>
                    <a:pt x="0" y="700700"/>
                  </a:lnTo>
                  <a:close/>
                </a:path>
              </a:pathLst>
            </a:custGeom>
            <a:solidFill>
              <a:srgbClr val="ED2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88939" y="5198177"/>
              <a:ext cx="233679" cy="701040"/>
            </a:xfrm>
            <a:custGeom>
              <a:avLst/>
              <a:gdLst/>
              <a:ahLst/>
              <a:cxnLst/>
              <a:rect l="l" t="t" r="r" b="b"/>
              <a:pathLst>
                <a:path w="233679" h="701039">
                  <a:moveTo>
                    <a:pt x="233542" y="467133"/>
                  </a:moveTo>
                  <a:lnTo>
                    <a:pt x="0" y="700700"/>
                  </a:lnTo>
                  <a:lnTo>
                    <a:pt x="0" y="233566"/>
                  </a:lnTo>
                  <a:lnTo>
                    <a:pt x="233542" y="0"/>
                  </a:lnTo>
                  <a:lnTo>
                    <a:pt x="233542" y="467133"/>
                  </a:lnTo>
                  <a:close/>
                </a:path>
              </a:pathLst>
            </a:custGeom>
            <a:ln w="12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19042" y="5386584"/>
              <a:ext cx="158115" cy="320040"/>
            </a:xfrm>
            <a:custGeom>
              <a:avLst/>
              <a:gdLst/>
              <a:ahLst/>
              <a:cxnLst/>
              <a:rect l="l" t="t" r="r" b="b"/>
              <a:pathLst>
                <a:path w="158115" h="320039">
                  <a:moveTo>
                    <a:pt x="78656" y="319515"/>
                  </a:moveTo>
                  <a:lnTo>
                    <a:pt x="48136" y="306981"/>
                  </a:lnTo>
                  <a:lnTo>
                    <a:pt x="23123" y="272777"/>
                  </a:lnTo>
                  <a:lnTo>
                    <a:pt x="6213" y="222003"/>
                  </a:lnTo>
                  <a:lnTo>
                    <a:pt x="0" y="159757"/>
                  </a:lnTo>
                  <a:lnTo>
                    <a:pt x="6213" y="97511"/>
                  </a:lnTo>
                  <a:lnTo>
                    <a:pt x="23123" y="46737"/>
                  </a:lnTo>
                  <a:lnTo>
                    <a:pt x="48136" y="12534"/>
                  </a:lnTo>
                  <a:lnTo>
                    <a:pt x="78656" y="0"/>
                  </a:lnTo>
                  <a:lnTo>
                    <a:pt x="109457" y="12534"/>
                  </a:lnTo>
                  <a:lnTo>
                    <a:pt x="134614" y="46737"/>
                  </a:lnTo>
                  <a:lnTo>
                    <a:pt x="151577" y="97511"/>
                  </a:lnTo>
                  <a:lnTo>
                    <a:pt x="157798" y="159757"/>
                  </a:lnTo>
                  <a:lnTo>
                    <a:pt x="151577" y="222003"/>
                  </a:lnTo>
                  <a:lnTo>
                    <a:pt x="134614" y="272777"/>
                  </a:lnTo>
                  <a:lnTo>
                    <a:pt x="109457" y="306981"/>
                  </a:lnTo>
                  <a:lnTo>
                    <a:pt x="78656" y="3195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19043" y="5386584"/>
              <a:ext cx="158115" cy="320040"/>
            </a:xfrm>
            <a:custGeom>
              <a:avLst/>
              <a:gdLst/>
              <a:ahLst/>
              <a:cxnLst/>
              <a:rect l="l" t="t" r="r" b="b"/>
              <a:pathLst>
                <a:path w="158115" h="320039">
                  <a:moveTo>
                    <a:pt x="0" y="159757"/>
                  </a:moveTo>
                  <a:lnTo>
                    <a:pt x="6213" y="222003"/>
                  </a:lnTo>
                  <a:lnTo>
                    <a:pt x="23123" y="272777"/>
                  </a:lnTo>
                  <a:lnTo>
                    <a:pt x="48136" y="306981"/>
                  </a:lnTo>
                  <a:lnTo>
                    <a:pt x="78656" y="319515"/>
                  </a:lnTo>
                  <a:lnTo>
                    <a:pt x="109457" y="306981"/>
                  </a:lnTo>
                  <a:lnTo>
                    <a:pt x="134614" y="272777"/>
                  </a:lnTo>
                  <a:lnTo>
                    <a:pt x="151577" y="222003"/>
                  </a:lnTo>
                  <a:lnTo>
                    <a:pt x="157798" y="159757"/>
                  </a:lnTo>
                  <a:lnTo>
                    <a:pt x="151577" y="97511"/>
                  </a:lnTo>
                  <a:lnTo>
                    <a:pt x="134614" y="46737"/>
                  </a:lnTo>
                  <a:lnTo>
                    <a:pt x="109457" y="12534"/>
                  </a:lnTo>
                  <a:lnTo>
                    <a:pt x="78656" y="0"/>
                  </a:lnTo>
                  <a:lnTo>
                    <a:pt x="48136" y="12534"/>
                  </a:lnTo>
                  <a:lnTo>
                    <a:pt x="23123" y="46737"/>
                  </a:lnTo>
                  <a:lnTo>
                    <a:pt x="6213" y="97511"/>
                  </a:lnTo>
                  <a:lnTo>
                    <a:pt x="0" y="159757"/>
                  </a:lnTo>
                  <a:close/>
                </a:path>
              </a:pathLst>
            </a:custGeom>
            <a:ln w="126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25057" y="5318210"/>
              <a:ext cx="593090" cy="591820"/>
            </a:xfrm>
            <a:custGeom>
              <a:avLst/>
              <a:gdLst/>
              <a:ahLst/>
              <a:cxnLst/>
              <a:rect l="l" t="t" r="r" b="b"/>
              <a:pathLst>
                <a:path w="593090" h="591820">
                  <a:moveTo>
                    <a:pt x="592613" y="591703"/>
                  </a:moveTo>
                  <a:lnTo>
                    <a:pt x="0" y="591703"/>
                  </a:lnTo>
                  <a:lnTo>
                    <a:pt x="0" y="0"/>
                  </a:lnTo>
                  <a:lnTo>
                    <a:pt x="592613" y="0"/>
                  </a:lnTo>
                  <a:lnTo>
                    <a:pt x="592613" y="591703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25057" y="5318210"/>
              <a:ext cx="593090" cy="591820"/>
            </a:xfrm>
            <a:custGeom>
              <a:avLst/>
              <a:gdLst/>
              <a:ahLst/>
              <a:cxnLst/>
              <a:rect l="l" t="t" r="r" b="b"/>
              <a:pathLst>
                <a:path w="593090" h="591820">
                  <a:moveTo>
                    <a:pt x="592613" y="591703"/>
                  </a:moveTo>
                  <a:lnTo>
                    <a:pt x="0" y="591703"/>
                  </a:lnTo>
                  <a:lnTo>
                    <a:pt x="0" y="0"/>
                  </a:lnTo>
                  <a:lnTo>
                    <a:pt x="592613" y="0"/>
                  </a:lnTo>
                  <a:lnTo>
                    <a:pt x="592613" y="591703"/>
                  </a:lnTo>
                  <a:close/>
                </a:path>
              </a:pathLst>
            </a:custGeom>
            <a:ln w="16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725057" y="5022359"/>
              <a:ext cx="889000" cy="295910"/>
            </a:xfrm>
            <a:custGeom>
              <a:avLst/>
              <a:gdLst/>
              <a:ahLst/>
              <a:cxnLst/>
              <a:rect l="l" t="t" r="r" b="b"/>
              <a:pathLst>
                <a:path w="889000" h="295910">
                  <a:moveTo>
                    <a:pt x="592613" y="295851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888919" y="0"/>
                  </a:lnTo>
                  <a:lnTo>
                    <a:pt x="592613" y="295851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725057" y="5022358"/>
              <a:ext cx="889000" cy="295910"/>
            </a:xfrm>
            <a:custGeom>
              <a:avLst/>
              <a:gdLst/>
              <a:ahLst/>
              <a:cxnLst/>
              <a:rect l="l" t="t" r="r" b="b"/>
              <a:pathLst>
                <a:path w="889000" h="295910">
                  <a:moveTo>
                    <a:pt x="592613" y="295851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888920" y="0"/>
                  </a:lnTo>
                  <a:lnTo>
                    <a:pt x="592613" y="295851"/>
                  </a:lnTo>
                  <a:close/>
                </a:path>
              </a:pathLst>
            </a:custGeom>
            <a:ln w="159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317670" y="5022359"/>
              <a:ext cx="296545" cy="887730"/>
            </a:xfrm>
            <a:custGeom>
              <a:avLst/>
              <a:gdLst/>
              <a:ahLst/>
              <a:cxnLst/>
              <a:rect l="l" t="t" r="r" b="b"/>
              <a:pathLst>
                <a:path w="296545" h="887729">
                  <a:moveTo>
                    <a:pt x="0" y="887554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296306" y="591703"/>
                  </a:lnTo>
                  <a:lnTo>
                    <a:pt x="0" y="887554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317670" y="5022358"/>
              <a:ext cx="296545" cy="887730"/>
            </a:xfrm>
            <a:custGeom>
              <a:avLst/>
              <a:gdLst/>
              <a:ahLst/>
              <a:cxnLst/>
              <a:rect l="l" t="t" r="r" b="b"/>
              <a:pathLst>
                <a:path w="296545" h="887729">
                  <a:moveTo>
                    <a:pt x="296306" y="591703"/>
                  </a:moveTo>
                  <a:lnTo>
                    <a:pt x="0" y="887554"/>
                  </a:lnTo>
                  <a:lnTo>
                    <a:pt x="0" y="295851"/>
                  </a:lnTo>
                  <a:lnTo>
                    <a:pt x="296306" y="0"/>
                  </a:lnTo>
                  <a:lnTo>
                    <a:pt x="296306" y="591703"/>
                  </a:lnTo>
                  <a:close/>
                </a:path>
              </a:pathLst>
            </a:custGeom>
            <a:ln w="16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355864" y="5261008"/>
              <a:ext cx="200660" cy="405130"/>
            </a:xfrm>
            <a:custGeom>
              <a:avLst/>
              <a:gdLst/>
              <a:ahLst/>
              <a:cxnLst/>
              <a:rect l="l" t="t" r="r" b="b"/>
              <a:pathLst>
                <a:path w="200659" h="405129">
                  <a:moveTo>
                    <a:pt x="99795" y="404720"/>
                  </a:moveTo>
                  <a:lnTo>
                    <a:pt x="40982" y="365729"/>
                  </a:lnTo>
                  <a:lnTo>
                    <a:pt x="19338" y="321950"/>
                  </a:lnTo>
                  <a:lnTo>
                    <a:pt x="5115" y="266391"/>
                  </a:lnTo>
                  <a:lnTo>
                    <a:pt x="0" y="202360"/>
                  </a:lnTo>
                  <a:lnTo>
                    <a:pt x="5115" y="138328"/>
                  </a:lnTo>
                  <a:lnTo>
                    <a:pt x="19338" y="82769"/>
                  </a:lnTo>
                  <a:lnTo>
                    <a:pt x="40982" y="38990"/>
                  </a:lnTo>
                  <a:lnTo>
                    <a:pt x="68363" y="10298"/>
                  </a:lnTo>
                  <a:lnTo>
                    <a:pt x="99795" y="0"/>
                  </a:lnTo>
                  <a:lnTo>
                    <a:pt x="131528" y="10298"/>
                  </a:lnTo>
                  <a:lnTo>
                    <a:pt x="159091" y="38990"/>
                  </a:lnTo>
                  <a:lnTo>
                    <a:pt x="180829" y="82769"/>
                  </a:lnTo>
                  <a:lnTo>
                    <a:pt x="195086" y="138328"/>
                  </a:lnTo>
                  <a:lnTo>
                    <a:pt x="200207" y="202360"/>
                  </a:lnTo>
                  <a:lnTo>
                    <a:pt x="195086" y="266391"/>
                  </a:lnTo>
                  <a:lnTo>
                    <a:pt x="180829" y="321950"/>
                  </a:lnTo>
                  <a:lnTo>
                    <a:pt x="159091" y="365729"/>
                  </a:lnTo>
                  <a:lnTo>
                    <a:pt x="131528" y="394421"/>
                  </a:lnTo>
                  <a:lnTo>
                    <a:pt x="99795" y="404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355864" y="5261008"/>
              <a:ext cx="200660" cy="405130"/>
            </a:xfrm>
            <a:custGeom>
              <a:avLst/>
              <a:gdLst/>
              <a:ahLst/>
              <a:cxnLst/>
              <a:rect l="l" t="t" r="r" b="b"/>
              <a:pathLst>
                <a:path w="200659" h="405129">
                  <a:moveTo>
                    <a:pt x="0" y="202360"/>
                  </a:moveTo>
                  <a:lnTo>
                    <a:pt x="5115" y="266391"/>
                  </a:lnTo>
                  <a:lnTo>
                    <a:pt x="19338" y="321950"/>
                  </a:lnTo>
                  <a:lnTo>
                    <a:pt x="40982" y="365729"/>
                  </a:lnTo>
                  <a:lnTo>
                    <a:pt x="68363" y="394421"/>
                  </a:lnTo>
                  <a:lnTo>
                    <a:pt x="99795" y="404720"/>
                  </a:lnTo>
                  <a:lnTo>
                    <a:pt x="131528" y="394421"/>
                  </a:lnTo>
                  <a:lnTo>
                    <a:pt x="159091" y="365729"/>
                  </a:lnTo>
                  <a:lnTo>
                    <a:pt x="180829" y="321950"/>
                  </a:lnTo>
                  <a:lnTo>
                    <a:pt x="195086" y="266391"/>
                  </a:lnTo>
                  <a:lnTo>
                    <a:pt x="200207" y="202360"/>
                  </a:lnTo>
                  <a:lnTo>
                    <a:pt x="195086" y="138328"/>
                  </a:lnTo>
                  <a:lnTo>
                    <a:pt x="180829" y="82769"/>
                  </a:lnTo>
                  <a:lnTo>
                    <a:pt x="159091" y="38990"/>
                  </a:lnTo>
                  <a:lnTo>
                    <a:pt x="131528" y="10298"/>
                  </a:lnTo>
                  <a:lnTo>
                    <a:pt x="99795" y="0"/>
                  </a:lnTo>
                  <a:lnTo>
                    <a:pt x="68363" y="10298"/>
                  </a:lnTo>
                  <a:lnTo>
                    <a:pt x="40982" y="38990"/>
                  </a:lnTo>
                  <a:lnTo>
                    <a:pt x="19338" y="82769"/>
                  </a:lnTo>
                  <a:lnTo>
                    <a:pt x="5115" y="138328"/>
                  </a:lnTo>
                  <a:lnTo>
                    <a:pt x="0" y="202360"/>
                  </a:lnTo>
                  <a:close/>
                </a:path>
              </a:pathLst>
            </a:custGeom>
            <a:ln w="160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020812" y="4692396"/>
              <a:ext cx="338455" cy="487680"/>
            </a:xfrm>
            <a:custGeom>
              <a:avLst/>
              <a:gdLst/>
              <a:ahLst/>
              <a:cxnLst/>
              <a:rect l="l" t="t" r="r" b="b"/>
              <a:pathLst>
                <a:path w="338454" h="487679">
                  <a:moveTo>
                    <a:pt x="169164" y="0"/>
                  </a:moveTo>
                  <a:lnTo>
                    <a:pt x="0" y="169163"/>
                  </a:lnTo>
                  <a:lnTo>
                    <a:pt x="84582" y="169163"/>
                  </a:lnTo>
                  <a:lnTo>
                    <a:pt x="84582" y="487679"/>
                  </a:lnTo>
                  <a:lnTo>
                    <a:pt x="253746" y="487679"/>
                  </a:lnTo>
                  <a:lnTo>
                    <a:pt x="253746" y="169163"/>
                  </a:lnTo>
                  <a:lnTo>
                    <a:pt x="338328" y="169163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384286" y="4813555"/>
              <a:ext cx="741680" cy="628015"/>
            </a:xfrm>
            <a:custGeom>
              <a:avLst/>
              <a:gdLst/>
              <a:ahLst/>
              <a:cxnLst/>
              <a:rect l="l" t="t" r="r" b="b"/>
              <a:pathLst>
                <a:path w="741679" h="628014">
                  <a:moveTo>
                    <a:pt x="0" y="627453"/>
                  </a:moveTo>
                  <a:lnTo>
                    <a:pt x="741091" y="0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378189" y="5505450"/>
              <a:ext cx="741680" cy="628015"/>
            </a:xfrm>
            <a:custGeom>
              <a:avLst/>
              <a:gdLst/>
              <a:ahLst/>
              <a:cxnLst/>
              <a:rect l="l" t="t" r="r" b="b"/>
              <a:pathLst>
                <a:path w="741679" h="628014">
                  <a:moveTo>
                    <a:pt x="0" y="0"/>
                  </a:moveTo>
                  <a:lnTo>
                    <a:pt x="741095" y="627456"/>
                  </a:lnTo>
                </a:path>
              </a:pathLst>
            </a:custGeom>
            <a:ln w="254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84536" y="4386072"/>
              <a:ext cx="350519" cy="34899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916824" y="4638504"/>
              <a:ext cx="593090" cy="591820"/>
            </a:xfrm>
            <a:custGeom>
              <a:avLst/>
              <a:gdLst/>
              <a:ahLst/>
              <a:cxnLst/>
              <a:rect l="l" t="t" r="r" b="b"/>
              <a:pathLst>
                <a:path w="593090" h="591820">
                  <a:moveTo>
                    <a:pt x="592612" y="591705"/>
                  </a:moveTo>
                  <a:lnTo>
                    <a:pt x="0" y="591705"/>
                  </a:lnTo>
                  <a:lnTo>
                    <a:pt x="0" y="0"/>
                  </a:lnTo>
                  <a:lnTo>
                    <a:pt x="592612" y="0"/>
                  </a:lnTo>
                  <a:lnTo>
                    <a:pt x="592612" y="591705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916824" y="4638506"/>
              <a:ext cx="593090" cy="591820"/>
            </a:xfrm>
            <a:custGeom>
              <a:avLst/>
              <a:gdLst/>
              <a:ahLst/>
              <a:cxnLst/>
              <a:rect l="l" t="t" r="r" b="b"/>
              <a:pathLst>
                <a:path w="593090" h="591820">
                  <a:moveTo>
                    <a:pt x="592613" y="591703"/>
                  </a:moveTo>
                  <a:lnTo>
                    <a:pt x="0" y="591703"/>
                  </a:lnTo>
                  <a:lnTo>
                    <a:pt x="0" y="0"/>
                  </a:lnTo>
                  <a:lnTo>
                    <a:pt x="592613" y="0"/>
                  </a:lnTo>
                  <a:lnTo>
                    <a:pt x="592613" y="591703"/>
                  </a:lnTo>
                  <a:close/>
                </a:path>
              </a:pathLst>
            </a:custGeom>
            <a:ln w="16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916824" y="4342654"/>
              <a:ext cx="889000" cy="295910"/>
            </a:xfrm>
            <a:custGeom>
              <a:avLst/>
              <a:gdLst/>
              <a:ahLst/>
              <a:cxnLst/>
              <a:rect l="l" t="t" r="r" b="b"/>
              <a:pathLst>
                <a:path w="889000" h="295910">
                  <a:moveTo>
                    <a:pt x="592612" y="295851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888919" y="0"/>
                  </a:lnTo>
                  <a:lnTo>
                    <a:pt x="592612" y="295851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916824" y="4342654"/>
              <a:ext cx="889000" cy="295910"/>
            </a:xfrm>
            <a:custGeom>
              <a:avLst/>
              <a:gdLst/>
              <a:ahLst/>
              <a:cxnLst/>
              <a:rect l="l" t="t" r="r" b="b"/>
              <a:pathLst>
                <a:path w="889000" h="295910">
                  <a:moveTo>
                    <a:pt x="592613" y="295851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888920" y="0"/>
                  </a:lnTo>
                  <a:lnTo>
                    <a:pt x="592613" y="295851"/>
                  </a:lnTo>
                  <a:close/>
                </a:path>
              </a:pathLst>
            </a:custGeom>
            <a:ln w="159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509436" y="4342654"/>
              <a:ext cx="296545" cy="887730"/>
            </a:xfrm>
            <a:custGeom>
              <a:avLst/>
              <a:gdLst/>
              <a:ahLst/>
              <a:cxnLst/>
              <a:rect l="l" t="t" r="r" b="b"/>
              <a:pathLst>
                <a:path w="296545" h="887729">
                  <a:moveTo>
                    <a:pt x="0" y="887556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296306" y="591704"/>
                  </a:lnTo>
                  <a:lnTo>
                    <a:pt x="0" y="887556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509437" y="4342654"/>
              <a:ext cx="296545" cy="887730"/>
            </a:xfrm>
            <a:custGeom>
              <a:avLst/>
              <a:gdLst/>
              <a:ahLst/>
              <a:cxnLst/>
              <a:rect l="l" t="t" r="r" b="b"/>
              <a:pathLst>
                <a:path w="296545" h="887729">
                  <a:moveTo>
                    <a:pt x="296306" y="591703"/>
                  </a:moveTo>
                  <a:lnTo>
                    <a:pt x="0" y="887554"/>
                  </a:lnTo>
                  <a:lnTo>
                    <a:pt x="0" y="295851"/>
                  </a:lnTo>
                  <a:lnTo>
                    <a:pt x="296306" y="0"/>
                  </a:lnTo>
                  <a:lnTo>
                    <a:pt x="296306" y="591703"/>
                  </a:lnTo>
                  <a:close/>
                </a:path>
              </a:pathLst>
            </a:custGeom>
            <a:ln w="16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547631" y="4581304"/>
              <a:ext cx="200660" cy="405130"/>
            </a:xfrm>
            <a:custGeom>
              <a:avLst/>
              <a:gdLst/>
              <a:ahLst/>
              <a:cxnLst/>
              <a:rect l="l" t="t" r="r" b="b"/>
              <a:pathLst>
                <a:path w="200659" h="405129">
                  <a:moveTo>
                    <a:pt x="99795" y="404720"/>
                  </a:moveTo>
                  <a:lnTo>
                    <a:pt x="40982" y="365729"/>
                  </a:lnTo>
                  <a:lnTo>
                    <a:pt x="19338" y="321950"/>
                  </a:lnTo>
                  <a:lnTo>
                    <a:pt x="5115" y="266391"/>
                  </a:lnTo>
                  <a:lnTo>
                    <a:pt x="0" y="202360"/>
                  </a:lnTo>
                  <a:lnTo>
                    <a:pt x="5115" y="138328"/>
                  </a:lnTo>
                  <a:lnTo>
                    <a:pt x="19338" y="82769"/>
                  </a:lnTo>
                  <a:lnTo>
                    <a:pt x="40982" y="38990"/>
                  </a:lnTo>
                  <a:lnTo>
                    <a:pt x="68363" y="10298"/>
                  </a:lnTo>
                  <a:lnTo>
                    <a:pt x="99795" y="0"/>
                  </a:lnTo>
                  <a:lnTo>
                    <a:pt x="131528" y="10298"/>
                  </a:lnTo>
                  <a:lnTo>
                    <a:pt x="159091" y="38990"/>
                  </a:lnTo>
                  <a:lnTo>
                    <a:pt x="180829" y="82769"/>
                  </a:lnTo>
                  <a:lnTo>
                    <a:pt x="195086" y="138328"/>
                  </a:lnTo>
                  <a:lnTo>
                    <a:pt x="200207" y="202360"/>
                  </a:lnTo>
                  <a:lnTo>
                    <a:pt x="195086" y="266391"/>
                  </a:lnTo>
                  <a:lnTo>
                    <a:pt x="180829" y="321950"/>
                  </a:lnTo>
                  <a:lnTo>
                    <a:pt x="159091" y="365729"/>
                  </a:lnTo>
                  <a:lnTo>
                    <a:pt x="131528" y="394421"/>
                  </a:lnTo>
                  <a:lnTo>
                    <a:pt x="99795" y="404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547631" y="4581304"/>
              <a:ext cx="200660" cy="405130"/>
            </a:xfrm>
            <a:custGeom>
              <a:avLst/>
              <a:gdLst/>
              <a:ahLst/>
              <a:cxnLst/>
              <a:rect l="l" t="t" r="r" b="b"/>
              <a:pathLst>
                <a:path w="200659" h="405129">
                  <a:moveTo>
                    <a:pt x="0" y="202360"/>
                  </a:moveTo>
                  <a:lnTo>
                    <a:pt x="5115" y="266391"/>
                  </a:lnTo>
                  <a:lnTo>
                    <a:pt x="19338" y="321950"/>
                  </a:lnTo>
                  <a:lnTo>
                    <a:pt x="40982" y="365729"/>
                  </a:lnTo>
                  <a:lnTo>
                    <a:pt x="68363" y="394421"/>
                  </a:lnTo>
                  <a:lnTo>
                    <a:pt x="99795" y="404720"/>
                  </a:lnTo>
                  <a:lnTo>
                    <a:pt x="131528" y="394421"/>
                  </a:lnTo>
                  <a:lnTo>
                    <a:pt x="159091" y="365729"/>
                  </a:lnTo>
                  <a:lnTo>
                    <a:pt x="180829" y="321950"/>
                  </a:lnTo>
                  <a:lnTo>
                    <a:pt x="195086" y="266391"/>
                  </a:lnTo>
                  <a:lnTo>
                    <a:pt x="200207" y="202360"/>
                  </a:lnTo>
                  <a:lnTo>
                    <a:pt x="195086" y="138328"/>
                  </a:lnTo>
                  <a:lnTo>
                    <a:pt x="180829" y="82769"/>
                  </a:lnTo>
                  <a:lnTo>
                    <a:pt x="159091" y="38990"/>
                  </a:lnTo>
                  <a:lnTo>
                    <a:pt x="131528" y="10298"/>
                  </a:lnTo>
                  <a:lnTo>
                    <a:pt x="99795" y="0"/>
                  </a:lnTo>
                  <a:lnTo>
                    <a:pt x="68363" y="10298"/>
                  </a:lnTo>
                  <a:lnTo>
                    <a:pt x="40982" y="38990"/>
                  </a:lnTo>
                  <a:lnTo>
                    <a:pt x="19338" y="82769"/>
                  </a:lnTo>
                  <a:lnTo>
                    <a:pt x="5115" y="138328"/>
                  </a:lnTo>
                  <a:lnTo>
                    <a:pt x="0" y="202360"/>
                  </a:lnTo>
                  <a:close/>
                </a:path>
              </a:pathLst>
            </a:custGeom>
            <a:ln w="160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886022" y="4916478"/>
              <a:ext cx="404495" cy="404495"/>
            </a:xfrm>
            <a:custGeom>
              <a:avLst/>
              <a:gdLst/>
              <a:ahLst/>
              <a:cxnLst/>
              <a:rect l="l" t="t" r="r" b="b"/>
              <a:pathLst>
                <a:path w="404495" h="404495">
                  <a:moveTo>
                    <a:pt x="284416" y="0"/>
                  </a:moveTo>
                  <a:lnTo>
                    <a:pt x="59778" y="224637"/>
                  </a:lnTo>
                  <a:lnTo>
                    <a:pt x="0" y="164858"/>
                  </a:lnTo>
                  <a:lnTo>
                    <a:pt x="0" y="403974"/>
                  </a:lnTo>
                  <a:lnTo>
                    <a:pt x="239115" y="403974"/>
                  </a:lnTo>
                  <a:lnTo>
                    <a:pt x="179336" y="344195"/>
                  </a:lnTo>
                  <a:lnTo>
                    <a:pt x="403974" y="119557"/>
                  </a:lnTo>
                  <a:lnTo>
                    <a:pt x="2844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566910" y="4437126"/>
              <a:ext cx="1759585" cy="285750"/>
            </a:xfrm>
            <a:custGeom>
              <a:avLst/>
              <a:gdLst/>
              <a:ahLst/>
              <a:cxnLst/>
              <a:rect l="l" t="t" r="r" b="b"/>
              <a:pathLst>
                <a:path w="1759584" h="285750">
                  <a:moveTo>
                    <a:pt x="0" y="285188"/>
                  </a:moveTo>
                  <a:lnTo>
                    <a:pt x="1759069" y="0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68434" y="4839462"/>
              <a:ext cx="612775" cy="1108710"/>
            </a:xfrm>
            <a:custGeom>
              <a:avLst/>
              <a:gdLst/>
              <a:ahLst/>
              <a:cxnLst/>
              <a:rect l="l" t="t" r="r" b="b"/>
              <a:pathLst>
                <a:path w="612775" h="1108710">
                  <a:moveTo>
                    <a:pt x="0" y="0"/>
                  </a:moveTo>
                  <a:lnTo>
                    <a:pt x="612673" y="1108456"/>
                  </a:lnTo>
                </a:path>
              </a:pathLst>
            </a:custGeom>
            <a:ln w="254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0139073" y="5683970"/>
              <a:ext cx="593090" cy="591820"/>
            </a:xfrm>
            <a:custGeom>
              <a:avLst/>
              <a:gdLst/>
              <a:ahLst/>
              <a:cxnLst/>
              <a:rect l="l" t="t" r="r" b="b"/>
              <a:pathLst>
                <a:path w="593090" h="591820">
                  <a:moveTo>
                    <a:pt x="592612" y="591703"/>
                  </a:moveTo>
                  <a:lnTo>
                    <a:pt x="0" y="591703"/>
                  </a:lnTo>
                  <a:lnTo>
                    <a:pt x="0" y="0"/>
                  </a:lnTo>
                  <a:lnTo>
                    <a:pt x="592612" y="0"/>
                  </a:lnTo>
                  <a:lnTo>
                    <a:pt x="592612" y="591703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0139072" y="5683970"/>
              <a:ext cx="593090" cy="591820"/>
            </a:xfrm>
            <a:custGeom>
              <a:avLst/>
              <a:gdLst/>
              <a:ahLst/>
              <a:cxnLst/>
              <a:rect l="l" t="t" r="r" b="b"/>
              <a:pathLst>
                <a:path w="593090" h="591820">
                  <a:moveTo>
                    <a:pt x="592613" y="591703"/>
                  </a:moveTo>
                  <a:lnTo>
                    <a:pt x="0" y="591703"/>
                  </a:lnTo>
                  <a:lnTo>
                    <a:pt x="0" y="0"/>
                  </a:lnTo>
                  <a:lnTo>
                    <a:pt x="592613" y="0"/>
                  </a:lnTo>
                  <a:lnTo>
                    <a:pt x="592613" y="591703"/>
                  </a:lnTo>
                  <a:close/>
                </a:path>
              </a:pathLst>
            </a:custGeom>
            <a:ln w="16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139072" y="5388119"/>
              <a:ext cx="889000" cy="295910"/>
            </a:xfrm>
            <a:custGeom>
              <a:avLst/>
              <a:gdLst/>
              <a:ahLst/>
              <a:cxnLst/>
              <a:rect l="l" t="t" r="r" b="b"/>
              <a:pathLst>
                <a:path w="889000" h="295910">
                  <a:moveTo>
                    <a:pt x="592612" y="295851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888920" y="0"/>
                  </a:lnTo>
                  <a:lnTo>
                    <a:pt x="592612" y="295851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139071" y="5388119"/>
              <a:ext cx="889000" cy="295910"/>
            </a:xfrm>
            <a:custGeom>
              <a:avLst/>
              <a:gdLst/>
              <a:ahLst/>
              <a:cxnLst/>
              <a:rect l="l" t="t" r="r" b="b"/>
              <a:pathLst>
                <a:path w="889000" h="295910">
                  <a:moveTo>
                    <a:pt x="592613" y="295851"/>
                  </a:moveTo>
                  <a:lnTo>
                    <a:pt x="0" y="295851"/>
                  </a:lnTo>
                  <a:lnTo>
                    <a:pt x="296306" y="0"/>
                  </a:lnTo>
                  <a:lnTo>
                    <a:pt x="888920" y="0"/>
                  </a:lnTo>
                  <a:lnTo>
                    <a:pt x="592613" y="295851"/>
                  </a:lnTo>
                  <a:close/>
                </a:path>
              </a:pathLst>
            </a:custGeom>
            <a:ln w="159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731683" y="5388119"/>
              <a:ext cx="296545" cy="887730"/>
            </a:xfrm>
            <a:custGeom>
              <a:avLst/>
              <a:gdLst/>
              <a:ahLst/>
              <a:cxnLst/>
              <a:rect l="l" t="t" r="r" b="b"/>
              <a:pathLst>
                <a:path w="296545" h="887729">
                  <a:moveTo>
                    <a:pt x="0" y="887554"/>
                  </a:moveTo>
                  <a:lnTo>
                    <a:pt x="0" y="295851"/>
                  </a:lnTo>
                  <a:lnTo>
                    <a:pt x="296307" y="0"/>
                  </a:lnTo>
                  <a:lnTo>
                    <a:pt x="296307" y="591703"/>
                  </a:lnTo>
                  <a:lnTo>
                    <a:pt x="0" y="887554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0731683" y="5388119"/>
              <a:ext cx="296545" cy="887730"/>
            </a:xfrm>
            <a:custGeom>
              <a:avLst/>
              <a:gdLst/>
              <a:ahLst/>
              <a:cxnLst/>
              <a:rect l="l" t="t" r="r" b="b"/>
              <a:pathLst>
                <a:path w="296545" h="887729">
                  <a:moveTo>
                    <a:pt x="296306" y="591703"/>
                  </a:moveTo>
                  <a:lnTo>
                    <a:pt x="0" y="887554"/>
                  </a:lnTo>
                  <a:lnTo>
                    <a:pt x="0" y="295851"/>
                  </a:lnTo>
                  <a:lnTo>
                    <a:pt x="296306" y="0"/>
                  </a:lnTo>
                  <a:lnTo>
                    <a:pt x="296306" y="591703"/>
                  </a:lnTo>
                  <a:close/>
                </a:path>
              </a:pathLst>
            </a:custGeom>
            <a:ln w="160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0769875" y="5626769"/>
              <a:ext cx="200660" cy="405130"/>
            </a:xfrm>
            <a:custGeom>
              <a:avLst/>
              <a:gdLst/>
              <a:ahLst/>
              <a:cxnLst/>
              <a:rect l="l" t="t" r="r" b="b"/>
              <a:pathLst>
                <a:path w="200659" h="405129">
                  <a:moveTo>
                    <a:pt x="99795" y="404720"/>
                  </a:moveTo>
                  <a:lnTo>
                    <a:pt x="40982" y="365729"/>
                  </a:lnTo>
                  <a:lnTo>
                    <a:pt x="19338" y="321950"/>
                  </a:lnTo>
                  <a:lnTo>
                    <a:pt x="5115" y="266391"/>
                  </a:lnTo>
                  <a:lnTo>
                    <a:pt x="0" y="202360"/>
                  </a:lnTo>
                  <a:lnTo>
                    <a:pt x="5115" y="138328"/>
                  </a:lnTo>
                  <a:lnTo>
                    <a:pt x="19338" y="82769"/>
                  </a:lnTo>
                  <a:lnTo>
                    <a:pt x="40982" y="38990"/>
                  </a:lnTo>
                  <a:lnTo>
                    <a:pt x="68363" y="10298"/>
                  </a:lnTo>
                  <a:lnTo>
                    <a:pt x="99795" y="0"/>
                  </a:lnTo>
                  <a:lnTo>
                    <a:pt x="131528" y="10298"/>
                  </a:lnTo>
                  <a:lnTo>
                    <a:pt x="159091" y="38990"/>
                  </a:lnTo>
                  <a:lnTo>
                    <a:pt x="180829" y="82769"/>
                  </a:lnTo>
                  <a:lnTo>
                    <a:pt x="195086" y="138328"/>
                  </a:lnTo>
                  <a:lnTo>
                    <a:pt x="200207" y="202360"/>
                  </a:lnTo>
                  <a:lnTo>
                    <a:pt x="195086" y="266391"/>
                  </a:lnTo>
                  <a:lnTo>
                    <a:pt x="180829" y="321950"/>
                  </a:lnTo>
                  <a:lnTo>
                    <a:pt x="159091" y="365729"/>
                  </a:lnTo>
                  <a:lnTo>
                    <a:pt x="131528" y="394421"/>
                  </a:lnTo>
                  <a:lnTo>
                    <a:pt x="99795" y="404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769874" y="5626769"/>
              <a:ext cx="200660" cy="405130"/>
            </a:xfrm>
            <a:custGeom>
              <a:avLst/>
              <a:gdLst/>
              <a:ahLst/>
              <a:cxnLst/>
              <a:rect l="l" t="t" r="r" b="b"/>
              <a:pathLst>
                <a:path w="200659" h="405129">
                  <a:moveTo>
                    <a:pt x="0" y="202360"/>
                  </a:moveTo>
                  <a:lnTo>
                    <a:pt x="5115" y="266391"/>
                  </a:lnTo>
                  <a:lnTo>
                    <a:pt x="19338" y="321950"/>
                  </a:lnTo>
                  <a:lnTo>
                    <a:pt x="40982" y="365729"/>
                  </a:lnTo>
                  <a:lnTo>
                    <a:pt x="68363" y="394421"/>
                  </a:lnTo>
                  <a:lnTo>
                    <a:pt x="99795" y="404720"/>
                  </a:lnTo>
                  <a:lnTo>
                    <a:pt x="131528" y="394421"/>
                  </a:lnTo>
                  <a:lnTo>
                    <a:pt x="159091" y="365729"/>
                  </a:lnTo>
                  <a:lnTo>
                    <a:pt x="180829" y="321950"/>
                  </a:lnTo>
                  <a:lnTo>
                    <a:pt x="195086" y="266391"/>
                  </a:lnTo>
                  <a:lnTo>
                    <a:pt x="200207" y="202360"/>
                  </a:lnTo>
                  <a:lnTo>
                    <a:pt x="195086" y="138328"/>
                  </a:lnTo>
                  <a:lnTo>
                    <a:pt x="180829" y="82769"/>
                  </a:lnTo>
                  <a:lnTo>
                    <a:pt x="159091" y="38990"/>
                  </a:lnTo>
                  <a:lnTo>
                    <a:pt x="131528" y="10298"/>
                  </a:lnTo>
                  <a:lnTo>
                    <a:pt x="99795" y="0"/>
                  </a:lnTo>
                  <a:lnTo>
                    <a:pt x="68363" y="10298"/>
                  </a:lnTo>
                  <a:lnTo>
                    <a:pt x="40982" y="38990"/>
                  </a:lnTo>
                  <a:lnTo>
                    <a:pt x="19338" y="82769"/>
                  </a:lnTo>
                  <a:lnTo>
                    <a:pt x="5115" y="138328"/>
                  </a:lnTo>
                  <a:lnTo>
                    <a:pt x="0" y="202360"/>
                  </a:lnTo>
                  <a:close/>
                </a:path>
              </a:pathLst>
            </a:custGeom>
            <a:ln w="160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0431779" y="5099304"/>
              <a:ext cx="338455" cy="487680"/>
            </a:xfrm>
            <a:custGeom>
              <a:avLst/>
              <a:gdLst/>
              <a:ahLst/>
              <a:cxnLst/>
              <a:rect l="l" t="t" r="r" b="b"/>
              <a:pathLst>
                <a:path w="338454" h="487679">
                  <a:moveTo>
                    <a:pt x="169164" y="0"/>
                  </a:moveTo>
                  <a:lnTo>
                    <a:pt x="0" y="169164"/>
                  </a:lnTo>
                  <a:lnTo>
                    <a:pt x="84582" y="169164"/>
                  </a:lnTo>
                  <a:lnTo>
                    <a:pt x="84582" y="487680"/>
                  </a:lnTo>
                  <a:lnTo>
                    <a:pt x="253746" y="487680"/>
                  </a:lnTo>
                  <a:lnTo>
                    <a:pt x="253746" y="169164"/>
                  </a:lnTo>
                  <a:lnTo>
                    <a:pt x="338328" y="169164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78924" y="5225795"/>
              <a:ext cx="350519" cy="35051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8693658" y="4876038"/>
              <a:ext cx="154305" cy="341630"/>
            </a:xfrm>
            <a:custGeom>
              <a:avLst/>
              <a:gdLst/>
              <a:ahLst/>
              <a:cxnLst/>
              <a:rect l="l" t="t" r="r" b="b"/>
              <a:pathLst>
                <a:path w="154304" h="341629">
                  <a:moveTo>
                    <a:pt x="76962" y="0"/>
                  </a:moveTo>
                  <a:lnTo>
                    <a:pt x="0" y="76962"/>
                  </a:lnTo>
                  <a:lnTo>
                    <a:pt x="38481" y="76962"/>
                  </a:lnTo>
                  <a:lnTo>
                    <a:pt x="38481" y="341376"/>
                  </a:lnTo>
                  <a:lnTo>
                    <a:pt x="115443" y="341376"/>
                  </a:lnTo>
                  <a:lnTo>
                    <a:pt x="115443" y="76962"/>
                  </a:lnTo>
                  <a:lnTo>
                    <a:pt x="153924" y="76962"/>
                  </a:lnTo>
                  <a:lnTo>
                    <a:pt x="7696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693656" y="4876038"/>
              <a:ext cx="154305" cy="341630"/>
            </a:xfrm>
            <a:custGeom>
              <a:avLst/>
              <a:gdLst/>
              <a:ahLst/>
              <a:cxnLst/>
              <a:rect l="l" t="t" r="r" b="b"/>
              <a:pathLst>
                <a:path w="154304" h="341629">
                  <a:moveTo>
                    <a:pt x="0" y="76962"/>
                  </a:moveTo>
                  <a:lnTo>
                    <a:pt x="76962" y="0"/>
                  </a:lnTo>
                  <a:lnTo>
                    <a:pt x="153924" y="76962"/>
                  </a:lnTo>
                  <a:lnTo>
                    <a:pt x="115443" y="76962"/>
                  </a:lnTo>
                  <a:lnTo>
                    <a:pt x="115443" y="341376"/>
                  </a:lnTo>
                  <a:lnTo>
                    <a:pt x="38481" y="341376"/>
                  </a:lnTo>
                  <a:lnTo>
                    <a:pt x="38481" y="76962"/>
                  </a:lnTo>
                  <a:lnTo>
                    <a:pt x="0" y="76962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71813" y="4963922"/>
              <a:ext cx="189992" cy="18999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725662" y="5726430"/>
              <a:ext cx="154305" cy="341630"/>
            </a:xfrm>
            <a:custGeom>
              <a:avLst/>
              <a:gdLst/>
              <a:ahLst/>
              <a:cxnLst/>
              <a:rect l="l" t="t" r="r" b="b"/>
              <a:pathLst>
                <a:path w="154304" h="341629">
                  <a:moveTo>
                    <a:pt x="115443" y="0"/>
                  </a:moveTo>
                  <a:lnTo>
                    <a:pt x="38481" y="0"/>
                  </a:lnTo>
                  <a:lnTo>
                    <a:pt x="38481" y="264414"/>
                  </a:lnTo>
                  <a:lnTo>
                    <a:pt x="0" y="264414"/>
                  </a:lnTo>
                  <a:lnTo>
                    <a:pt x="76962" y="341376"/>
                  </a:lnTo>
                  <a:lnTo>
                    <a:pt x="153924" y="264414"/>
                  </a:lnTo>
                  <a:lnTo>
                    <a:pt x="115443" y="264414"/>
                  </a:lnTo>
                  <a:lnTo>
                    <a:pt x="11544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725662" y="5726430"/>
              <a:ext cx="154305" cy="341630"/>
            </a:xfrm>
            <a:custGeom>
              <a:avLst/>
              <a:gdLst/>
              <a:ahLst/>
              <a:cxnLst/>
              <a:rect l="l" t="t" r="r" b="b"/>
              <a:pathLst>
                <a:path w="154304" h="341629">
                  <a:moveTo>
                    <a:pt x="0" y="264414"/>
                  </a:moveTo>
                  <a:lnTo>
                    <a:pt x="76962" y="341376"/>
                  </a:lnTo>
                  <a:lnTo>
                    <a:pt x="153924" y="264414"/>
                  </a:lnTo>
                  <a:lnTo>
                    <a:pt x="115443" y="264414"/>
                  </a:lnTo>
                  <a:lnTo>
                    <a:pt x="115443" y="0"/>
                  </a:lnTo>
                  <a:lnTo>
                    <a:pt x="38481" y="0"/>
                  </a:lnTo>
                  <a:lnTo>
                    <a:pt x="38481" y="264414"/>
                  </a:lnTo>
                  <a:lnTo>
                    <a:pt x="0" y="264414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05341" y="5791454"/>
              <a:ext cx="189992" cy="18999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0874502" y="5141204"/>
              <a:ext cx="878840" cy="670560"/>
            </a:xfrm>
            <a:custGeom>
              <a:avLst/>
              <a:gdLst/>
              <a:ahLst/>
              <a:cxnLst/>
              <a:rect l="l" t="t" r="r" b="b"/>
              <a:pathLst>
                <a:path w="878840" h="670560">
                  <a:moveTo>
                    <a:pt x="0" y="669968"/>
                  </a:moveTo>
                  <a:lnTo>
                    <a:pt x="878457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0798301" y="5817870"/>
              <a:ext cx="955675" cy="809625"/>
            </a:xfrm>
            <a:custGeom>
              <a:avLst/>
              <a:gdLst/>
              <a:ahLst/>
              <a:cxnLst/>
              <a:rect l="l" t="t" r="r" b="b"/>
              <a:pathLst>
                <a:path w="955675" h="809625">
                  <a:moveTo>
                    <a:pt x="0" y="0"/>
                  </a:moveTo>
                  <a:lnTo>
                    <a:pt x="955624" y="809091"/>
                  </a:lnTo>
                </a:path>
              </a:pathLst>
            </a:custGeom>
            <a:ln w="254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1279886" y="5136642"/>
              <a:ext cx="154305" cy="341630"/>
            </a:xfrm>
            <a:custGeom>
              <a:avLst/>
              <a:gdLst/>
              <a:ahLst/>
              <a:cxnLst/>
              <a:rect l="l" t="t" r="r" b="b"/>
              <a:pathLst>
                <a:path w="154304" h="341629">
                  <a:moveTo>
                    <a:pt x="76962" y="0"/>
                  </a:moveTo>
                  <a:lnTo>
                    <a:pt x="0" y="76961"/>
                  </a:lnTo>
                  <a:lnTo>
                    <a:pt x="38481" y="76961"/>
                  </a:lnTo>
                  <a:lnTo>
                    <a:pt x="38481" y="341375"/>
                  </a:lnTo>
                  <a:lnTo>
                    <a:pt x="115443" y="341375"/>
                  </a:lnTo>
                  <a:lnTo>
                    <a:pt x="115443" y="76961"/>
                  </a:lnTo>
                  <a:lnTo>
                    <a:pt x="153924" y="76961"/>
                  </a:lnTo>
                  <a:lnTo>
                    <a:pt x="7696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1279886" y="5136642"/>
              <a:ext cx="154305" cy="341630"/>
            </a:xfrm>
            <a:custGeom>
              <a:avLst/>
              <a:gdLst/>
              <a:ahLst/>
              <a:cxnLst/>
              <a:rect l="l" t="t" r="r" b="b"/>
              <a:pathLst>
                <a:path w="154304" h="341629">
                  <a:moveTo>
                    <a:pt x="0" y="76961"/>
                  </a:moveTo>
                  <a:lnTo>
                    <a:pt x="76962" y="0"/>
                  </a:lnTo>
                  <a:lnTo>
                    <a:pt x="153924" y="76961"/>
                  </a:lnTo>
                  <a:lnTo>
                    <a:pt x="115443" y="76961"/>
                  </a:lnTo>
                  <a:lnTo>
                    <a:pt x="115443" y="341375"/>
                  </a:lnTo>
                  <a:lnTo>
                    <a:pt x="38481" y="341375"/>
                  </a:lnTo>
                  <a:lnTo>
                    <a:pt x="38481" y="76961"/>
                  </a:lnTo>
                  <a:lnTo>
                    <a:pt x="0" y="76961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58041" y="5223002"/>
              <a:ext cx="189992" cy="189992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1314938" y="6112002"/>
              <a:ext cx="154305" cy="342900"/>
            </a:xfrm>
            <a:custGeom>
              <a:avLst/>
              <a:gdLst/>
              <a:ahLst/>
              <a:cxnLst/>
              <a:rect l="l" t="t" r="r" b="b"/>
              <a:pathLst>
                <a:path w="154304" h="342900">
                  <a:moveTo>
                    <a:pt x="115443" y="0"/>
                  </a:moveTo>
                  <a:lnTo>
                    <a:pt x="38481" y="0"/>
                  </a:lnTo>
                  <a:lnTo>
                    <a:pt x="38481" y="265938"/>
                  </a:lnTo>
                  <a:lnTo>
                    <a:pt x="0" y="265938"/>
                  </a:lnTo>
                  <a:lnTo>
                    <a:pt x="76962" y="342900"/>
                  </a:lnTo>
                  <a:lnTo>
                    <a:pt x="153924" y="265938"/>
                  </a:lnTo>
                  <a:lnTo>
                    <a:pt x="115443" y="265938"/>
                  </a:lnTo>
                  <a:lnTo>
                    <a:pt x="11544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1314938" y="6112002"/>
              <a:ext cx="154305" cy="342900"/>
            </a:xfrm>
            <a:custGeom>
              <a:avLst/>
              <a:gdLst/>
              <a:ahLst/>
              <a:cxnLst/>
              <a:rect l="l" t="t" r="r" b="b"/>
              <a:pathLst>
                <a:path w="154304" h="342900">
                  <a:moveTo>
                    <a:pt x="0" y="265938"/>
                  </a:moveTo>
                  <a:lnTo>
                    <a:pt x="76962" y="342900"/>
                  </a:lnTo>
                  <a:lnTo>
                    <a:pt x="153924" y="265938"/>
                  </a:lnTo>
                  <a:lnTo>
                    <a:pt x="115443" y="265938"/>
                  </a:lnTo>
                  <a:lnTo>
                    <a:pt x="115443" y="0"/>
                  </a:lnTo>
                  <a:lnTo>
                    <a:pt x="38481" y="0"/>
                  </a:lnTo>
                  <a:lnTo>
                    <a:pt x="38481" y="265938"/>
                  </a:lnTo>
                  <a:lnTo>
                    <a:pt x="0" y="265938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293093" y="6177026"/>
              <a:ext cx="189992" cy="189992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8659253" y="4571085"/>
              <a:ext cx="6985" cy="169545"/>
            </a:xfrm>
            <a:custGeom>
              <a:avLst/>
              <a:gdLst/>
              <a:ahLst/>
              <a:cxnLst/>
              <a:rect l="l" t="t" r="r" b="b"/>
              <a:pathLst>
                <a:path w="6984" h="169545">
                  <a:moveTo>
                    <a:pt x="6731" y="0"/>
                  </a:moveTo>
                  <a:lnTo>
                    <a:pt x="0" y="0"/>
                  </a:lnTo>
                  <a:lnTo>
                    <a:pt x="0" y="5092"/>
                  </a:lnTo>
                  <a:lnTo>
                    <a:pt x="0" y="169189"/>
                  </a:lnTo>
                  <a:lnTo>
                    <a:pt x="6731" y="169189"/>
                  </a:lnTo>
                  <a:lnTo>
                    <a:pt x="6731" y="5092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35838" y="4570476"/>
              <a:ext cx="129401" cy="17002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8694306" y="6166713"/>
              <a:ext cx="6985" cy="169545"/>
            </a:xfrm>
            <a:custGeom>
              <a:avLst/>
              <a:gdLst/>
              <a:ahLst/>
              <a:cxnLst/>
              <a:rect l="l" t="t" r="r" b="b"/>
              <a:pathLst>
                <a:path w="6984" h="169545">
                  <a:moveTo>
                    <a:pt x="6743" y="0"/>
                  </a:moveTo>
                  <a:lnTo>
                    <a:pt x="0" y="0"/>
                  </a:lnTo>
                  <a:lnTo>
                    <a:pt x="0" y="5092"/>
                  </a:lnTo>
                  <a:lnTo>
                    <a:pt x="0" y="169189"/>
                  </a:lnTo>
                  <a:lnTo>
                    <a:pt x="6743" y="169189"/>
                  </a:lnTo>
                  <a:lnTo>
                    <a:pt x="6743" y="5092"/>
                  </a:lnTo>
                  <a:lnTo>
                    <a:pt x="67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70891" y="6166103"/>
              <a:ext cx="129401" cy="17002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1201400" y="5967984"/>
              <a:ext cx="375285" cy="601980"/>
            </a:xfrm>
            <a:custGeom>
              <a:avLst/>
              <a:gdLst/>
              <a:ahLst/>
              <a:cxnLst/>
              <a:rect l="l" t="t" r="r" b="b"/>
              <a:pathLst>
                <a:path w="375284" h="601979">
                  <a:moveTo>
                    <a:pt x="0" y="300989"/>
                  </a:moveTo>
                  <a:lnTo>
                    <a:pt x="3808" y="240330"/>
                  </a:lnTo>
                  <a:lnTo>
                    <a:pt x="14730" y="183831"/>
                  </a:lnTo>
                  <a:lnTo>
                    <a:pt x="32012" y="132704"/>
                  </a:lnTo>
                  <a:lnTo>
                    <a:pt x="54902" y="88158"/>
                  </a:lnTo>
                  <a:lnTo>
                    <a:pt x="82644" y="51404"/>
                  </a:lnTo>
                  <a:lnTo>
                    <a:pt x="114485" y="23653"/>
                  </a:lnTo>
                  <a:lnTo>
                    <a:pt x="149672" y="6115"/>
                  </a:lnTo>
                  <a:lnTo>
                    <a:pt x="187452" y="0"/>
                  </a:lnTo>
                  <a:lnTo>
                    <a:pt x="225231" y="6115"/>
                  </a:lnTo>
                  <a:lnTo>
                    <a:pt x="260418" y="23653"/>
                  </a:lnTo>
                  <a:lnTo>
                    <a:pt x="292259" y="51404"/>
                  </a:lnTo>
                  <a:lnTo>
                    <a:pt x="320001" y="88158"/>
                  </a:lnTo>
                  <a:lnTo>
                    <a:pt x="342891" y="132704"/>
                  </a:lnTo>
                  <a:lnTo>
                    <a:pt x="360173" y="183831"/>
                  </a:lnTo>
                  <a:lnTo>
                    <a:pt x="371095" y="240330"/>
                  </a:lnTo>
                  <a:lnTo>
                    <a:pt x="374904" y="300989"/>
                  </a:lnTo>
                  <a:lnTo>
                    <a:pt x="371095" y="361649"/>
                  </a:lnTo>
                  <a:lnTo>
                    <a:pt x="360173" y="418148"/>
                  </a:lnTo>
                  <a:lnTo>
                    <a:pt x="342891" y="469275"/>
                  </a:lnTo>
                  <a:lnTo>
                    <a:pt x="320001" y="513821"/>
                  </a:lnTo>
                  <a:lnTo>
                    <a:pt x="292259" y="550575"/>
                  </a:lnTo>
                  <a:lnTo>
                    <a:pt x="260418" y="578326"/>
                  </a:lnTo>
                  <a:lnTo>
                    <a:pt x="225231" y="595864"/>
                  </a:lnTo>
                  <a:lnTo>
                    <a:pt x="187452" y="601979"/>
                  </a:lnTo>
                  <a:lnTo>
                    <a:pt x="149672" y="595864"/>
                  </a:lnTo>
                  <a:lnTo>
                    <a:pt x="114485" y="578326"/>
                  </a:lnTo>
                  <a:lnTo>
                    <a:pt x="82644" y="550575"/>
                  </a:lnTo>
                  <a:lnTo>
                    <a:pt x="54902" y="513821"/>
                  </a:lnTo>
                  <a:lnTo>
                    <a:pt x="32012" y="469275"/>
                  </a:lnTo>
                  <a:lnTo>
                    <a:pt x="14730" y="418148"/>
                  </a:lnTo>
                  <a:lnTo>
                    <a:pt x="3808" y="361649"/>
                  </a:lnTo>
                  <a:lnTo>
                    <a:pt x="0" y="3009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560308" y="4745736"/>
              <a:ext cx="376555" cy="601980"/>
            </a:xfrm>
            <a:custGeom>
              <a:avLst/>
              <a:gdLst/>
              <a:ahLst/>
              <a:cxnLst/>
              <a:rect l="l" t="t" r="r" b="b"/>
              <a:pathLst>
                <a:path w="376554" h="601979">
                  <a:moveTo>
                    <a:pt x="0" y="300989"/>
                  </a:moveTo>
                  <a:lnTo>
                    <a:pt x="3823" y="240330"/>
                  </a:lnTo>
                  <a:lnTo>
                    <a:pt x="14790" y="183831"/>
                  </a:lnTo>
                  <a:lnTo>
                    <a:pt x="32143" y="132704"/>
                  </a:lnTo>
                  <a:lnTo>
                    <a:pt x="55125" y="88158"/>
                  </a:lnTo>
                  <a:lnTo>
                    <a:pt x="82980" y="51404"/>
                  </a:lnTo>
                  <a:lnTo>
                    <a:pt x="114951" y="23653"/>
                  </a:lnTo>
                  <a:lnTo>
                    <a:pt x="150281" y="6115"/>
                  </a:lnTo>
                  <a:lnTo>
                    <a:pt x="188214" y="0"/>
                  </a:lnTo>
                  <a:lnTo>
                    <a:pt x="226146" y="6115"/>
                  </a:lnTo>
                  <a:lnTo>
                    <a:pt x="261476" y="23653"/>
                  </a:lnTo>
                  <a:lnTo>
                    <a:pt x="293447" y="51404"/>
                  </a:lnTo>
                  <a:lnTo>
                    <a:pt x="321302" y="88158"/>
                  </a:lnTo>
                  <a:lnTo>
                    <a:pt x="344284" y="132704"/>
                  </a:lnTo>
                  <a:lnTo>
                    <a:pt x="361637" y="183831"/>
                  </a:lnTo>
                  <a:lnTo>
                    <a:pt x="372604" y="240330"/>
                  </a:lnTo>
                  <a:lnTo>
                    <a:pt x="376428" y="300989"/>
                  </a:lnTo>
                  <a:lnTo>
                    <a:pt x="372604" y="361649"/>
                  </a:lnTo>
                  <a:lnTo>
                    <a:pt x="361637" y="418148"/>
                  </a:lnTo>
                  <a:lnTo>
                    <a:pt x="344284" y="469275"/>
                  </a:lnTo>
                  <a:lnTo>
                    <a:pt x="321302" y="513821"/>
                  </a:lnTo>
                  <a:lnTo>
                    <a:pt x="293447" y="550575"/>
                  </a:lnTo>
                  <a:lnTo>
                    <a:pt x="261476" y="578326"/>
                  </a:lnTo>
                  <a:lnTo>
                    <a:pt x="226146" y="595864"/>
                  </a:lnTo>
                  <a:lnTo>
                    <a:pt x="188214" y="601979"/>
                  </a:lnTo>
                  <a:lnTo>
                    <a:pt x="150281" y="595864"/>
                  </a:lnTo>
                  <a:lnTo>
                    <a:pt x="114951" y="578326"/>
                  </a:lnTo>
                  <a:lnTo>
                    <a:pt x="82980" y="550575"/>
                  </a:lnTo>
                  <a:lnTo>
                    <a:pt x="55125" y="513821"/>
                  </a:lnTo>
                  <a:lnTo>
                    <a:pt x="32143" y="469275"/>
                  </a:lnTo>
                  <a:lnTo>
                    <a:pt x="14790" y="418148"/>
                  </a:lnTo>
                  <a:lnTo>
                    <a:pt x="3823" y="361649"/>
                  </a:lnTo>
                  <a:lnTo>
                    <a:pt x="0" y="30098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2784556" y="4474156"/>
            <a:ext cx="1861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Polarized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Photons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286272" y="3852821"/>
            <a:ext cx="2537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Spin-</a:t>
            </a:r>
            <a:r>
              <a:rPr sz="1800" dirty="0">
                <a:latin typeface="Georgia"/>
                <a:cs typeface="Georgia"/>
              </a:rPr>
              <a:t>Polarized</a:t>
            </a:r>
            <a:r>
              <a:rPr sz="1800" spc="4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Electrons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07719" y="5440679"/>
            <a:ext cx="4669790" cy="922019"/>
          </a:xfrm>
          <a:prstGeom prst="rect">
            <a:avLst/>
          </a:prstGeom>
          <a:solidFill>
            <a:srgbClr val="FFFFFF"/>
          </a:solidFill>
          <a:ln w="12700">
            <a:solidFill>
              <a:srgbClr val="C4293C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91160" marR="384810" indent="-1270" algn="ctr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latin typeface="Georgia"/>
                <a:cs typeface="Georgia"/>
              </a:rPr>
              <a:t>Check out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simulation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on </a:t>
            </a:r>
            <a:r>
              <a:rPr sz="1800" spc="-10" dirty="0">
                <a:latin typeface="Georgia"/>
                <a:cs typeface="Georgia"/>
              </a:rPr>
              <a:t>QuVis!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eorgia"/>
                <a:cs typeface="Georgia"/>
                <a:hlinkClick r:id="rId18"/>
              </a:rPr>
              <a:t>www.st-andrews.ac.uk/physics/quvis/</a:t>
            </a:r>
            <a:r>
              <a:rPr sz="1800" spc="-10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“Measurement Uncertainty”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Demo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0423" y="0"/>
            <a:ext cx="6943343" cy="53050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46250" y="3088158"/>
            <a:ext cx="3096895" cy="193675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541020" marR="5080" indent="-528955">
              <a:lnSpc>
                <a:spcPts val="7130"/>
              </a:lnSpc>
              <a:spcBef>
                <a:spcPts val="985"/>
              </a:spcBef>
            </a:pPr>
            <a:r>
              <a:rPr sz="6600" spc="-10" dirty="0"/>
              <a:t>Question Break</a:t>
            </a:r>
            <a:endParaRPr sz="6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1650"/>
            <a:chOff x="0" y="0"/>
            <a:chExt cx="12192000" cy="685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16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43111" y="5657586"/>
              <a:ext cx="12065" cy="333375"/>
            </a:xfrm>
            <a:custGeom>
              <a:avLst/>
              <a:gdLst/>
              <a:ahLst/>
              <a:cxnLst/>
              <a:rect l="l" t="t" r="r" b="b"/>
              <a:pathLst>
                <a:path w="12065" h="333375">
                  <a:moveTo>
                    <a:pt x="11900" y="333307"/>
                  </a:moveTo>
                  <a:lnTo>
                    <a:pt x="0" y="333307"/>
                  </a:lnTo>
                  <a:lnTo>
                    <a:pt x="0" y="0"/>
                  </a:lnTo>
                  <a:lnTo>
                    <a:pt x="11900" y="0"/>
                  </a:lnTo>
                  <a:lnTo>
                    <a:pt x="11900" y="333307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8603" y="5676533"/>
              <a:ext cx="1627391" cy="3916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870133" y="5688906"/>
              <a:ext cx="48895" cy="265430"/>
            </a:xfrm>
            <a:custGeom>
              <a:avLst/>
              <a:gdLst/>
              <a:ahLst/>
              <a:cxnLst/>
              <a:rect l="l" t="t" r="r" b="b"/>
              <a:pathLst>
                <a:path w="48895" h="265429">
                  <a:moveTo>
                    <a:pt x="48372" y="265254"/>
                  </a:moveTo>
                  <a:lnTo>
                    <a:pt x="0" y="265254"/>
                  </a:lnTo>
                  <a:lnTo>
                    <a:pt x="0" y="0"/>
                  </a:lnTo>
                  <a:lnTo>
                    <a:pt x="48372" y="0"/>
                  </a:lnTo>
                  <a:lnTo>
                    <a:pt x="48372" y="265254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58047" y="5623560"/>
              <a:ext cx="989720" cy="4156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797678" y="3042920"/>
            <a:ext cx="25946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Break</a:t>
            </a:r>
            <a:r>
              <a:rPr spc="-30" dirty="0"/>
              <a:t> </a:t>
            </a:r>
            <a:r>
              <a:rPr spc="-20" dirty="0"/>
              <a:t>Time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5851" y="923166"/>
            <a:ext cx="15240" cy="414655"/>
          </a:xfrm>
          <a:custGeom>
            <a:avLst/>
            <a:gdLst/>
            <a:ahLst/>
            <a:cxnLst/>
            <a:rect l="l" t="t" r="r" b="b"/>
            <a:pathLst>
              <a:path w="15239" h="414655">
                <a:moveTo>
                  <a:pt x="14772" y="414351"/>
                </a:moveTo>
                <a:lnTo>
                  <a:pt x="0" y="414351"/>
                </a:lnTo>
                <a:lnTo>
                  <a:pt x="0" y="0"/>
                </a:lnTo>
                <a:lnTo>
                  <a:pt x="14772" y="0"/>
                </a:lnTo>
                <a:lnTo>
                  <a:pt x="14772" y="414351"/>
                </a:lnTo>
                <a:close/>
              </a:path>
            </a:pathLst>
          </a:custGeom>
          <a:solidFill>
            <a:srgbClr val="06060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30780" y="1101984"/>
            <a:ext cx="1552575" cy="192405"/>
            <a:chOff x="1630780" y="1101984"/>
            <a:chExt cx="1552575" cy="192405"/>
          </a:xfrm>
        </p:grpSpPr>
        <p:sp>
          <p:nvSpPr>
            <p:cNvPr id="4" name="object 4"/>
            <p:cNvSpPr/>
            <p:nvPr/>
          </p:nvSpPr>
          <p:spPr>
            <a:xfrm>
              <a:off x="1630780" y="1103424"/>
              <a:ext cx="280035" cy="187960"/>
            </a:xfrm>
            <a:custGeom>
              <a:avLst/>
              <a:gdLst/>
              <a:ahLst/>
              <a:cxnLst/>
              <a:rect l="l" t="t" r="r" b="b"/>
              <a:pathLst>
                <a:path w="280035" h="187959">
                  <a:moveTo>
                    <a:pt x="216829" y="187948"/>
                  </a:moveTo>
                  <a:lnTo>
                    <a:pt x="181564" y="187948"/>
                  </a:lnTo>
                  <a:lnTo>
                    <a:pt x="140104" y="66335"/>
                  </a:lnTo>
                  <a:lnTo>
                    <a:pt x="98646" y="187948"/>
                  </a:lnTo>
                  <a:lnTo>
                    <a:pt x="62904" y="187948"/>
                  </a:lnTo>
                  <a:lnTo>
                    <a:pt x="0" y="481"/>
                  </a:lnTo>
                  <a:lnTo>
                    <a:pt x="43842" y="481"/>
                  </a:lnTo>
                  <a:lnTo>
                    <a:pt x="81966" y="126420"/>
                  </a:lnTo>
                  <a:lnTo>
                    <a:pt x="123426" y="0"/>
                  </a:lnTo>
                  <a:lnTo>
                    <a:pt x="157738" y="0"/>
                  </a:lnTo>
                  <a:lnTo>
                    <a:pt x="199196" y="126420"/>
                  </a:lnTo>
                  <a:lnTo>
                    <a:pt x="237320" y="481"/>
                  </a:lnTo>
                  <a:lnTo>
                    <a:pt x="279734" y="481"/>
                  </a:lnTo>
                  <a:lnTo>
                    <a:pt x="216829" y="187948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5741" y="1103905"/>
              <a:ext cx="336917" cy="1874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263152" y="1105153"/>
              <a:ext cx="140970" cy="186690"/>
            </a:xfrm>
            <a:custGeom>
              <a:avLst/>
              <a:gdLst/>
              <a:ahLst/>
              <a:cxnLst/>
              <a:rect l="l" t="t" r="r" b="b"/>
              <a:pathLst>
                <a:path w="140969" h="186690">
                  <a:moveTo>
                    <a:pt x="140576" y="149237"/>
                  </a:moveTo>
                  <a:lnTo>
                    <a:pt x="40500" y="149237"/>
                  </a:lnTo>
                  <a:lnTo>
                    <a:pt x="40500" y="110972"/>
                  </a:lnTo>
                  <a:lnTo>
                    <a:pt x="127241" y="110972"/>
                  </a:lnTo>
                  <a:lnTo>
                    <a:pt x="127241" y="73977"/>
                  </a:lnTo>
                  <a:lnTo>
                    <a:pt x="40500" y="73977"/>
                  </a:lnTo>
                  <a:lnTo>
                    <a:pt x="40500" y="35725"/>
                  </a:lnTo>
                  <a:lnTo>
                    <a:pt x="139153" y="35725"/>
                  </a:lnTo>
                  <a:lnTo>
                    <a:pt x="139153" y="0"/>
                  </a:lnTo>
                  <a:lnTo>
                    <a:pt x="0" y="0"/>
                  </a:lnTo>
                  <a:lnTo>
                    <a:pt x="0" y="35725"/>
                  </a:lnTo>
                  <a:lnTo>
                    <a:pt x="0" y="73977"/>
                  </a:lnTo>
                  <a:lnTo>
                    <a:pt x="0" y="110972"/>
                  </a:lnTo>
                  <a:lnTo>
                    <a:pt x="0" y="149237"/>
                  </a:lnTo>
                  <a:lnTo>
                    <a:pt x="0" y="186232"/>
                  </a:lnTo>
                  <a:lnTo>
                    <a:pt x="140576" y="186232"/>
                  </a:lnTo>
                  <a:lnTo>
                    <a:pt x="140576" y="149237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47582" y="1105348"/>
              <a:ext cx="159166" cy="1860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46299" y="1101991"/>
              <a:ext cx="537210" cy="192405"/>
            </a:xfrm>
            <a:custGeom>
              <a:avLst/>
              <a:gdLst/>
              <a:ahLst/>
              <a:cxnLst/>
              <a:rect l="l" t="t" r="r" b="b"/>
              <a:pathLst>
                <a:path w="537210" h="192405">
                  <a:moveTo>
                    <a:pt x="126758" y="151320"/>
                  </a:moveTo>
                  <a:lnTo>
                    <a:pt x="40500" y="151320"/>
                  </a:lnTo>
                  <a:lnTo>
                    <a:pt x="40500" y="3365"/>
                  </a:lnTo>
                  <a:lnTo>
                    <a:pt x="0" y="3365"/>
                  </a:lnTo>
                  <a:lnTo>
                    <a:pt x="0" y="151320"/>
                  </a:lnTo>
                  <a:lnTo>
                    <a:pt x="0" y="189585"/>
                  </a:lnTo>
                  <a:lnTo>
                    <a:pt x="126758" y="189585"/>
                  </a:lnTo>
                  <a:lnTo>
                    <a:pt x="126758" y="151320"/>
                  </a:lnTo>
                  <a:close/>
                </a:path>
                <a:path w="537210" h="192405">
                  <a:moveTo>
                    <a:pt x="328815" y="95656"/>
                  </a:moveTo>
                  <a:lnTo>
                    <a:pt x="321589" y="58407"/>
                  </a:lnTo>
                  <a:lnTo>
                    <a:pt x="308038" y="37973"/>
                  </a:lnTo>
                  <a:lnTo>
                    <a:pt x="301409" y="28003"/>
                  </a:lnTo>
                  <a:lnTo>
                    <a:pt x="286397" y="18046"/>
                  </a:lnTo>
                  <a:lnTo>
                    <a:pt x="286397" y="96621"/>
                  </a:lnTo>
                  <a:lnTo>
                    <a:pt x="282384" y="119291"/>
                  </a:lnTo>
                  <a:lnTo>
                    <a:pt x="271094" y="137782"/>
                  </a:lnTo>
                  <a:lnTo>
                    <a:pt x="253631" y="150215"/>
                  </a:lnTo>
                  <a:lnTo>
                    <a:pt x="231127" y="154774"/>
                  </a:lnTo>
                  <a:lnTo>
                    <a:pt x="208737" y="150152"/>
                  </a:lnTo>
                  <a:lnTo>
                    <a:pt x="191096" y="137541"/>
                  </a:lnTo>
                  <a:lnTo>
                    <a:pt x="179527" y="118884"/>
                  </a:lnTo>
                  <a:lnTo>
                    <a:pt x="175450" y="96621"/>
                  </a:lnTo>
                  <a:lnTo>
                    <a:pt x="175361" y="95656"/>
                  </a:lnTo>
                  <a:lnTo>
                    <a:pt x="179451" y="73253"/>
                  </a:lnTo>
                  <a:lnTo>
                    <a:pt x="190855" y="54914"/>
                  </a:lnTo>
                  <a:lnTo>
                    <a:pt x="208343" y="42519"/>
                  </a:lnTo>
                  <a:lnTo>
                    <a:pt x="230644" y="37973"/>
                  </a:lnTo>
                  <a:lnTo>
                    <a:pt x="253225" y="42595"/>
                  </a:lnTo>
                  <a:lnTo>
                    <a:pt x="270852" y="55156"/>
                  </a:lnTo>
                  <a:lnTo>
                    <a:pt x="282321" y="73660"/>
                  </a:lnTo>
                  <a:lnTo>
                    <a:pt x="286308" y="95656"/>
                  </a:lnTo>
                  <a:lnTo>
                    <a:pt x="286397" y="96621"/>
                  </a:lnTo>
                  <a:lnTo>
                    <a:pt x="286397" y="18046"/>
                  </a:lnTo>
                  <a:lnTo>
                    <a:pt x="270510" y="7505"/>
                  </a:lnTo>
                  <a:lnTo>
                    <a:pt x="231127" y="0"/>
                  </a:lnTo>
                  <a:lnTo>
                    <a:pt x="191858" y="7581"/>
                  </a:lnTo>
                  <a:lnTo>
                    <a:pt x="160769" y="28244"/>
                  </a:lnTo>
                  <a:lnTo>
                    <a:pt x="140322" y="58813"/>
                  </a:lnTo>
                  <a:lnTo>
                    <a:pt x="133045" y="95656"/>
                  </a:lnTo>
                  <a:lnTo>
                    <a:pt x="132956" y="96621"/>
                  </a:lnTo>
                  <a:lnTo>
                    <a:pt x="140246" y="133870"/>
                  </a:lnTo>
                  <a:lnTo>
                    <a:pt x="160540" y="164274"/>
                  </a:lnTo>
                  <a:lnTo>
                    <a:pt x="191452" y="184759"/>
                  </a:lnTo>
                  <a:lnTo>
                    <a:pt x="230644" y="192278"/>
                  </a:lnTo>
                  <a:lnTo>
                    <a:pt x="270116" y="184683"/>
                  </a:lnTo>
                  <a:lnTo>
                    <a:pt x="301180" y="164033"/>
                  </a:lnTo>
                  <a:lnTo>
                    <a:pt x="307327" y="154774"/>
                  </a:lnTo>
                  <a:lnTo>
                    <a:pt x="321513" y="133464"/>
                  </a:lnTo>
                  <a:lnTo>
                    <a:pt x="328726" y="96621"/>
                  </a:lnTo>
                  <a:lnTo>
                    <a:pt x="328815" y="95656"/>
                  </a:lnTo>
                  <a:close/>
                </a:path>
                <a:path w="537210" h="192405">
                  <a:moveTo>
                    <a:pt x="536587" y="95656"/>
                  </a:moveTo>
                  <a:lnTo>
                    <a:pt x="529297" y="58407"/>
                  </a:lnTo>
                  <a:lnTo>
                    <a:pt x="515670" y="37973"/>
                  </a:lnTo>
                  <a:lnTo>
                    <a:pt x="509016" y="28003"/>
                  </a:lnTo>
                  <a:lnTo>
                    <a:pt x="494182" y="18173"/>
                  </a:lnTo>
                  <a:lnTo>
                    <a:pt x="494182" y="96621"/>
                  </a:lnTo>
                  <a:lnTo>
                    <a:pt x="490093" y="119291"/>
                  </a:lnTo>
                  <a:lnTo>
                    <a:pt x="478688" y="137782"/>
                  </a:lnTo>
                  <a:lnTo>
                    <a:pt x="461200" y="150228"/>
                  </a:lnTo>
                  <a:lnTo>
                    <a:pt x="438899" y="154787"/>
                  </a:lnTo>
                  <a:lnTo>
                    <a:pt x="416242" y="150152"/>
                  </a:lnTo>
                  <a:lnTo>
                    <a:pt x="398449" y="137541"/>
                  </a:lnTo>
                  <a:lnTo>
                    <a:pt x="386829" y="118884"/>
                  </a:lnTo>
                  <a:lnTo>
                    <a:pt x="382752" y="96621"/>
                  </a:lnTo>
                  <a:lnTo>
                    <a:pt x="382663" y="95656"/>
                  </a:lnTo>
                  <a:lnTo>
                    <a:pt x="386740" y="73253"/>
                  </a:lnTo>
                  <a:lnTo>
                    <a:pt x="398157" y="54914"/>
                  </a:lnTo>
                  <a:lnTo>
                    <a:pt x="415632" y="42519"/>
                  </a:lnTo>
                  <a:lnTo>
                    <a:pt x="437946" y="37973"/>
                  </a:lnTo>
                  <a:lnTo>
                    <a:pt x="460603" y="42595"/>
                  </a:lnTo>
                  <a:lnTo>
                    <a:pt x="478396" y="55156"/>
                  </a:lnTo>
                  <a:lnTo>
                    <a:pt x="490016" y="73660"/>
                  </a:lnTo>
                  <a:lnTo>
                    <a:pt x="494093" y="95656"/>
                  </a:lnTo>
                  <a:lnTo>
                    <a:pt x="494182" y="96621"/>
                  </a:lnTo>
                  <a:lnTo>
                    <a:pt x="494182" y="18173"/>
                  </a:lnTo>
                  <a:lnTo>
                    <a:pt x="478091" y="7505"/>
                  </a:lnTo>
                  <a:lnTo>
                    <a:pt x="438899" y="0"/>
                  </a:lnTo>
                  <a:lnTo>
                    <a:pt x="399364" y="7581"/>
                  </a:lnTo>
                  <a:lnTo>
                    <a:pt x="368134" y="28244"/>
                  </a:lnTo>
                  <a:lnTo>
                    <a:pt x="347624" y="58813"/>
                  </a:lnTo>
                  <a:lnTo>
                    <a:pt x="340347" y="95656"/>
                  </a:lnTo>
                  <a:lnTo>
                    <a:pt x="340258" y="96621"/>
                  </a:lnTo>
                  <a:lnTo>
                    <a:pt x="347548" y="133870"/>
                  </a:lnTo>
                  <a:lnTo>
                    <a:pt x="367830" y="164274"/>
                  </a:lnTo>
                  <a:lnTo>
                    <a:pt x="398754" y="184759"/>
                  </a:lnTo>
                  <a:lnTo>
                    <a:pt x="437946" y="192278"/>
                  </a:lnTo>
                  <a:lnTo>
                    <a:pt x="477481" y="184683"/>
                  </a:lnTo>
                  <a:lnTo>
                    <a:pt x="508711" y="164033"/>
                  </a:lnTo>
                  <a:lnTo>
                    <a:pt x="514921" y="154787"/>
                  </a:lnTo>
                  <a:lnTo>
                    <a:pt x="529221" y="133464"/>
                  </a:lnTo>
                  <a:lnTo>
                    <a:pt x="536498" y="96621"/>
                  </a:lnTo>
                  <a:lnTo>
                    <a:pt x="536587" y="95656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3715" y="962105"/>
            <a:ext cx="74341" cy="870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57617" y="962106"/>
            <a:ext cx="75771" cy="85562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986285" y="962106"/>
            <a:ext cx="19050" cy="85725"/>
          </a:xfrm>
          <a:custGeom>
            <a:avLst/>
            <a:gdLst/>
            <a:ahLst/>
            <a:cxnLst/>
            <a:rect l="l" t="t" r="r" b="b"/>
            <a:pathLst>
              <a:path w="19050" h="85725">
                <a:moveTo>
                  <a:pt x="18585" y="85562"/>
                </a:moveTo>
                <a:lnTo>
                  <a:pt x="0" y="85562"/>
                </a:lnTo>
                <a:lnTo>
                  <a:pt x="0" y="0"/>
                </a:lnTo>
                <a:lnTo>
                  <a:pt x="18585" y="0"/>
                </a:lnTo>
                <a:lnTo>
                  <a:pt x="18585" y="85562"/>
                </a:lnTo>
                <a:close/>
              </a:path>
            </a:pathLst>
          </a:custGeom>
          <a:solidFill>
            <a:srgbClr val="06060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1095" y="962106"/>
            <a:ext cx="84825" cy="8652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81193" y="962107"/>
            <a:ext cx="64810" cy="8556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2294611" y="960665"/>
            <a:ext cx="181610" cy="88900"/>
            <a:chOff x="2294611" y="960665"/>
            <a:chExt cx="181610" cy="8890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94611" y="962107"/>
              <a:ext cx="73388" cy="855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8506" y="960665"/>
              <a:ext cx="67193" cy="88446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2524783" y="962108"/>
            <a:ext cx="19050" cy="85725"/>
          </a:xfrm>
          <a:custGeom>
            <a:avLst/>
            <a:gdLst/>
            <a:ahLst/>
            <a:cxnLst/>
            <a:rect l="l" t="t" r="r" b="b"/>
            <a:pathLst>
              <a:path w="19050" h="85725">
                <a:moveTo>
                  <a:pt x="18585" y="85562"/>
                </a:moveTo>
                <a:lnTo>
                  <a:pt x="0" y="85562"/>
                </a:lnTo>
                <a:lnTo>
                  <a:pt x="0" y="0"/>
                </a:lnTo>
                <a:lnTo>
                  <a:pt x="18585" y="0"/>
                </a:lnTo>
                <a:lnTo>
                  <a:pt x="18585" y="85562"/>
                </a:lnTo>
                <a:close/>
              </a:path>
            </a:pathLst>
          </a:custGeom>
          <a:solidFill>
            <a:srgbClr val="06060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590547" y="962108"/>
            <a:ext cx="192405" cy="85725"/>
            <a:chOff x="2590547" y="962108"/>
            <a:chExt cx="192405" cy="85725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90547" y="962108"/>
              <a:ext cx="70528" cy="855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98246" y="962109"/>
              <a:ext cx="84348" cy="85562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2888865" y="960667"/>
            <a:ext cx="194945" cy="88900"/>
            <a:chOff x="2888865" y="960667"/>
            <a:chExt cx="194945" cy="88900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8865" y="960667"/>
              <a:ext cx="90067" cy="884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18962" y="962109"/>
              <a:ext cx="64810" cy="85562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75202" y="962600"/>
            <a:ext cx="389815" cy="45617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277047" y="963084"/>
            <a:ext cx="531185" cy="345618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3473588" y="962127"/>
            <a:ext cx="60325" cy="330200"/>
          </a:xfrm>
          <a:custGeom>
            <a:avLst/>
            <a:gdLst/>
            <a:ahLst/>
            <a:cxnLst/>
            <a:rect l="l" t="t" r="r" b="b"/>
            <a:pathLst>
              <a:path w="60325" h="330200">
                <a:moveTo>
                  <a:pt x="60044" y="329751"/>
                </a:moveTo>
                <a:lnTo>
                  <a:pt x="0" y="329751"/>
                </a:lnTo>
                <a:lnTo>
                  <a:pt x="0" y="0"/>
                </a:lnTo>
                <a:lnTo>
                  <a:pt x="60044" y="0"/>
                </a:lnTo>
                <a:lnTo>
                  <a:pt x="60044" y="329751"/>
                </a:lnTo>
                <a:close/>
              </a:path>
            </a:pathLst>
          </a:custGeom>
          <a:solidFill>
            <a:srgbClr val="06060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3582718" y="880871"/>
            <a:ext cx="617855" cy="516890"/>
            <a:chOff x="3582718" y="880871"/>
            <a:chExt cx="617855" cy="516890"/>
          </a:xfrm>
        </p:grpSpPr>
        <p:sp>
          <p:nvSpPr>
            <p:cNvPr id="28" name="object 28"/>
            <p:cNvSpPr/>
            <p:nvPr/>
          </p:nvSpPr>
          <p:spPr>
            <a:xfrm>
              <a:off x="3582718" y="880871"/>
              <a:ext cx="337185" cy="516890"/>
            </a:xfrm>
            <a:custGeom>
              <a:avLst/>
              <a:gdLst/>
              <a:ahLst/>
              <a:cxnLst/>
              <a:rect l="l" t="t" r="r" b="b"/>
              <a:pathLst>
                <a:path w="337185" h="516890">
                  <a:moveTo>
                    <a:pt x="238750" y="516759"/>
                  </a:moveTo>
                  <a:lnTo>
                    <a:pt x="185875" y="502563"/>
                  </a:lnTo>
                  <a:lnTo>
                    <a:pt x="141906" y="462328"/>
                  </a:lnTo>
                  <a:lnTo>
                    <a:pt x="124721" y="424850"/>
                  </a:lnTo>
                  <a:lnTo>
                    <a:pt x="122472" y="416295"/>
                  </a:lnTo>
                  <a:lnTo>
                    <a:pt x="122949" y="415814"/>
                  </a:lnTo>
                  <a:lnTo>
                    <a:pt x="123425" y="415814"/>
                  </a:lnTo>
                  <a:lnTo>
                    <a:pt x="83323" y="400109"/>
                  </a:lnTo>
                  <a:lnTo>
                    <a:pt x="49305" y="374852"/>
                  </a:lnTo>
                  <a:lnTo>
                    <a:pt x="22996" y="341681"/>
                  </a:lnTo>
                  <a:lnTo>
                    <a:pt x="6019" y="302234"/>
                  </a:lnTo>
                  <a:lnTo>
                    <a:pt x="0" y="258149"/>
                  </a:lnTo>
                  <a:lnTo>
                    <a:pt x="0" y="158166"/>
                  </a:lnTo>
                  <a:lnTo>
                    <a:pt x="5742" y="115122"/>
                  </a:lnTo>
                  <a:lnTo>
                    <a:pt x="21956" y="76431"/>
                  </a:lnTo>
                  <a:lnTo>
                    <a:pt x="47118" y="43642"/>
                  </a:lnTo>
                  <a:lnTo>
                    <a:pt x="79706" y="18304"/>
                  </a:lnTo>
                  <a:lnTo>
                    <a:pt x="118199" y="1965"/>
                  </a:lnTo>
                  <a:lnTo>
                    <a:pt x="132749" y="0"/>
                  </a:lnTo>
                  <a:lnTo>
                    <a:pt x="189264" y="0"/>
                  </a:lnTo>
                  <a:lnTo>
                    <a:pt x="203745" y="1965"/>
                  </a:lnTo>
                  <a:lnTo>
                    <a:pt x="242103" y="18304"/>
                  </a:lnTo>
                  <a:lnTo>
                    <a:pt x="274610" y="43642"/>
                  </a:lnTo>
                  <a:lnTo>
                    <a:pt x="287223" y="60106"/>
                  </a:lnTo>
                  <a:lnTo>
                    <a:pt x="161072" y="60106"/>
                  </a:lnTo>
                  <a:lnTo>
                    <a:pt x="123090" y="67789"/>
                  </a:lnTo>
                  <a:lnTo>
                    <a:pt x="92033" y="88767"/>
                  </a:lnTo>
                  <a:lnTo>
                    <a:pt x="71072" y="119929"/>
                  </a:lnTo>
                  <a:lnTo>
                    <a:pt x="63380" y="158166"/>
                  </a:lnTo>
                  <a:lnTo>
                    <a:pt x="63380" y="258149"/>
                  </a:lnTo>
                  <a:lnTo>
                    <a:pt x="71072" y="296183"/>
                  </a:lnTo>
                  <a:lnTo>
                    <a:pt x="92033" y="327368"/>
                  </a:lnTo>
                  <a:lnTo>
                    <a:pt x="123090" y="348458"/>
                  </a:lnTo>
                  <a:lnTo>
                    <a:pt x="161072" y="356209"/>
                  </a:lnTo>
                  <a:lnTo>
                    <a:pt x="287250" y="356209"/>
                  </a:lnTo>
                  <a:lnTo>
                    <a:pt x="269481" y="377725"/>
                  </a:lnTo>
                  <a:lnTo>
                    <a:pt x="233649" y="402740"/>
                  </a:lnTo>
                  <a:lnTo>
                    <a:pt x="191571" y="417256"/>
                  </a:lnTo>
                  <a:lnTo>
                    <a:pt x="193292" y="426187"/>
                  </a:lnTo>
                  <a:lnTo>
                    <a:pt x="215875" y="465325"/>
                  </a:lnTo>
                  <a:lnTo>
                    <a:pt x="252867" y="482630"/>
                  </a:lnTo>
                  <a:lnTo>
                    <a:pt x="281832" y="484387"/>
                  </a:lnTo>
                  <a:lnTo>
                    <a:pt x="334993" y="484387"/>
                  </a:lnTo>
                  <a:lnTo>
                    <a:pt x="330559" y="488436"/>
                  </a:lnTo>
                  <a:lnTo>
                    <a:pt x="311781" y="500956"/>
                  </a:lnTo>
                  <a:lnTo>
                    <a:pt x="281028" y="512845"/>
                  </a:lnTo>
                  <a:lnTo>
                    <a:pt x="238750" y="516759"/>
                  </a:lnTo>
                  <a:close/>
                </a:path>
                <a:path w="337185" h="516890">
                  <a:moveTo>
                    <a:pt x="287250" y="356209"/>
                  </a:moveTo>
                  <a:lnTo>
                    <a:pt x="161072" y="356209"/>
                  </a:lnTo>
                  <a:lnTo>
                    <a:pt x="198779" y="348458"/>
                  </a:lnTo>
                  <a:lnTo>
                    <a:pt x="229695" y="327368"/>
                  </a:lnTo>
                  <a:lnTo>
                    <a:pt x="250604" y="296183"/>
                  </a:lnTo>
                  <a:lnTo>
                    <a:pt x="258288" y="258149"/>
                  </a:lnTo>
                  <a:lnTo>
                    <a:pt x="258288" y="158166"/>
                  </a:lnTo>
                  <a:lnTo>
                    <a:pt x="250604" y="119929"/>
                  </a:lnTo>
                  <a:lnTo>
                    <a:pt x="229695" y="88767"/>
                  </a:lnTo>
                  <a:lnTo>
                    <a:pt x="198779" y="67789"/>
                  </a:lnTo>
                  <a:lnTo>
                    <a:pt x="161072" y="60106"/>
                  </a:lnTo>
                  <a:lnTo>
                    <a:pt x="287223" y="60106"/>
                  </a:lnTo>
                  <a:lnTo>
                    <a:pt x="299730" y="76431"/>
                  </a:lnTo>
                  <a:lnTo>
                    <a:pt x="315928" y="115122"/>
                  </a:lnTo>
                  <a:lnTo>
                    <a:pt x="321669" y="158166"/>
                  </a:lnTo>
                  <a:lnTo>
                    <a:pt x="321669" y="258149"/>
                  </a:lnTo>
                  <a:lnTo>
                    <a:pt x="315275" y="303583"/>
                  </a:lnTo>
                  <a:lnTo>
                    <a:pt x="297285" y="344057"/>
                  </a:lnTo>
                  <a:lnTo>
                    <a:pt x="287250" y="356209"/>
                  </a:lnTo>
                  <a:close/>
                </a:path>
                <a:path w="337185" h="516890">
                  <a:moveTo>
                    <a:pt x="334993" y="484387"/>
                  </a:moveTo>
                  <a:lnTo>
                    <a:pt x="281832" y="484387"/>
                  </a:lnTo>
                  <a:lnTo>
                    <a:pt x="294029" y="482750"/>
                  </a:lnTo>
                  <a:lnTo>
                    <a:pt x="306226" y="476967"/>
                  </a:lnTo>
                  <a:lnTo>
                    <a:pt x="324052" y="465325"/>
                  </a:lnTo>
                  <a:lnTo>
                    <a:pt x="336918" y="482630"/>
                  </a:lnTo>
                  <a:lnTo>
                    <a:pt x="334993" y="484387"/>
                  </a:lnTo>
                  <a:close/>
                </a:path>
              </a:pathLst>
            </a:custGeom>
            <a:solidFill>
              <a:srgbClr val="A11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1089" y="955401"/>
              <a:ext cx="249554" cy="342265"/>
            </a:xfrm>
            <a:custGeom>
              <a:avLst/>
              <a:gdLst/>
              <a:ahLst/>
              <a:cxnLst/>
              <a:rect l="l" t="t" r="r" b="b"/>
              <a:pathLst>
                <a:path w="249554" h="342265">
                  <a:moveTo>
                    <a:pt x="129620" y="341768"/>
                  </a:moveTo>
                  <a:lnTo>
                    <a:pt x="79211" y="331479"/>
                  </a:lnTo>
                  <a:lnTo>
                    <a:pt x="38004" y="303433"/>
                  </a:lnTo>
                  <a:lnTo>
                    <a:pt x="10201" y="261869"/>
                  </a:lnTo>
                  <a:lnTo>
                    <a:pt x="0" y="211021"/>
                  </a:lnTo>
                  <a:lnTo>
                    <a:pt x="0" y="130746"/>
                  </a:lnTo>
                  <a:lnTo>
                    <a:pt x="10201" y="79899"/>
                  </a:lnTo>
                  <a:lnTo>
                    <a:pt x="38004" y="38334"/>
                  </a:lnTo>
                  <a:lnTo>
                    <a:pt x="79211" y="10289"/>
                  </a:lnTo>
                  <a:lnTo>
                    <a:pt x="129620" y="0"/>
                  </a:lnTo>
                  <a:lnTo>
                    <a:pt x="168280" y="5918"/>
                  </a:lnTo>
                  <a:lnTo>
                    <a:pt x="202294" y="22472"/>
                  </a:lnTo>
                  <a:lnTo>
                    <a:pt x="229874" y="47858"/>
                  </a:lnTo>
                  <a:lnTo>
                    <a:pt x="249234" y="80274"/>
                  </a:lnTo>
                  <a:lnTo>
                    <a:pt x="195860" y="100463"/>
                  </a:lnTo>
                  <a:lnTo>
                    <a:pt x="184840" y="82956"/>
                  </a:lnTo>
                  <a:lnTo>
                    <a:pt x="169531" y="69279"/>
                  </a:lnTo>
                  <a:lnTo>
                    <a:pt x="150827" y="60378"/>
                  </a:lnTo>
                  <a:lnTo>
                    <a:pt x="129620" y="57201"/>
                  </a:lnTo>
                  <a:lnTo>
                    <a:pt x="101340" y="63015"/>
                  </a:lnTo>
                  <a:lnTo>
                    <a:pt x="78153" y="78832"/>
                  </a:lnTo>
                  <a:lnTo>
                    <a:pt x="62472" y="102221"/>
                  </a:lnTo>
                  <a:lnTo>
                    <a:pt x="56709" y="130746"/>
                  </a:lnTo>
                  <a:lnTo>
                    <a:pt x="56709" y="211021"/>
                  </a:lnTo>
                  <a:lnTo>
                    <a:pt x="62472" y="239547"/>
                  </a:lnTo>
                  <a:lnTo>
                    <a:pt x="78153" y="262935"/>
                  </a:lnTo>
                  <a:lnTo>
                    <a:pt x="101340" y="278753"/>
                  </a:lnTo>
                  <a:lnTo>
                    <a:pt x="129620" y="284566"/>
                  </a:lnTo>
                  <a:lnTo>
                    <a:pt x="150484" y="281480"/>
                  </a:lnTo>
                  <a:lnTo>
                    <a:pt x="168935" y="272850"/>
                  </a:lnTo>
                  <a:lnTo>
                    <a:pt x="184170" y="259623"/>
                  </a:lnTo>
                  <a:lnTo>
                    <a:pt x="195384" y="242747"/>
                  </a:lnTo>
                  <a:lnTo>
                    <a:pt x="248757" y="262455"/>
                  </a:lnTo>
                  <a:lnTo>
                    <a:pt x="229204" y="294518"/>
                  </a:lnTo>
                  <a:lnTo>
                    <a:pt x="201698" y="319597"/>
                  </a:lnTo>
                  <a:lnTo>
                    <a:pt x="167938" y="335932"/>
                  </a:lnTo>
                  <a:lnTo>
                    <a:pt x="129620" y="341768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5640861" y="920496"/>
            <a:ext cx="6583045" cy="5969635"/>
            <a:chOff x="5640861" y="920496"/>
            <a:chExt cx="6583045" cy="5969635"/>
          </a:xfrm>
        </p:grpSpPr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07379" y="1184148"/>
              <a:ext cx="6484620" cy="567385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672611" y="1150805"/>
              <a:ext cx="6519545" cy="5707380"/>
            </a:xfrm>
            <a:custGeom>
              <a:avLst/>
              <a:gdLst/>
              <a:ahLst/>
              <a:cxnLst/>
              <a:rect l="l" t="t" r="r" b="b"/>
              <a:pathLst>
                <a:path w="6519545" h="5707380">
                  <a:moveTo>
                    <a:pt x="4037101" y="0"/>
                  </a:moveTo>
                  <a:lnTo>
                    <a:pt x="4141089" y="2794"/>
                  </a:lnTo>
                  <a:lnTo>
                    <a:pt x="4244428" y="6794"/>
                  </a:lnTo>
                  <a:lnTo>
                    <a:pt x="4347248" y="13195"/>
                  </a:lnTo>
                  <a:lnTo>
                    <a:pt x="4449267" y="22390"/>
                  </a:lnTo>
                  <a:lnTo>
                    <a:pt x="4550435" y="33985"/>
                  </a:lnTo>
                  <a:lnTo>
                    <a:pt x="4651222" y="47980"/>
                  </a:lnTo>
                  <a:lnTo>
                    <a:pt x="4750892" y="64401"/>
                  </a:lnTo>
                  <a:lnTo>
                    <a:pt x="4849888" y="83642"/>
                  </a:lnTo>
                  <a:lnTo>
                    <a:pt x="5044871" y="128384"/>
                  </a:lnTo>
                  <a:lnTo>
                    <a:pt x="5236527" y="182803"/>
                  </a:lnTo>
                  <a:lnTo>
                    <a:pt x="5423738" y="246405"/>
                  </a:lnTo>
                  <a:lnTo>
                    <a:pt x="5606935" y="318401"/>
                  </a:lnTo>
                  <a:lnTo>
                    <a:pt x="5785777" y="399224"/>
                  </a:lnTo>
                  <a:lnTo>
                    <a:pt x="5959805" y="488442"/>
                  </a:lnTo>
                  <a:lnTo>
                    <a:pt x="6128613" y="585635"/>
                  </a:lnTo>
                  <a:lnTo>
                    <a:pt x="6292215" y="690448"/>
                  </a:lnTo>
                  <a:lnTo>
                    <a:pt x="6450215" y="802843"/>
                  </a:lnTo>
                  <a:lnTo>
                    <a:pt x="6519388" y="857132"/>
                  </a:lnTo>
                </a:path>
                <a:path w="6519545" h="5707380">
                  <a:moveTo>
                    <a:pt x="366045" y="5707194"/>
                  </a:moveTo>
                  <a:lnTo>
                    <a:pt x="319062" y="5603963"/>
                  </a:lnTo>
                  <a:lnTo>
                    <a:pt x="247040" y="5420715"/>
                  </a:lnTo>
                  <a:lnTo>
                    <a:pt x="183438" y="5233136"/>
                  </a:lnTo>
                  <a:lnTo>
                    <a:pt x="128625" y="5041493"/>
                  </a:lnTo>
                  <a:lnTo>
                    <a:pt x="83870" y="4846472"/>
                  </a:lnTo>
                  <a:lnTo>
                    <a:pt x="64643" y="4747526"/>
                  </a:lnTo>
                  <a:lnTo>
                    <a:pt x="47828" y="4647476"/>
                  </a:lnTo>
                  <a:lnTo>
                    <a:pt x="33832" y="4547031"/>
                  </a:lnTo>
                  <a:lnTo>
                    <a:pt x="22225" y="4445850"/>
                  </a:lnTo>
                  <a:lnTo>
                    <a:pt x="13030" y="4343425"/>
                  </a:lnTo>
                  <a:lnTo>
                    <a:pt x="6629" y="4240631"/>
                  </a:lnTo>
                  <a:lnTo>
                    <a:pt x="2628" y="4137088"/>
                  </a:lnTo>
                  <a:lnTo>
                    <a:pt x="0" y="3966159"/>
                  </a:lnTo>
                  <a:lnTo>
                    <a:pt x="3771" y="3969181"/>
                  </a:lnTo>
                  <a:lnTo>
                    <a:pt x="4216" y="3930650"/>
                  </a:lnTo>
                  <a:lnTo>
                    <a:pt x="8216" y="3827056"/>
                  </a:lnTo>
                  <a:lnTo>
                    <a:pt x="14617" y="3724249"/>
                  </a:lnTo>
                  <a:lnTo>
                    <a:pt x="23825" y="3622217"/>
                  </a:lnTo>
                  <a:lnTo>
                    <a:pt x="35420" y="3521049"/>
                  </a:lnTo>
                  <a:lnTo>
                    <a:pt x="49415" y="3420605"/>
                  </a:lnTo>
                  <a:lnTo>
                    <a:pt x="66217" y="3320618"/>
                  </a:lnTo>
                  <a:lnTo>
                    <a:pt x="85051" y="3221659"/>
                  </a:lnTo>
                  <a:lnTo>
                    <a:pt x="129819" y="3026613"/>
                  </a:lnTo>
                  <a:lnTo>
                    <a:pt x="184226" y="2835363"/>
                  </a:lnTo>
                  <a:lnTo>
                    <a:pt x="247827" y="2647746"/>
                  </a:lnTo>
                  <a:lnTo>
                    <a:pt x="319836" y="2464930"/>
                  </a:lnTo>
                  <a:lnTo>
                    <a:pt x="400646" y="2286101"/>
                  </a:lnTo>
                  <a:lnTo>
                    <a:pt x="489864" y="2112086"/>
                  </a:lnTo>
                  <a:lnTo>
                    <a:pt x="587070" y="1943277"/>
                  </a:lnTo>
                  <a:lnTo>
                    <a:pt x="691870" y="1779676"/>
                  </a:lnTo>
                  <a:lnTo>
                    <a:pt x="804291" y="1621650"/>
                  </a:lnTo>
                  <a:lnTo>
                    <a:pt x="924280" y="1469250"/>
                  </a:lnTo>
                  <a:lnTo>
                    <a:pt x="1051077" y="1322857"/>
                  </a:lnTo>
                  <a:lnTo>
                    <a:pt x="1184681" y="1182852"/>
                  </a:lnTo>
                  <a:lnTo>
                    <a:pt x="1324673" y="1049261"/>
                  </a:lnTo>
                  <a:lnTo>
                    <a:pt x="1471079" y="922464"/>
                  </a:lnTo>
                  <a:lnTo>
                    <a:pt x="1623479" y="802462"/>
                  </a:lnTo>
                  <a:lnTo>
                    <a:pt x="1781505" y="690041"/>
                  </a:lnTo>
                  <a:lnTo>
                    <a:pt x="1945106" y="585241"/>
                  </a:lnTo>
                  <a:lnTo>
                    <a:pt x="2113902" y="488035"/>
                  </a:lnTo>
                  <a:lnTo>
                    <a:pt x="2287930" y="398830"/>
                  </a:lnTo>
                  <a:lnTo>
                    <a:pt x="2466746" y="318020"/>
                  </a:lnTo>
                  <a:lnTo>
                    <a:pt x="2649943" y="245618"/>
                  </a:lnTo>
                  <a:lnTo>
                    <a:pt x="2837180" y="182016"/>
                  </a:lnTo>
                  <a:lnTo>
                    <a:pt x="3028810" y="127596"/>
                  </a:lnTo>
                  <a:lnTo>
                    <a:pt x="3223856" y="82435"/>
                  </a:lnTo>
                  <a:lnTo>
                    <a:pt x="3322828" y="63601"/>
                  </a:lnTo>
                  <a:lnTo>
                    <a:pt x="3422421" y="46812"/>
                  </a:lnTo>
                  <a:lnTo>
                    <a:pt x="3522878" y="32804"/>
                  </a:lnTo>
                  <a:lnTo>
                    <a:pt x="3624453" y="21196"/>
                  </a:lnTo>
                  <a:lnTo>
                    <a:pt x="3726408" y="12001"/>
                  </a:lnTo>
                  <a:lnTo>
                    <a:pt x="3829215" y="5207"/>
                  </a:lnTo>
                  <a:lnTo>
                    <a:pt x="3932478" y="1206"/>
                  </a:lnTo>
                  <a:lnTo>
                    <a:pt x="4037101" y="0"/>
                  </a:lnTo>
                </a:path>
              </a:pathLst>
            </a:custGeom>
            <a:ln w="63500">
              <a:solidFill>
                <a:srgbClr val="C4293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56391" y="920496"/>
              <a:ext cx="1435607" cy="2807207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31249" y="1957410"/>
            <a:ext cx="5904520" cy="1628074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>
              <a:lnSpc>
                <a:spcPts val="6000"/>
              </a:lnSpc>
              <a:spcBef>
                <a:spcPts val="680"/>
              </a:spcBef>
            </a:pPr>
            <a:r>
              <a:rPr sz="5400" spc="-10" dirty="0"/>
              <a:t>QUANTUM CRYPTOGRAPHY</a:t>
            </a:r>
            <a:endParaRPr sz="5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26295"/>
            <a:ext cx="3036767" cy="113170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306211" y="0"/>
            <a:ext cx="2886075" cy="2853055"/>
            <a:chOff x="9306211" y="0"/>
            <a:chExt cx="2886075" cy="28530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06211" y="0"/>
              <a:ext cx="2885789" cy="18638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8508" y="1789176"/>
              <a:ext cx="1418843" cy="106375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105"/>
              </a:spcBef>
            </a:pP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The</a:t>
            </a:r>
            <a:r>
              <a:rPr sz="2000" spc="-1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Science</a:t>
            </a:r>
            <a:r>
              <a:rPr sz="2000" spc="-1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of</a:t>
            </a:r>
            <a:r>
              <a:rPr sz="2000" spc="-1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spc="-10" dirty="0">
                <a:solidFill>
                  <a:srgbClr val="C4293C"/>
                </a:solidFill>
                <a:latin typeface="Georgia"/>
                <a:cs typeface="Georgia"/>
              </a:rPr>
              <a:t>Secrets</a:t>
            </a:r>
            <a:endParaRPr sz="2000">
              <a:latin typeface="Georgia"/>
              <a:cs typeface="Georgia"/>
            </a:endParaRPr>
          </a:p>
          <a:p>
            <a:pPr marL="12700">
              <a:lnSpc>
                <a:spcPts val="5215"/>
              </a:lnSpc>
            </a:pPr>
            <a:r>
              <a:rPr spc="-10" dirty="0"/>
              <a:t>Cryptography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14688" y="3151632"/>
            <a:ext cx="2616707" cy="105460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74803" y="1664153"/>
            <a:ext cx="3011805" cy="2374900"/>
            <a:chOff x="374803" y="1664153"/>
            <a:chExt cx="3011805" cy="237490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803" y="1664153"/>
              <a:ext cx="1635395" cy="13061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0991" y="2886456"/>
              <a:ext cx="1545335" cy="115214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0" y="935736"/>
            <a:ext cx="12192000" cy="5922645"/>
            <a:chOff x="0" y="935736"/>
            <a:chExt cx="12192000" cy="592264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4411980"/>
              <a:ext cx="3695699" cy="24460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5700" y="4411980"/>
              <a:ext cx="8496299" cy="24460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65847" y="935736"/>
              <a:ext cx="1650491" cy="123901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97223" y="1845564"/>
              <a:ext cx="4796027" cy="32232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Keys</a:t>
            </a:r>
            <a:r>
              <a:rPr spc="-30" dirty="0"/>
              <a:t> </a:t>
            </a:r>
            <a:r>
              <a:rPr dirty="0"/>
              <a:t>and </a:t>
            </a:r>
            <a:r>
              <a:rPr spc="-10" dirty="0"/>
              <a:t>Security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88591" y="4867527"/>
            <a:ext cx="781304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Georgia"/>
                <a:cs typeface="Georgia"/>
              </a:rPr>
              <a:t>Alice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and</a:t>
            </a:r>
            <a:r>
              <a:rPr sz="3200" spc="-3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Bob</a:t>
            </a:r>
            <a:r>
              <a:rPr sz="3200" spc="-2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use</a:t>
            </a:r>
            <a:r>
              <a:rPr sz="3200" spc="-1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a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secure channel</a:t>
            </a:r>
            <a:r>
              <a:rPr sz="3200" spc="-2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to</a:t>
            </a:r>
            <a:r>
              <a:rPr sz="3200" spc="-10" dirty="0">
                <a:latin typeface="Georgia"/>
                <a:cs typeface="Georgia"/>
              </a:rPr>
              <a:t> share</a:t>
            </a:r>
            <a:endParaRPr sz="320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identical</a:t>
            </a:r>
            <a:r>
              <a:rPr sz="3200" b="1" spc="-3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copies</a:t>
            </a:r>
            <a:r>
              <a:rPr sz="3200" spc="-2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of</a:t>
            </a:r>
            <a:r>
              <a:rPr sz="3200" spc="-1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a</a:t>
            </a:r>
            <a:r>
              <a:rPr sz="3200" spc="-10" dirty="0">
                <a:latin typeface="Georgia"/>
                <a:cs typeface="Georgia"/>
              </a:rPr>
              <a:t> </a:t>
            </a:r>
            <a:r>
              <a:rPr sz="3200" spc="-25" dirty="0">
                <a:latin typeface="Georgia"/>
                <a:cs typeface="Georgia"/>
              </a:rPr>
              <a:t>key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93373" y="2628709"/>
            <a:ext cx="2394585" cy="512445"/>
            <a:chOff x="4893373" y="2628709"/>
            <a:chExt cx="2394585" cy="512445"/>
          </a:xfrm>
        </p:grpSpPr>
        <p:sp>
          <p:nvSpPr>
            <p:cNvPr id="6" name="object 6"/>
            <p:cNvSpPr/>
            <p:nvPr/>
          </p:nvSpPr>
          <p:spPr>
            <a:xfrm>
              <a:off x="4898135" y="2633472"/>
              <a:ext cx="2385060" cy="502920"/>
            </a:xfrm>
            <a:custGeom>
              <a:avLst/>
              <a:gdLst/>
              <a:ahLst/>
              <a:cxnLst/>
              <a:rect l="l" t="t" r="r" b="b"/>
              <a:pathLst>
                <a:path w="2385059" h="502919">
                  <a:moveTo>
                    <a:pt x="2034451" y="0"/>
                  </a:moveTo>
                  <a:lnTo>
                    <a:pt x="2034451" y="125729"/>
                  </a:lnTo>
                  <a:lnTo>
                    <a:pt x="0" y="125729"/>
                  </a:lnTo>
                  <a:lnTo>
                    <a:pt x="175310" y="251459"/>
                  </a:lnTo>
                  <a:lnTo>
                    <a:pt x="0" y="377189"/>
                  </a:lnTo>
                  <a:lnTo>
                    <a:pt x="2034451" y="377189"/>
                  </a:lnTo>
                  <a:lnTo>
                    <a:pt x="2034451" y="502919"/>
                  </a:lnTo>
                  <a:lnTo>
                    <a:pt x="2385060" y="251459"/>
                  </a:lnTo>
                  <a:lnTo>
                    <a:pt x="2034451" y="0"/>
                  </a:lnTo>
                  <a:close/>
                </a:path>
              </a:pathLst>
            </a:custGeom>
            <a:solidFill>
              <a:srgbClr val="FF62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98135" y="2633472"/>
              <a:ext cx="2385060" cy="502920"/>
            </a:xfrm>
            <a:custGeom>
              <a:avLst/>
              <a:gdLst/>
              <a:ahLst/>
              <a:cxnLst/>
              <a:rect l="l" t="t" r="r" b="b"/>
              <a:pathLst>
                <a:path w="2385059" h="502919">
                  <a:moveTo>
                    <a:pt x="0" y="125729"/>
                  </a:moveTo>
                  <a:lnTo>
                    <a:pt x="2034451" y="125729"/>
                  </a:lnTo>
                  <a:lnTo>
                    <a:pt x="2034451" y="0"/>
                  </a:lnTo>
                  <a:lnTo>
                    <a:pt x="2385060" y="251459"/>
                  </a:lnTo>
                  <a:lnTo>
                    <a:pt x="2034451" y="502919"/>
                  </a:lnTo>
                  <a:lnTo>
                    <a:pt x="2034451" y="377189"/>
                  </a:lnTo>
                  <a:lnTo>
                    <a:pt x="0" y="377189"/>
                  </a:lnTo>
                  <a:lnTo>
                    <a:pt x="175310" y="251459"/>
                  </a:lnTo>
                  <a:lnTo>
                    <a:pt x="0" y="12572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71787" y="2034406"/>
            <a:ext cx="825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Secure channel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30195" y="1927860"/>
            <a:ext cx="8234680" cy="2034539"/>
            <a:chOff x="2330195" y="1927860"/>
            <a:chExt cx="8234680" cy="2034539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1960" y="3666744"/>
              <a:ext cx="518159" cy="2956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8912" y="3646932"/>
              <a:ext cx="516635" cy="2971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0195" y="1927860"/>
              <a:ext cx="1389887" cy="19141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1807" y="1927860"/>
              <a:ext cx="1432558" cy="194919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760715" y="1551409"/>
            <a:ext cx="525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Alice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35174" y="1551409"/>
            <a:ext cx="426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Georgia"/>
                <a:cs typeface="Georgia"/>
              </a:rPr>
              <a:t>Bob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Keys</a:t>
            </a:r>
            <a:r>
              <a:rPr spc="-30" dirty="0"/>
              <a:t> </a:t>
            </a:r>
            <a:r>
              <a:rPr dirty="0"/>
              <a:t>and </a:t>
            </a:r>
            <a:r>
              <a:rPr spc="-10" dirty="0"/>
              <a:t>Security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259579" y="2628709"/>
            <a:ext cx="3034665" cy="1356995"/>
            <a:chOff x="4259579" y="2628709"/>
            <a:chExt cx="3034665" cy="13569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9579" y="3688080"/>
              <a:ext cx="516635" cy="2971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05755" y="2633472"/>
              <a:ext cx="2383790" cy="502920"/>
            </a:xfrm>
            <a:custGeom>
              <a:avLst/>
              <a:gdLst/>
              <a:ahLst/>
              <a:cxnLst/>
              <a:rect l="l" t="t" r="r" b="b"/>
              <a:pathLst>
                <a:path w="2383790" h="502919">
                  <a:moveTo>
                    <a:pt x="2032927" y="0"/>
                  </a:moveTo>
                  <a:lnTo>
                    <a:pt x="2032927" y="125729"/>
                  </a:lnTo>
                  <a:lnTo>
                    <a:pt x="0" y="125729"/>
                  </a:lnTo>
                  <a:lnTo>
                    <a:pt x="175310" y="251459"/>
                  </a:lnTo>
                  <a:lnTo>
                    <a:pt x="0" y="377189"/>
                  </a:lnTo>
                  <a:lnTo>
                    <a:pt x="2032927" y="377189"/>
                  </a:lnTo>
                  <a:lnTo>
                    <a:pt x="2032927" y="502919"/>
                  </a:lnTo>
                  <a:lnTo>
                    <a:pt x="2383536" y="251459"/>
                  </a:lnTo>
                  <a:lnTo>
                    <a:pt x="2032927" y="0"/>
                  </a:lnTo>
                  <a:close/>
                </a:path>
              </a:pathLst>
            </a:custGeom>
            <a:solidFill>
              <a:srgbClr val="FF62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05755" y="2633472"/>
              <a:ext cx="2383790" cy="502920"/>
            </a:xfrm>
            <a:custGeom>
              <a:avLst/>
              <a:gdLst/>
              <a:ahLst/>
              <a:cxnLst/>
              <a:rect l="l" t="t" r="r" b="b"/>
              <a:pathLst>
                <a:path w="2383790" h="502919">
                  <a:moveTo>
                    <a:pt x="0" y="125729"/>
                  </a:moveTo>
                  <a:lnTo>
                    <a:pt x="2032927" y="125729"/>
                  </a:lnTo>
                  <a:lnTo>
                    <a:pt x="2032927" y="0"/>
                  </a:lnTo>
                  <a:lnTo>
                    <a:pt x="2383536" y="251459"/>
                  </a:lnTo>
                  <a:lnTo>
                    <a:pt x="2032927" y="502919"/>
                  </a:lnTo>
                  <a:lnTo>
                    <a:pt x="2032927" y="377189"/>
                  </a:lnTo>
                  <a:lnTo>
                    <a:pt x="0" y="377189"/>
                  </a:lnTo>
                  <a:lnTo>
                    <a:pt x="175310" y="251459"/>
                  </a:lnTo>
                  <a:lnTo>
                    <a:pt x="0" y="12572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78732" y="2034406"/>
            <a:ext cx="825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Secure channel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56460" y="3223260"/>
            <a:ext cx="6960234" cy="3092450"/>
            <a:chOff x="2156460" y="3223260"/>
            <a:chExt cx="6960234" cy="30924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6575" y="3666744"/>
              <a:ext cx="516635" cy="2956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904232" y="5806439"/>
              <a:ext cx="2383790" cy="504825"/>
            </a:xfrm>
            <a:custGeom>
              <a:avLst/>
              <a:gdLst/>
              <a:ahLst/>
              <a:cxnLst/>
              <a:rect l="l" t="t" r="r" b="b"/>
              <a:pathLst>
                <a:path w="2383790" h="504825">
                  <a:moveTo>
                    <a:pt x="2031860" y="0"/>
                  </a:moveTo>
                  <a:lnTo>
                    <a:pt x="2031860" y="126111"/>
                  </a:lnTo>
                  <a:lnTo>
                    <a:pt x="0" y="126111"/>
                  </a:lnTo>
                  <a:lnTo>
                    <a:pt x="175831" y="252222"/>
                  </a:lnTo>
                  <a:lnTo>
                    <a:pt x="0" y="378333"/>
                  </a:lnTo>
                  <a:lnTo>
                    <a:pt x="2031860" y="378333"/>
                  </a:lnTo>
                  <a:lnTo>
                    <a:pt x="2031860" y="504444"/>
                  </a:lnTo>
                  <a:lnTo>
                    <a:pt x="2383536" y="252222"/>
                  </a:lnTo>
                  <a:lnTo>
                    <a:pt x="2031860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04232" y="5806439"/>
              <a:ext cx="2383790" cy="504825"/>
            </a:xfrm>
            <a:custGeom>
              <a:avLst/>
              <a:gdLst/>
              <a:ahLst/>
              <a:cxnLst/>
              <a:rect l="l" t="t" r="r" b="b"/>
              <a:pathLst>
                <a:path w="2383790" h="504825">
                  <a:moveTo>
                    <a:pt x="0" y="126111"/>
                  </a:moveTo>
                  <a:lnTo>
                    <a:pt x="2031860" y="126111"/>
                  </a:lnTo>
                  <a:lnTo>
                    <a:pt x="2031860" y="0"/>
                  </a:lnTo>
                  <a:lnTo>
                    <a:pt x="2383536" y="252222"/>
                  </a:lnTo>
                  <a:lnTo>
                    <a:pt x="2031860" y="504444"/>
                  </a:lnTo>
                  <a:lnTo>
                    <a:pt x="2031860" y="378333"/>
                  </a:lnTo>
                  <a:lnTo>
                    <a:pt x="0" y="378333"/>
                  </a:lnTo>
                  <a:lnTo>
                    <a:pt x="175831" y="252222"/>
                  </a:lnTo>
                  <a:lnTo>
                    <a:pt x="0" y="12611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0787" y="4873751"/>
              <a:ext cx="525779" cy="5257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56460" y="3552444"/>
              <a:ext cx="525779" cy="5242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95244" y="4719827"/>
              <a:ext cx="885443" cy="10332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39156" y="3223260"/>
              <a:ext cx="1280159" cy="147827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760715" y="1551409"/>
            <a:ext cx="525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Alice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35174" y="1551409"/>
            <a:ext cx="426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Georgia"/>
                <a:cs typeface="Georgia"/>
              </a:rPr>
              <a:t>Bob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28874" y="4691806"/>
            <a:ext cx="1734820" cy="213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An </a:t>
            </a:r>
            <a:r>
              <a:rPr sz="1800" spc="-10" dirty="0">
                <a:latin typeface="Georgia"/>
                <a:cs typeface="Georgia"/>
              </a:rPr>
              <a:t>eavesdropper </a:t>
            </a:r>
            <a:r>
              <a:rPr sz="1800" dirty="0">
                <a:latin typeface="Georgia"/>
                <a:cs typeface="Georgia"/>
              </a:rPr>
              <a:t>can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see 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safe, </a:t>
            </a:r>
            <a:r>
              <a:rPr sz="1800" dirty="0">
                <a:latin typeface="Georgia"/>
                <a:cs typeface="Georgia"/>
              </a:rPr>
              <a:t>but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can’t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open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it </a:t>
            </a:r>
            <a:r>
              <a:rPr sz="1800" dirty="0">
                <a:latin typeface="Georgia"/>
                <a:cs typeface="Georgia"/>
              </a:rPr>
              <a:t>without 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key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000">
              <a:latin typeface="Georgia"/>
              <a:cs typeface="Georgia"/>
            </a:endParaRPr>
          </a:p>
          <a:p>
            <a:pPr marL="459105" marR="467359" indent="81915">
              <a:lnSpc>
                <a:spcPct val="100000"/>
              </a:lnSpc>
              <a:spcBef>
                <a:spcPts val="1390"/>
              </a:spcBef>
            </a:pPr>
            <a:r>
              <a:rPr sz="1800" spc="-10" dirty="0">
                <a:latin typeface="Georgia"/>
                <a:cs typeface="Georgia"/>
              </a:rPr>
              <a:t>Public channel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476500" y="1900427"/>
            <a:ext cx="7937500" cy="1544320"/>
            <a:chOff x="2476500" y="1900427"/>
            <a:chExt cx="7937500" cy="154432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6500" y="1900427"/>
              <a:ext cx="1097279" cy="15117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82683" y="1903476"/>
              <a:ext cx="1130807" cy="15407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49030" y="5569935"/>
            <a:ext cx="1057275" cy="474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85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Secret</a:t>
            </a:r>
            <a:r>
              <a:rPr sz="1600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Code</a:t>
            </a:r>
            <a:endParaRPr sz="16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Key:</a:t>
            </a:r>
            <a:r>
              <a:rPr sz="1600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Georgia"/>
                <a:cs typeface="Georgia"/>
              </a:rPr>
              <a:t>???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1986" y="5615315"/>
            <a:ext cx="934719" cy="474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5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Door</a:t>
            </a:r>
            <a:r>
              <a:rPr sz="1600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Lock</a:t>
            </a:r>
            <a:endParaRPr sz="1600">
              <a:latin typeface="Georgia"/>
              <a:cs typeface="Georgia"/>
            </a:endParaRPr>
          </a:p>
          <a:p>
            <a:pPr marL="9398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Key:</a:t>
            </a:r>
            <a:r>
              <a:rPr sz="1600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Georgia"/>
                <a:cs typeface="Georgia"/>
              </a:rPr>
              <a:t>???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Keys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8340" y="1536599"/>
            <a:ext cx="10634345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Georgia"/>
                <a:cs typeface="Georgia"/>
              </a:rPr>
              <a:t>In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real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life,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key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25" dirty="0">
                <a:latin typeface="Georgia"/>
                <a:cs typeface="Georgia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information</a:t>
            </a:r>
            <a:endParaRPr sz="2800">
              <a:latin typeface="Georgia"/>
              <a:cs typeface="Georgia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Georgia"/>
                <a:cs typeface="Georgia"/>
              </a:rPr>
              <a:t>Alice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and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Bob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have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information,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but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eavesdropper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doesn’t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76300" y="2872740"/>
            <a:ext cx="10815955" cy="2565400"/>
            <a:chOff x="876300" y="2872740"/>
            <a:chExt cx="10815955" cy="25654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6300" y="3197352"/>
              <a:ext cx="1741931" cy="22402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7743" y="3535680"/>
              <a:ext cx="4090827" cy="17768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6072" y="2872740"/>
              <a:ext cx="3147059" cy="14554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7947" y="3139440"/>
              <a:ext cx="2964167" cy="198881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93419" y="5570220"/>
            <a:ext cx="2108200" cy="586740"/>
          </a:xfrm>
          <a:prstGeom prst="rect">
            <a:avLst/>
          </a:prstGeom>
          <a:solidFill>
            <a:srgbClr val="A21033"/>
          </a:solidFill>
        </p:spPr>
        <p:txBody>
          <a:bodyPr vert="horz" wrap="square" lIns="0" tIns="43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Safe</a:t>
            </a:r>
            <a:endParaRPr sz="16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Key:</a:t>
            </a: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sz="1600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PIN</a:t>
            </a:r>
            <a:r>
              <a:rPr sz="1600" spc="-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Number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2979" y="5554979"/>
            <a:ext cx="2331720" cy="594360"/>
          </a:xfrm>
          <a:prstGeom prst="rect">
            <a:avLst/>
          </a:prstGeom>
          <a:solidFill>
            <a:srgbClr val="A21033"/>
          </a:solidFill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Door</a:t>
            </a:r>
            <a:r>
              <a:rPr sz="1600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Lock</a:t>
            </a:r>
            <a:endParaRPr sz="16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Key:</a:t>
            </a:r>
            <a:r>
              <a:rPr sz="1600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Which pins</a:t>
            </a:r>
            <a:r>
              <a:rPr sz="1600" spc="-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sz="1600" spc="-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press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79180" y="5509259"/>
            <a:ext cx="3088005" cy="586740"/>
          </a:xfrm>
          <a:prstGeom prst="rect">
            <a:avLst/>
          </a:prstGeom>
          <a:solidFill>
            <a:srgbClr val="A21033"/>
          </a:solidFill>
        </p:spPr>
        <p:txBody>
          <a:bodyPr vert="horz" wrap="square" lIns="0" tIns="43180" rIns="0" bIns="0" rtlCol="0">
            <a:spAutoFit/>
          </a:bodyPr>
          <a:lstStyle/>
          <a:p>
            <a:pPr marL="46990" algn="ctr">
              <a:lnSpc>
                <a:spcPct val="100000"/>
              </a:lnSpc>
              <a:spcBef>
                <a:spcPts val="340"/>
              </a:spcBef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Secret</a:t>
            </a:r>
            <a:r>
              <a:rPr sz="1600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Code</a:t>
            </a:r>
            <a:endParaRPr sz="1600">
              <a:latin typeface="Georgia"/>
              <a:cs typeface="Georgia"/>
            </a:endParaRPr>
          </a:p>
          <a:p>
            <a:pPr marL="46355" algn="ctr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Key:</a:t>
            </a:r>
            <a:r>
              <a:rPr sz="1600" spc="-3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Translation</a:t>
            </a:r>
            <a:r>
              <a:rPr sz="1600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back</a:t>
            </a:r>
            <a:r>
              <a:rPr sz="1600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dirty="0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sz="1600" spc="-5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Georgia"/>
                <a:cs typeface="Georgia"/>
              </a:rPr>
              <a:t>English</a:t>
            </a:r>
            <a:endParaRPr sz="1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30" dirty="0"/>
              <a:t> </a:t>
            </a:r>
            <a:r>
              <a:rPr dirty="0"/>
              <a:t>Caesar</a:t>
            </a:r>
            <a:r>
              <a:rPr spc="-20" dirty="0"/>
              <a:t> </a:t>
            </a:r>
            <a:r>
              <a:rPr spc="-10" dirty="0"/>
              <a:t>Cipher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54270" y="1753495"/>
          <a:ext cx="767715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254270" y="2291975"/>
          <a:ext cx="7677150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308348" y="1592580"/>
            <a:ext cx="337185" cy="1301750"/>
            <a:chOff x="4308348" y="1592580"/>
            <a:chExt cx="337185" cy="13017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8348" y="1592580"/>
              <a:ext cx="336803" cy="13014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355592" y="1616964"/>
              <a:ext cx="242570" cy="1207135"/>
            </a:xfrm>
            <a:custGeom>
              <a:avLst/>
              <a:gdLst/>
              <a:ahLst/>
              <a:cxnLst/>
              <a:rect l="l" t="t" r="r" b="b"/>
              <a:pathLst>
                <a:path w="242570" h="1207135">
                  <a:moveTo>
                    <a:pt x="0" y="603503"/>
                  </a:moveTo>
                  <a:lnTo>
                    <a:pt x="943" y="527800"/>
                  </a:lnTo>
                  <a:lnTo>
                    <a:pt x="3700" y="454903"/>
                  </a:lnTo>
                  <a:lnTo>
                    <a:pt x="8154" y="385378"/>
                  </a:lnTo>
                  <a:lnTo>
                    <a:pt x="14195" y="319791"/>
                  </a:lnTo>
                  <a:lnTo>
                    <a:pt x="21706" y="258706"/>
                  </a:lnTo>
                  <a:lnTo>
                    <a:pt x="30576" y="202690"/>
                  </a:lnTo>
                  <a:lnTo>
                    <a:pt x="40691" y="152308"/>
                  </a:lnTo>
                  <a:lnTo>
                    <a:pt x="51936" y="108126"/>
                  </a:lnTo>
                  <a:lnTo>
                    <a:pt x="64199" y="70708"/>
                  </a:lnTo>
                  <a:lnTo>
                    <a:pt x="91324" y="18431"/>
                  </a:lnTo>
                  <a:lnTo>
                    <a:pt x="121157" y="0"/>
                  </a:lnTo>
                  <a:lnTo>
                    <a:pt x="136356" y="4702"/>
                  </a:lnTo>
                  <a:lnTo>
                    <a:pt x="164948" y="40622"/>
                  </a:lnTo>
                  <a:lnTo>
                    <a:pt x="190379" y="108126"/>
                  </a:lnTo>
                  <a:lnTo>
                    <a:pt x="201624" y="152308"/>
                  </a:lnTo>
                  <a:lnTo>
                    <a:pt x="211739" y="202690"/>
                  </a:lnTo>
                  <a:lnTo>
                    <a:pt x="220609" y="258706"/>
                  </a:lnTo>
                  <a:lnTo>
                    <a:pt x="228120" y="319791"/>
                  </a:lnTo>
                  <a:lnTo>
                    <a:pt x="234161" y="385378"/>
                  </a:lnTo>
                  <a:lnTo>
                    <a:pt x="238615" y="454903"/>
                  </a:lnTo>
                  <a:lnTo>
                    <a:pt x="241372" y="527800"/>
                  </a:lnTo>
                  <a:lnTo>
                    <a:pt x="242315" y="603503"/>
                  </a:lnTo>
                  <a:lnTo>
                    <a:pt x="241372" y="679207"/>
                  </a:lnTo>
                  <a:lnTo>
                    <a:pt x="238615" y="752104"/>
                  </a:lnTo>
                  <a:lnTo>
                    <a:pt x="234161" y="821629"/>
                  </a:lnTo>
                  <a:lnTo>
                    <a:pt x="228120" y="887216"/>
                  </a:lnTo>
                  <a:lnTo>
                    <a:pt x="220609" y="948301"/>
                  </a:lnTo>
                  <a:lnTo>
                    <a:pt x="211739" y="1004317"/>
                  </a:lnTo>
                  <a:lnTo>
                    <a:pt x="201624" y="1054699"/>
                  </a:lnTo>
                  <a:lnTo>
                    <a:pt x="190379" y="1098881"/>
                  </a:lnTo>
                  <a:lnTo>
                    <a:pt x="178116" y="1136299"/>
                  </a:lnTo>
                  <a:lnTo>
                    <a:pt x="150991" y="1188576"/>
                  </a:lnTo>
                  <a:lnTo>
                    <a:pt x="121157" y="1207008"/>
                  </a:lnTo>
                  <a:lnTo>
                    <a:pt x="105959" y="1202305"/>
                  </a:lnTo>
                  <a:lnTo>
                    <a:pt x="77367" y="1166385"/>
                  </a:lnTo>
                  <a:lnTo>
                    <a:pt x="51936" y="1098881"/>
                  </a:lnTo>
                  <a:lnTo>
                    <a:pt x="40691" y="1054699"/>
                  </a:lnTo>
                  <a:lnTo>
                    <a:pt x="30576" y="1004317"/>
                  </a:lnTo>
                  <a:lnTo>
                    <a:pt x="21706" y="948301"/>
                  </a:lnTo>
                  <a:lnTo>
                    <a:pt x="14195" y="887216"/>
                  </a:lnTo>
                  <a:lnTo>
                    <a:pt x="8154" y="821629"/>
                  </a:lnTo>
                  <a:lnTo>
                    <a:pt x="3700" y="752104"/>
                  </a:lnTo>
                  <a:lnTo>
                    <a:pt x="943" y="679207"/>
                  </a:lnTo>
                  <a:lnTo>
                    <a:pt x="0" y="6035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07494" y="3159772"/>
            <a:ext cx="1249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4F81BC"/>
                </a:solidFill>
                <a:latin typeface="Lucida Console"/>
                <a:cs typeface="Lucida Console"/>
              </a:rPr>
              <a:t>HELLO</a:t>
            </a:r>
            <a:endParaRPr sz="3200">
              <a:latin typeface="Lucida Console"/>
              <a:cs typeface="Lucida Consol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16908" y="3360420"/>
            <a:ext cx="1187450" cy="260985"/>
            <a:chOff x="4216908" y="3360420"/>
            <a:chExt cx="1187450" cy="2609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6908" y="3360420"/>
              <a:ext cx="1187195" cy="26060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64152" y="3390900"/>
              <a:ext cx="1091565" cy="152400"/>
            </a:xfrm>
            <a:custGeom>
              <a:avLst/>
              <a:gdLst/>
              <a:ahLst/>
              <a:cxnLst/>
              <a:rect l="l" t="t" r="r" b="b"/>
              <a:pathLst>
                <a:path w="1091564" h="152400">
                  <a:moveTo>
                    <a:pt x="1014984" y="0"/>
                  </a:moveTo>
                  <a:lnTo>
                    <a:pt x="1014984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1014984" y="114300"/>
                  </a:lnTo>
                  <a:lnTo>
                    <a:pt x="1014984" y="152400"/>
                  </a:lnTo>
                  <a:lnTo>
                    <a:pt x="1091184" y="76200"/>
                  </a:lnTo>
                  <a:lnTo>
                    <a:pt x="10149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64152" y="3390900"/>
              <a:ext cx="1091565" cy="152400"/>
            </a:xfrm>
            <a:custGeom>
              <a:avLst/>
              <a:gdLst/>
              <a:ahLst/>
              <a:cxnLst/>
              <a:rect l="l" t="t" r="r" b="b"/>
              <a:pathLst>
                <a:path w="1091564" h="152400">
                  <a:moveTo>
                    <a:pt x="0" y="38100"/>
                  </a:moveTo>
                  <a:lnTo>
                    <a:pt x="1014984" y="38100"/>
                  </a:lnTo>
                  <a:lnTo>
                    <a:pt x="1014984" y="0"/>
                  </a:lnTo>
                  <a:lnTo>
                    <a:pt x="1091184" y="76200"/>
                  </a:lnTo>
                  <a:lnTo>
                    <a:pt x="1014984" y="152400"/>
                  </a:lnTo>
                  <a:lnTo>
                    <a:pt x="1014984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349677" y="3111309"/>
            <a:ext cx="829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Encrypt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78596" y="3159772"/>
            <a:ext cx="1249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0000"/>
                </a:solidFill>
                <a:latin typeface="Lucida Console"/>
                <a:cs typeface="Lucida Console"/>
              </a:rPr>
              <a:t>NKRRU</a:t>
            </a:r>
            <a:endParaRPr sz="3200">
              <a:latin typeface="Lucida Console"/>
              <a:cs typeface="Lucida Consol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033260" y="3360420"/>
            <a:ext cx="1188720" cy="260985"/>
            <a:chOff x="7033260" y="3360420"/>
            <a:chExt cx="1188720" cy="26098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3260" y="3360420"/>
              <a:ext cx="1188719" cy="26060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80503" y="3390900"/>
              <a:ext cx="1092835" cy="152400"/>
            </a:xfrm>
            <a:custGeom>
              <a:avLst/>
              <a:gdLst/>
              <a:ahLst/>
              <a:cxnLst/>
              <a:rect l="l" t="t" r="r" b="b"/>
              <a:pathLst>
                <a:path w="1092834" h="152400">
                  <a:moveTo>
                    <a:pt x="1016508" y="0"/>
                  </a:moveTo>
                  <a:lnTo>
                    <a:pt x="1016508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1016508" y="114300"/>
                  </a:lnTo>
                  <a:lnTo>
                    <a:pt x="1016508" y="152400"/>
                  </a:lnTo>
                  <a:lnTo>
                    <a:pt x="1092708" y="76200"/>
                  </a:lnTo>
                  <a:lnTo>
                    <a:pt x="10165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80503" y="3390900"/>
              <a:ext cx="1092835" cy="152400"/>
            </a:xfrm>
            <a:custGeom>
              <a:avLst/>
              <a:gdLst/>
              <a:ahLst/>
              <a:cxnLst/>
              <a:rect l="l" t="t" r="r" b="b"/>
              <a:pathLst>
                <a:path w="1092834" h="152400">
                  <a:moveTo>
                    <a:pt x="0" y="38100"/>
                  </a:moveTo>
                  <a:lnTo>
                    <a:pt x="1016508" y="38100"/>
                  </a:lnTo>
                  <a:lnTo>
                    <a:pt x="1016508" y="0"/>
                  </a:lnTo>
                  <a:lnTo>
                    <a:pt x="1092708" y="76200"/>
                  </a:lnTo>
                  <a:lnTo>
                    <a:pt x="1016508" y="152400"/>
                  </a:lnTo>
                  <a:lnTo>
                    <a:pt x="1016508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182467" y="3111309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Decrypt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36222" y="3149136"/>
            <a:ext cx="1249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4F81BC"/>
                </a:solidFill>
                <a:latin typeface="Lucida Console"/>
                <a:cs typeface="Lucida Console"/>
              </a:rPr>
              <a:t>HELLO</a:t>
            </a:r>
            <a:endParaRPr sz="3200">
              <a:latin typeface="Lucida Console"/>
              <a:cs typeface="Lucida Console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06467" y="3531108"/>
            <a:ext cx="3378835" cy="1437640"/>
            <a:chOff x="4506467" y="3531108"/>
            <a:chExt cx="3378835" cy="1437640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6467" y="3547872"/>
              <a:ext cx="518147" cy="29717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67016" y="3531108"/>
              <a:ext cx="518159" cy="2971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3039" y="4134612"/>
              <a:ext cx="518159" cy="2971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98007" y="4553712"/>
              <a:ext cx="355079" cy="41452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388333" y="4131223"/>
            <a:ext cx="3750310" cy="203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62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=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6 letter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shift</a:t>
            </a:r>
            <a:endParaRPr sz="1800">
              <a:latin typeface="Georgia"/>
              <a:cs typeface="Georgia"/>
            </a:endParaRPr>
          </a:p>
          <a:p>
            <a:pPr marL="1626235">
              <a:lnSpc>
                <a:spcPct val="100000"/>
              </a:lnSpc>
              <a:spcBef>
                <a:spcPts val="1410"/>
              </a:spcBef>
            </a:pPr>
            <a:r>
              <a:rPr sz="1800" dirty="0">
                <a:latin typeface="Georgia"/>
                <a:cs typeface="Georgia"/>
              </a:rPr>
              <a:t>= NKRRU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ciphertext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000">
              <a:latin typeface="Georgia"/>
              <a:cs typeface="Georgia"/>
            </a:endParaRPr>
          </a:p>
          <a:p>
            <a:pPr marR="313690" algn="ctr">
              <a:lnSpc>
                <a:spcPct val="100000"/>
              </a:lnSpc>
              <a:spcBef>
                <a:spcPts val="1325"/>
              </a:spcBef>
            </a:pPr>
            <a:r>
              <a:rPr sz="1800" dirty="0">
                <a:latin typeface="Georgia"/>
                <a:cs typeface="Georgia"/>
              </a:rPr>
              <a:t>Big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Problem!</a:t>
            </a:r>
            <a:endParaRPr sz="1800">
              <a:latin typeface="Georgia"/>
              <a:cs typeface="Georgia"/>
            </a:endParaRPr>
          </a:p>
          <a:p>
            <a:pPr marL="12700" marR="327025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If you know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one</a:t>
            </a:r>
            <a:r>
              <a:rPr sz="1800" b="1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encrypted</a:t>
            </a:r>
            <a:r>
              <a:rPr sz="1800" spc="-10" dirty="0">
                <a:latin typeface="Georgia"/>
                <a:cs typeface="Georgia"/>
              </a:rPr>
              <a:t> letter, </a:t>
            </a:r>
            <a:r>
              <a:rPr sz="1800" dirty="0">
                <a:latin typeface="Georgia"/>
                <a:cs typeface="Georgia"/>
              </a:rPr>
              <a:t>you know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the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whole</a:t>
            </a:r>
            <a:r>
              <a:rPr sz="1800" b="1" u="sng" spc="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message</a:t>
            </a:r>
            <a:r>
              <a:rPr sz="1800" spc="-10" dirty="0">
                <a:latin typeface="Georgia"/>
                <a:cs typeface="Georgia"/>
              </a:rPr>
              <a:t>!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30" dirty="0"/>
              <a:t> </a:t>
            </a:r>
            <a:r>
              <a:rPr dirty="0"/>
              <a:t>One-Time</a:t>
            </a:r>
            <a:r>
              <a:rPr spc="-50" dirty="0"/>
              <a:t> </a:t>
            </a:r>
            <a:r>
              <a:rPr dirty="0"/>
              <a:t>Pad</a:t>
            </a:r>
            <a:r>
              <a:rPr spc="-5" dirty="0"/>
              <a:t> </a:t>
            </a:r>
            <a:r>
              <a:rPr sz="1800" dirty="0"/>
              <a:t>(aka</a:t>
            </a:r>
            <a:r>
              <a:rPr sz="1800" spc="-5" dirty="0"/>
              <a:t> </a:t>
            </a:r>
            <a:r>
              <a:rPr sz="1800" dirty="0"/>
              <a:t>Vernam</a:t>
            </a:r>
            <a:r>
              <a:rPr sz="1800" spc="-15" dirty="0"/>
              <a:t> </a:t>
            </a:r>
            <a:r>
              <a:rPr sz="1800" spc="-10" dirty="0"/>
              <a:t>cipher)</a:t>
            </a:r>
            <a:endParaRPr sz="1800"/>
          </a:p>
        </p:txBody>
      </p:sp>
      <p:grpSp>
        <p:nvGrpSpPr>
          <p:cNvPr id="4" name="object 4"/>
          <p:cNvGrpSpPr/>
          <p:nvPr/>
        </p:nvGrpSpPr>
        <p:grpSpPr>
          <a:xfrm>
            <a:off x="3440734" y="1772526"/>
            <a:ext cx="2360295" cy="1694180"/>
            <a:chOff x="3440734" y="1772526"/>
            <a:chExt cx="2360295" cy="1694180"/>
          </a:xfrm>
        </p:grpSpPr>
        <p:sp>
          <p:nvSpPr>
            <p:cNvPr id="5" name="object 5"/>
            <p:cNvSpPr/>
            <p:nvPr/>
          </p:nvSpPr>
          <p:spPr>
            <a:xfrm>
              <a:off x="4325823" y="1772526"/>
              <a:ext cx="295275" cy="370840"/>
            </a:xfrm>
            <a:custGeom>
              <a:avLst/>
              <a:gdLst/>
              <a:ahLst/>
              <a:cxnLst/>
              <a:rect l="l" t="t" r="r" b="b"/>
              <a:pathLst>
                <a:path w="295275" h="370839">
                  <a:moveTo>
                    <a:pt x="295033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295033" y="370839"/>
                  </a:lnTo>
                  <a:lnTo>
                    <a:pt x="2950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25823" y="2311006"/>
              <a:ext cx="295275" cy="763270"/>
            </a:xfrm>
            <a:custGeom>
              <a:avLst/>
              <a:gdLst/>
              <a:ahLst/>
              <a:cxnLst/>
              <a:rect l="l" t="t" r="r" b="b"/>
              <a:pathLst>
                <a:path w="295275" h="763269">
                  <a:moveTo>
                    <a:pt x="295033" y="392112"/>
                  </a:moveTo>
                  <a:lnTo>
                    <a:pt x="0" y="392112"/>
                  </a:lnTo>
                  <a:lnTo>
                    <a:pt x="0" y="762952"/>
                  </a:lnTo>
                  <a:lnTo>
                    <a:pt x="295033" y="762952"/>
                  </a:lnTo>
                  <a:lnTo>
                    <a:pt x="295033" y="392112"/>
                  </a:lnTo>
                  <a:close/>
                </a:path>
                <a:path w="295275" h="763269">
                  <a:moveTo>
                    <a:pt x="295033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295033" y="370840"/>
                  </a:lnTo>
                  <a:lnTo>
                    <a:pt x="2950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40734" y="1772526"/>
              <a:ext cx="295275" cy="370840"/>
            </a:xfrm>
            <a:custGeom>
              <a:avLst/>
              <a:gdLst/>
              <a:ahLst/>
              <a:cxnLst/>
              <a:rect l="l" t="t" r="r" b="b"/>
              <a:pathLst>
                <a:path w="295275" h="370839">
                  <a:moveTo>
                    <a:pt x="295033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295033" y="370839"/>
                  </a:lnTo>
                  <a:lnTo>
                    <a:pt x="2950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40735" y="2311006"/>
              <a:ext cx="295275" cy="763270"/>
            </a:xfrm>
            <a:custGeom>
              <a:avLst/>
              <a:gdLst/>
              <a:ahLst/>
              <a:cxnLst/>
              <a:rect l="l" t="t" r="r" b="b"/>
              <a:pathLst>
                <a:path w="295275" h="763269">
                  <a:moveTo>
                    <a:pt x="295033" y="392112"/>
                  </a:moveTo>
                  <a:lnTo>
                    <a:pt x="0" y="392112"/>
                  </a:lnTo>
                  <a:lnTo>
                    <a:pt x="0" y="762952"/>
                  </a:lnTo>
                  <a:lnTo>
                    <a:pt x="295033" y="762952"/>
                  </a:lnTo>
                  <a:lnTo>
                    <a:pt x="295033" y="392112"/>
                  </a:lnTo>
                  <a:close/>
                </a:path>
                <a:path w="295275" h="763269">
                  <a:moveTo>
                    <a:pt x="295033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295033" y="370840"/>
                  </a:lnTo>
                  <a:lnTo>
                    <a:pt x="2950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05945" y="1772526"/>
              <a:ext cx="295275" cy="370840"/>
            </a:xfrm>
            <a:custGeom>
              <a:avLst/>
              <a:gdLst/>
              <a:ahLst/>
              <a:cxnLst/>
              <a:rect l="l" t="t" r="r" b="b"/>
              <a:pathLst>
                <a:path w="295275" h="370839">
                  <a:moveTo>
                    <a:pt x="295033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295033" y="370839"/>
                  </a:lnTo>
                  <a:lnTo>
                    <a:pt x="2950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05945" y="2311006"/>
              <a:ext cx="295275" cy="1155700"/>
            </a:xfrm>
            <a:custGeom>
              <a:avLst/>
              <a:gdLst/>
              <a:ahLst/>
              <a:cxnLst/>
              <a:rect l="l" t="t" r="r" b="b"/>
              <a:pathLst>
                <a:path w="295275" h="1155700">
                  <a:moveTo>
                    <a:pt x="295033" y="784237"/>
                  </a:moveTo>
                  <a:lnTo>
                    <a:pt x="0" y="784237"/>
                  </a:lnTo>
                  <a:lnTo>
                    <a:pt x="0" y="1155077"/>
                  </a:lnTo>
                  <a:lnTo>
                    <a:pt x="295033" y="1155077"/>
                  </a:lnTo>
                  <a:lnTo>
                    <a:pt x="295033" y="784237"/>
                  </a:lnTo>
                  <a:close/>
                </a:path>
                <a:path w="295275" h="1155700">
                  <a:moveTo>
                    <a:pt x="295033" y="392112"/>
                  </a:moveTo>
                  <a:lnTo>
                    <a:pt x="0" y="392112"/>
                  </a:lnTo>
                  <a:lnTo>
                    <a:pt x="0" y="762952"/>
                  </a:lnTo>
                  <a:lnTo>
                    <a:pt x="295033" y="762952"/>
                  </a:lnTo>
                  <a:lnTo>
                    <a:pt x="295033" y="392112"/>
                  </a:lnTo>
                  <a:close/>
                </a:path>
                <a:path w="295275" h="1155700">
                  <a:moveTo>
                    <a:pt x="295033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295033" y="370840"/>
                  </a:lnTo>
                  <a:lnTo>
                    <a:pt x="29503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207645" y="2849561"/>
            <a:ext cx="14331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A </a:t>
            </a:r>
            <a:r>
              <a:rPr sz="1800" spc="-10" dirty="0">
                <a:latin typeface="Georgia"/>
                <a:cs typeface="Georgia"/>
              </a:rPr>
              <a:t>different </a:t>
            </a:r>
            <a:r>
              <a:rPr sz="1800" dirty="0">
                <a:latin typeface="Georgia"/>
                <a:cs typeface="Georgia"/>
              </a:rPr>
              <a:t>Caesar </a:t>
            </a:r>
            <a:r>
              <a:rPr sz="1800" spc="-10" dirty="0">
                <a:latin typeface="Georgia"/>
                <a:cs typeface="Georgia"/>
              </a:rPr>
              <a:t>cipher </a:t>
            </a:r>
            <a:r>
              <a:rPr sz="1800" dirty="0">
                <a:latin typeface="Georgia"/>
                <a:cs typeface="Georgia"/>
              </a:rPr>
              <a:t>for each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letter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24428" y="1679448"/>
            <a:ext cx="2392680" cy="3175000"/>
            <a:chOff x="3424428" y="1679448"/>
            <a:chExt cx="2392680" cy="317500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8348" y="1679448"/>
              <a:ext cx="336803" cy="109423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355592" y="1703832"/>
              <a:ext cx="242570" cy="1000125"/>
            </a:xfrm>
            <a:custGeom>
              <a:avLst/>
              <a:gdLst/>
              <a:ahLst/>
              <a:cxnLst/>
              <a:rect l="l" t="t" r="r" b="b"/>
              <a:pathLst>
                <a:path w="242570" h="1000125">
                  <a:moveTo>
                    <a:pt x="0" y="499872"/>
                  </a:moveTo>
                  <a:lnTo>
                    <a:pt x="1313" y="426004"/>
                  </a:lnTo>
                  <a:lnTo>
                    <a:pt x="5129" y="355502"/>
                  </a:lnTo>
                  <a:lnTo>
                    <a:pt x="11260" y="289138"/>
                  </a:lnTo>
                  <a:lnTo>
                    <a:pt x="19518" y="227686"/>
                  </a:lnTo>
                  <a:lnTo>
                    <a:pt x="29717" y="171918"/>
                  </a:lnTo>
                  <a:lnTo>
                    <a:pt x="41668" y="122609"/>
                  </a:lnTo>
                  <a:lnTo>
                    <a:pt x="55185" y="80532"/>
                  </a:lnTo>
                  <a:lnTo>
                    <a:pt x="86165" y="21164"/>
                  </a:lnTo>
                  <a:lnTo>
                    <a:pt x="121157" y="0"/>
                  </a:lnTo>
                  <a:lnTo>
                    <a:pt x="139062" y="5419"/>
                  </a:lnTo>
                  <a:lnTo>
                    <a:pt x="172236" y="46459"/>
                  </a:lnTo>
                  <a:lnTo>
                    <a:pt x="200647" y="122609"/>
                  </a:lnTo>
                  <a:lnTo>
                    <a:pt x="212598" y="171918"/>
                  </a:lnTo>
                  <a:lnTo>
                    <a:pt x="222797" y="227686"/>
                  </a:lnTo>
                  <a:lnTo>
                    <a:pt x="231055" y="289138"/>
                  </a:lnTo>
                  <a:lnTo>
                    <a:pt x="237186" y="355502"/>
                  </a:lnTo>
                  <a:lnTo>
                    <a:pt x="241002" y="426004"/>
                  </a:lnTo>
                  <a:lnTo>
                    <a:pt x="242315" y="499872"/>
                  </a:lnTo>
                  <a:lnTo>
                    <a:pt x="241002" y="573739"/>
                  </a:lnTo>
                  <a:lnTo>
                    <a:pt x="237186" y="644241"/>
                  </a:lnTo>
                  <a:lnTo>
                    <a:pt x="231055" y="710605"/>
                  </a:lnTo>
                  <a:lnTo>
                    <a:pt x="222797" y="772057"/>
                  </a:lnTo>
                  <a:lnTo>
                    <a:pt x="212598" y="827825"/>
                  </a:lnTo>
                  <a:lnTo>
                    <a:pt x="200647" y="877134"/>
                  </a:lnTo>
                  <a:lnTo>
                    <a:pt x="187130" y="919211"/>
                  </a:lnTo>
                  <a:lnTo>
                    <a:pt x="156150" y="978579"/>
                  </a:lnTo>
                  <a:lnTo>
                    <a:pt x="121157" y="999744"/>
                  </a:lnTo>
                  <a:lnTo>
                    <a:pt x="103253" y="994324"/>
                  </a:lnTo>
                  <a:lnTo>
                    <a:pt x="70079" y="953284"/>
                  </a:lnTo>
                  <a:lnTo>
                    <a:pt x="41668" y="877134"/>
                  </a:lnTo>
                  <a:lnTo>
                    <a:pt x="29717" y="827825"/>
                  </a:lnTo>
                  <a:lnTo>
                    <a:pt x="19518" y="772057"/>
                  </a:lnTo>
                  <a:lnTo>
                    <a:pt x="11260" y="710605"/>
                  </a:lnTo>
                  <a:lnTo>
                    <a:pt x="5129" y="644241"/>
                  </a:lnTo>
                  <a:lnTo>
                    <a:pt x="1313" y="573739"/>
                  </a:lnTo>
                  <a:lnTo>
                    <a:pt x="0" y="49987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4428" y="1679448"/>
              <a:ext cx="335279" cy="146456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471672" y="1703832"/>
              <a:ext cx="241300" cy="1370330"/>
            </a:xfrm>
            <a:custGeom>
              <a:avLst/>
              <a:gdLst/>
              <a:ahLst/>
              <a:cxnLst/>
              <a:rect l="l" t="t" r="r" b="b"/>
              <a:pathLst>
                <a:path w="241300" h="1370330">
                  <a:moveTo>
                    <a:pt x="0" y="685038"/>
                  </a:moveTo>
                  <a:lnTo>
                    <a:pt x="706" y="610396"/>
                  </a:lnTo>
                  <a:lnTo>
                    <a:pt x="2776" y="538082"/>
                  </a:lnTo>
                  <a:lnTo>
                    <a:pt x="6137" y="468514"/>
                  </a:lnTo>
                  <a:lnTo>
                    <a:pt x="10715" y="402109"/>
                  </a:lnTo>
                  <a:lnTo>
                    <a:pt x="16436" y="339287"/>
                  </a:lnTo>
                  <a:lnTo>
                    <a:pt x="23228" y="280464"/>
                  </a:lnTo>
                  <a:lnTo>
                    <a:pt x="31016" y="226059"/>
                  </a:lnTo>
                  <a:lnTo>
                    <a:pt x="39728" y="176489"/>
                  </a:lnTo>
                  <a:lnTo>
                    <a:pt x="49289" y="132173"/>
                  </a:lnTo>
                  <a:lnTo>
                    <a:pt x="59627" y="93528"/>
                  </a:lnTo>
                  <a:lnTo>
                    <a:pt x="82339" y="34923"/>
                  </a:lnTo>
                  <a:lnTo>
                    <a:pt x="107276" y="4019"/>
                  </a:lnTo>
                  <a:lnTo>
                    <a:pt x="120396" y="0"/>
                  </a:lnTo>
                  <a:lnTo>
                    <a:pt x="133515" y="4019"/>
                  </a:lnTo>
                  <a:lnTo>
                    <a:pt x="158452" y="34923"/>
                  </a:lnTo>
                  <a:lnTo>
                    <a:pt x="181164" y="93528"/>
                  </a:lnTo>
                  <a:lnTo>
                    <a:pt x="191502" y="132173"/>
                  </a:lnTo>
                  <a:lnTo>
                    <a:pt x="201063" y="176489"/>
                  </a:lnTo>
                  <a:lnTo>
                    <a:pt x="209775" y="226059"/>
                  </a:lnTo>
                  <a:lnTo>
                    <a:pt x="217563" y="280464"/>
                  </a:lnTo>
                  <a:lnTo>
                    <a:pt x="224355" y="339287"/>
                  </a:lnTo>
                  <a:lnTo>
                    <a:pt x="230076" y="402109"/>
                  </a:lnTo>
                  <a:lnTo>
                    <a:pt x="234654" y="468514"/>
                  </a:lnTo>
                  <a:lnTo>
                    <a:pt x="238015" y="538082"/>
                  </a:lnTo>
                  <a:lnTo>
                    <a:pt x="240085" y="610396"/>
                  </a:lnTo>
                  <a:lnTo>
                    <a:pt x="240792" y="685038"/>
                  </a:lnTo>
                  <a:lnTo>
                    <a:pt x="240085" y="759679"/>
                  </a:lnTo>
                  <a:lnTo>
                    <a:pt x="238015" y="831993"/>
                  </a:lnTo>
                  <a:lnTo>
                    <a:pt x="234654" y="901561"/>
                  </a:lnTo>
                  <a:lnTo>
                    <a:pt x="230076" y="967966"/>
                  </a:lnTo>
                  <a:lnTo>
                    <a:pt x="224355" y="1030788"/>
                  </a:lnTo>
                  <a:lnTo>
                    <a:pt x="217563" y="1089611"/>
                  </a:lnTo>
                  <a:lnTo>
                    <a:pt x="209775" y="1144016"/>
                  </a:lnTo>
                  <a:lnTo>
                    <a:pt x="201063" y="1193586"/>
                  </a:lnTo>
                  <a:lnTo>
                    <a:pt x="191502" y="1237902"/>
                  </a:lnTo>
                  <a:lnTo>
                    <a:pt x="181164" y="1276547"/>
                  </a:lnTo>
                  <a:lnTo>
                    <a:pt x="158452" y="1335152"/>
                  </a:lnTo>
                  <a:lnTo>
                    <a:pt x="133515" y="1366056"/>
                  </a:lnTo>
                  <a:lnTo>
                    <a:pt x="120396" y="1370076"/>
                  </a:lnTo>
                  <a:lnTo>
                    <a:pt x="107276" y="1366056"/>
                  </a:lnTo>
                  <a:lnTo>
                    <a:pt x="82339" y="1335152"/>
                  </a:lnTo>
                  <a:lnTo>
                    <a:pt x="59627" y="1276547"/>
                  </a:lnTo>
                  <a:lnTo>
                    <a:pt x="49289" y="1237902"/>
                  </a:lnTo>
                  <a:lnTo>
                    <a:pt x="39728" y="1193586"/>
                  </a:lnTo>
                  <a:lnTo>
                    <a:pt x="31016" y="1144016"/>
                  </a:lnTo>
                  <a:lnTo>
                    <a:pt x="23228" y="1089611"/>
                  </a:lnTo>
                  <a:lnTo>
                    <a:pt x="16436" y="1030788"/>
                  </a:lnTo>
                  <a:lnTo>
                    <a:pt x="10715" y="967966"/>
                  </a:lnTo>
                  <a:lnTo>
                    <a:pt x="6137" y="901561"/>
                  </a:lnTo>
                  <a:lnTo>
                    <a:pt x="2776" y="831993"/>
                  </a:lnTo>
                  <a:lnTo>
                    <a:pt x="706" y="759679"/>
                  </a:lnTo>
                  <a:lnTo>
                    <a:pt x="0" y="68503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0304" y="1706880"/>
              <a:ext cx="336803" cy="179222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527548" y="1731264"/>
              <a:ext cx="242570" cy="1697989"/>
            </a:xfrm>
            <a:custGeom>
              <a:avLst/>
              <a:gdLst/>
              <a:ahLst/>
              <a:cxnLst/>
              <a:rect l="l" t="t" r="r" b="b"/>
              <a:pathLst>
                <a:path w="242570" h="1697989">
                  <a:moveTo>
                    <a:pt x="0" y="848867"/>
                  </a:moveTo>
                  <a:lnTo>
                    <a:pt x="495" y="771603"/>
                  </a:lnTo>
                  <a:lnTo>
                    <a:pt x="1951" y="696281"/>
                  </a:lnTo>
                  <a:lnTo>
                    <a:pt x="4327" y="623203"/>
                  </a:lnTo>
                  <a:lnTo>
                    <a:pt x="7579" y="552668"/>
                  </a:lnTo>
                  <a:lnTo>
                    <a:pt x="11665" y="484976"/>
                  </a:lnTo>
                  <a:lnTo>
                    <a:pt x="16541" y="420426"/>
                  </a:lnTo>
                  <a:lnTo>
                    <a:pt x="22164" y="359318"/>
                  </a:lnTo>
                  <a:lnTo>
                    <a:pt x="28493" y="301951"/>
                  </a:lnTo>
                  <a:lnTo>
                    <a:pt x="35485" y="248626"/>
                  </a:lnTo>
                  <a:lnTo>
                    <a:pt x="43096" y="199641"/>
                  </a:lnTo>
                  <a:lnTo>
                    <a:pt x="51284" y="155298"/>
                  </a:lnTo>
                  <a:lnTo>
                    <a:pt x="60006" y="115894"/>
                  </a:lnTo>
                  <a:lnTo>
                    <a:pt x="78881" y="53106"/>
                  </a:lnTo>
                  <a:lnTo>
                    <a:pt x="99379" y="13676"/>
                  </a:lnTo>
                  <a:lnTo>
                    <a:pt x="121157" y="0"/>
                  </a:lnTo>
                  <a:lnTo>
                    <a:pt x="132186" y="3469"/>
                  </a:lnTo>
                  <a:lnTo>
                    <a:pt x="163434" y="53106"/>
                  </a:lnTo>
                  <a:lnTo>
                    <a:pt x="182309" y="115894"/>
                  </a:lnTo>
                  <a:lnTo>
                    <a:pt x="191031" y="155298"/>
                  </a:lnTo>
                  <a:lnTo>
                    <a:pt x="199219" y="199641"/>
                  </a:lnTo>
                  <a:lnTo>
                    <a:pt x="206830" y="248626"/>
                  </a:lnTo>
                  <a:lnTo>
                    <a:pt x="213822" y="301951"/>
                  </a:lnTo>
                  <a:lnTo>
                    <a:pt x="220151" y="359318"/>
                  </a:lnTo>
                  <a:lnTo>
                    <a:pt x="225774" y="420426"/>
                  </a:lnTo>
                  <a:lnTo>
                    <a:pt x="230650" y="484976"/>
                  </a:lnTo>
                  <a:lnTo>
                    <a:pt x="234736" y="552668"/>
                  </a:lnTo>
                  <a:lnTo>
                    <a:pt x="237988" y="623203"/>
                  </a:lnTo>
                  <a:lnTo>
                    <a:pt x="240364" y="696281"/>
                  </a:lnTo>
                  <a:lnTo>
                    <a:pt x="241820" y="771603"/>
                  </a:lnTo>
                  <a:lnTo>
                    <a:pt x="242315" y="848867"/>
                  </a:lnTo>
                  <a:lnTo>
                    <a:pt x="241820" y="926132"/>
                  </a:lnTo>
                  <a:lnTo>
                    <a:pt x="240364" y="1001454"/>
                  </a:lnTo>
                  <a:lnTo>
                    <a:pt x="237988" y="1074532"/>
                  </a:lnTo>
                  <a:lnTo>
                    <a:pt x="234736" y="1145067"/>
                  </a:lnTo>
                  <a:lnTo>
                    <a:pt x="230650" y="1212759"/>
                  </a:lnTo>
                  <a:lnTo>
                    <a:pt x="225774" y="1277309"/>
                  </a:lnTo>
                  <a:lnTo>
                    <a:pt x="220151" y="1338417"/>
                  </a:lnTo>
                  <a:lnTo>
                    <a:pt x="213822" y="1395784"/>
                  </a:lnTo>
                  <a:lnTo>
                    <a:pt x="206830" y="1449109"/>
                  </a:lnTo>
                  <a:lnTo>
                    <a:pt x="199219" y="1498094"/>
                  </a:lnTo>
                  <a:lnTo>
                    <a:pt x="191031" y="1542437"/>
                  </a:lnTo>
                  <a:lnTo>
                    <a:pt x="182309" y="1581841"/>
                  </a:lnTo>
                  <a:lnTo>
                    <a:pt x="163434" y="1644629"/>
                  </a:lnTo>
                  <a:lnTo>
                    <a:pt x="142936" y="1684059"/>
                  </a:lnTo>
                  <a:lnTo>
                    <a:pt x="121157" y="1697735"/>
                  </a:lnTo>
                  <a:lnTo>
                    <a:pt x="110129" y="1694266"/>
                  </a:lnTo>
                  <a:lnTo>
                    <a:pt x="78881" y="1644629"/>
                  </a:lnTo>
                  <a:lnTo>
                    <a:pt x="60006" y="1581841"/>
                  </a:lnTo>
                  <a:lnTo>
                    <a:pt x="51284" y="1542437"/>
                  </a:lnTo>
                  <a:lnTo>
                    <a:pt x="43096" y="1498094"/>
                  </a:lnTo>
                  <a:lnTo>
                    <a:pt x="35485" y="1449109"/>
                  </a:lnTo>
                  <a:lnTo>
                    <a:pt x="28493" y="1395784"/>
                  </a:lnTo>
                  <a:lnTo>
                    <a:pt x="22164" y="1338417"/>
                  </a:lnTo>
                  <a:lnTo>
                    <a:pt x="16541" y="1277309"/>
                  </a:lnTo>
                  <a:lnTo>
                    <a:pt x="11665" y="1212759"/>
                  </a:lnTo>
                  <a:lnTo>
                    <a:pt x="7579" y="1145067"/>
                  </a:lnTo>
                  <a:lnTo>
                    <a:pt x="4327" y="1074532"/>
                  </a:lnTo>
                  <a:lnTo>
                    <a:pt x="1951" y="1001454"/>
                  </a:lnTo>
                  <a:lnTo>
                    <a:pt x="495" y="926132"/>
                  </a:lnTo>
                  <a:lnTo>
                    <a:pt x="0" y="84886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0304" y="1706880"/>
              <a:ext cx="336803" cy="22219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6908" y="4593336"/>
              <a:ext cx="1187195" cy="2606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64152" y="4623816"/>
              <a:ext cx="1091565" cy="152400"/>
            </a:xfrm>
            <a:custGeom>
              <a:avLst/>
              <a:gdLst/>
              <a:ahLst/>
              <a:cxnLst/>
              <a:rect l="l" t="t" r="r" b="b"/>
              <a:pathLst>
                <a:path w="1091564" h="152400">
                  <a:moveTo>
                    <a:pt x="1014984" y="0"/>
                  </a:moveTo>
                  <a:lnTo>
                    <a:pt x="1014984" y="38099"/>
                  </a:lnTo>
                  <a:lnTo>
                    <a:pt x="0" y="38099"/>
                  </a:lnTo>
                  <a:lnTo>
                    <a:pt x="0" y="114299"/>
                  </a:lnTo>
                  <a:lnTo>
                    <a:pt x="1014984" y="114299"/>
                  </a:lnTo>
                  <a:lnTo>
                    <a:pt x="1014984" y="152399"/>
                  </a:lnTo>
                  <a:lnTo>
                    <a:pt x="1091184" y="76199"/>
                  </a:lnTo>
                  <a:lnTo>
                    <a:pt x="10149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64152" y="4623816"/>
              <a:ext cx="1091565" cy="152400"/>
            </a:xfrm>
            <a:custGeom>
              <a:avLst/>
              <a:gdLst/>
              <a:ahLst/>
              <a:cxnLst/>
              <a:rect l="l" t="t" r="r" b="b"/>
              <a:pathLst>
                <a:path w="1091564" h="152400">
                  <a:moveTo>
                    <a:pt x="0" y="38099"/>
                  </a:moveTo>
                  <a:lnTo>
                    <a:pt x="1014984" y="38099"/>
                  </a:lnTo>
                  <a:lnTo>
                    <a:pt x="1014984" y="0"/>
                  </a:lnTo>
                  <a:lnTo>
                    <a:pt x="1091184" y="76199"/>
                  </a:lnTo>
                  <a:lnTo>
                    <a:pt x="1014984" y="152399"/>
                  </a:lnTo>
                  <a:lnTo>
                    <a:pt x="1014984" y="114299"/>
                  </a:lnTo>
                  <a:lnTo>
                    <a:pt x="0" y="114299"/>
                  </a:lnTo>
                  <a:lnTo>
                    <a:pt x="0" y="380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254270" y="1753495"/>
          <a:ext cx="7677148" cy="2474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36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12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58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149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95275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R="6985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R="85725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005">
                <a:tc grid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71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1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67945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922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922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795"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223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925">
                <a:tc row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69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1435">
                        <a:lnSpc>
                          <a:spcPts val="1785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2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8572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4" name="object 24"/>
          <p:cNvGrpSpPr/>
          <p:nvPr/>
        </p:nvGrpSpPr>
        <p:grpSpPr>
          <a:xfrm>
            <a:off x="6365747" y="1676400"/>
            <a:ext cx="335280" cy="2644140"/>
            <a:chOff x="6365747" y="1676400"/>
            <a:chExt cx="335280" cy="264414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5747" y="1676400"/>
              <a:ext cx="335279" cy="264414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412991" y="1700783"/>
              <a:ext cx="241300" cy="2550160"/>
            </a:xfrm>
            <a:custGeom>
              <a:avLst/>
              <a:gdLst/>
              <a:ahLst/>
              <a:cxnLst/>
              <a:rect l="l" t="t" r="r" b="b"/>
              <a:pathLst>
                <a:path w="241300" h="2550160">
                  <a:moveTo>
                    <a:pt x="0" y="1274826"/>
                  </a:moveTo>
                  <a:lnTo>
                    <a:pt x="236" y="1194204"/>
                  </a:lnTo>
                  <a:lnTo>
                    <a:pt x="937" y="1114915"/>
                  </a:lnTo>
                  <a:lnTo>
                    <a:pt x="2089" y="1037108"/>
                  </a:lnTo>
                  <a:lnTo>
                    <a:pt x="3676" y="960932"/>
                  </a:lnTo>
                  <a:lnTo>
                    <a:pt x="5686" y="886536"/>
                  </a:lnTo>
                  <a:lnTo>
                    <a:pt x="8103" y="814070"/>
                  </a:lnTo>
                  <a:lnTo>
                    <a:pt x="10914" y="743683"/>
                  </a:lnTo>
                  <a:lnTo>
                    <a:pt x="14105" y="675525"/>
                  </a:lnTo>
                  <a:lnTo>
                    <a:pt x="17661" y="609745"/>
                  </a:lnTo>
                  <a:lnTo>
                    <a:pt x="21569" y="546492"/>
                  </a:lnTo>
                  <a:lnTo>
                    <a:pt x="25815" y="485915"/>
                  </a:lnTo>
                  <a:lnTo>
                    <a:pt x="30383" y="428165"/>
                  </a:lnTo>
                  <a:lnTo>
                    <a:pt x="35261" y="373389"/>
                  </a:lnTo>
                  <a:lnTo>
                    <a:pt x="40434" y="321738"/>
                  </a:lnTo>
                  <a:lnTo>
                    <a:pt x="45888" y="273361"/>
                  </a:lnTo>
                  <a:lnTo>
                    <a:pt x="51609" y="228407"/>
                  </a:lnTo>
                  <a:lnTo>
                    <a:pt x="57582" y="187026"/>
                  </a:lnTo>
                  <a:lnTo>
                    <a:pt x="63795" y="149366"/>
                  </a:lnTo>
                  <a:lnTo>
                    <a:pt x="76879" y="85810"/>
                  </a:lnTo>
                  <a:lnTo>
                    <a:pt x="90749" y="38934"/>
                  </a:lnTo>
                  <a:lnTo>
                    <a:pt x="112781" y="2508"/>
                  </a:lnTo>
                  <a:lnTo>
                    <a:pt x="120396" y="0"/>
                  </a:lnTo>
                  <a:lnTo>
                    <a:pt x="128010" y="2508"/>
                  </a:lnTo>
                  <a:lnTo>
                    <a:pt x="150042" y="38934"/>
                  </a:lnTo>
                  <a:lnTo>
                    <a:pt x="163912" y="85810"/>
                  </a:lnTo>
                  <a:lnTo>
                    <a:pt x="176996" y="149366"/>
                  </a:lnTo>
                  <a:lnTo>
                    <a:pt x="183209" y="187026"/>
                  </a:lnTo>
                  <a:lnTo>
                    <a:pt x="189182" y="228407"/>
                  </a:lnTo>
                  <a:lnTo>
                    <a:pt x="194903" y="273361"/>
                  </a:lnTo>
                  <a:lnTo>
                    <a:pt x="200357" y="321738"/>
                  </a:lnTo>
                  <a:lnTo>
                    <a:pt x="205530" y="373389"/>
                  </a:lnTo>
                  <a:lnTo>
                    <a:pt x="210408" y="428165"/>
                  </a:lnTo>
                  <a:lnTo>
                    <a:pt x="214976" y="485915"/>
                  </a:lnTo>
                  <a:lnTo>
                    <a:pt x="219222" y="546492"/>
                  </a:lnTo>
                  <a:lnTo>
                    <a:pt x="223130" y="609745"/>
                  </a:lnTo>
                  <a:lnTo>
                    <a:pt x="226686" y="675525"/>
                  </a:lnTo>
                  <a:lnTo>
                    <a:pt x="229877" y="743683"/>
                  </a:lnTo>
                  <a:lnTo>
                    <a:pt x="232688" y="814070"/>
                  </a:lnTo>
                  <a:lnTo>
                    <a:pt x="235105" y="886536"/>
                  </a:lnTo>
                  <a:lnTo>
                    <a:pt x="237115" y="960932"/>
                  </a:lnTo>
                  <a:lnTo>
                    <a:pt x="238702" y="1037108"/>
                  </a:lnTo>
                  <a:lnTo>
                    <a:pt x="239854" y="1114915"/>
                  </a:lnTo>
                  <a:lnTo>
                    <a:pt x="240555" y="1194204"/>
                  </a:lnTo>
                  <a:lnTo>
                    <a:pt x="240792" y="1274826"/>
                  </a:lnTo>
                  <a:lnTo>
                    <a:pt x="240555" y="1355447"/>
                  </a:lnTo>
                  <a:lnTo>
                    <a:pt x="239854" y="1434736"/>
                  </a:lnTo>
                  <a:lnTo>
                    <a:pt x="238702" y="1512543"/>
                  </a:lnTo>
                  <a:lnTo>
                    <a:pt x="237115" y="1588719"/>
                  </a:lnTo>
                  <a:lnTo>
                    <a:pt x="235105" y="1663115"/>
                  </a:lnTo>
                  <a:lnTo>
                    <a:pt x="232688" y="1735581"/>
                  </a:lnTo>
                  <a:lnTo>
                    <a:pt x="229877" y="1805968"/>
                  </a:lnTo>
                  <a:lnTo>
                    <a:pt x="226686" y="1874126"/>
                  </a:lnTo>
                  <a:lnTo>
                    <a:pt x="223130" y="1939906"/>
                  </a:lnTo>
                  <a:lnTo>
                    <a:pt x="219222" y="2003159"/>
                  </a:lnTo>
                  <a:lnTo>
                    <a:pt x="214976" y="2063736"/>
                  </a:lnTo>
                  <a:lnTo>
                    <a:pt x="210408" y="2121486"/>
                  </a:lnTo>
                  <a:lnTo>
                    <a:pt x="205530" y="2176262"/>
                  </a:lnTo>
                  <a:lnTo>
                    <a:pt x="200357" y="2227913"/>
                  </a:lnTo>
                  <a:lnTo>
                    <a:pt x="194903" y="2276290"/>
                  </a:lnTo>
                  <a:lnTo>
                    <a:pt x="189182" y="2321244"/>
                  </a:lnTo>
                  <a:lnTo>
                    <a:pt x="183209" y="2362625"/>
                  </a:lnTo>
                  <a:lnTo>
                    <a:pt x="176996" y="2400285"/>
                  </a:lnTo>
                  <a:lnTo>
                    <a:pt x="163912" y="2463841"/>
                  </a:lnTo>
                  <a:lnTo>
                    <a:pt x="150042" y="2510717"/>
                  </a:lnTo>
                  <a:lnTo>
                    <a:pt x="128010" y="2547143"/>
                  </a:lnTo>
                  <a:lnTo>
                    <a:pt x="120396" y="2549652"/>
                  </a:lnTo>
                  <a:lnTo>
                    <a:pt x="112781" y="2547143"/>
                  </a:lnTo>
                  <a:lnTo>
                    <a:pt x="90749" y="2510717"/>
                  </a:lnTo>
                  <a:lnTo>
                    <a:pt x="76879" y="2463841"/>
                  </a:lnTo>
                  <a:lnTo>
                    <a:pt x="63795" y="2400285"/>
                  </a:lnTo>
                  <a:lnTo>
                    <a:pt x="57582" y="2362625"/>
                  </a:lnTo>
                  <a:lnTo>
                    <a:pt x="51609" y="2321244"/>
                  </a:lnTo>
                  <a:lnTo>
                    <a:pt x="45888" y="2276290"/>
                  </a:lnTo>
                  <a:lnTo>
                    <a:pt x="40434" y="2227913"/>
                  </a:lnTo>
                  <a:lnTo>
                    <a:pt x="35261" y="2176262"/>
                  </a:lnTo>
                  <a:lnTo>
                    <a:pt x="30383" y="2121486"/>
                  </a:lnTo>
                  <a:lnTo>
                    <a:pt x="25815" y="2063736"/>
                  </a:lnTo>
                  <a:lnTo>
                    <a:pt x="21569" y="2003159"/>
                  </a:lnTo>
                  <a:lnTo>
                    <a:pt x="17661" y="1939906"/>
                  </a:lnTo>
                  <a:lnTo>
                    <a:pt x="14105" y="1874126"/>
                  </a:lnTo>
                  <a:lnTo>
                    <a:pt x="10914" y="1805968"/>
                  </a:lnTo>
                  <a:lnTo>
                    <a:pt x="8103" y="1735581"/>
                  </a:lnTo>
                  <a:lnTo>
                    <a:pt x="5686" y="1663115"/>
                  </a:lnTo>
                  <a:lnTo>
                    <a:pt x="3676" y="1588719"/>
                  </a:lnTo>
                  <a:lnTo>
                    <a:pt x="2089" y="1512543"/>
                  </a:lnTo>
                  <a:lnTo>
                    <a:pt x="937" y="1434736"/>
                  </a:lnTo>
                  <a:lnTo>
                    <a:pt x="236" y="1355447"/>
                  </a:lnTo>
                  <a:lnTo>
                    <a:pt x="0" y="127482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707494" y="4392992"/>
            <a:ext cx="12490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4F81BC"/>
                </a:solidFill>
                <a:latin typeface="Lucida Console"/>
                <a:cs typeface="Lucida Console"/>
              </a:rPr>
              <a:t>HELLO</a:t>
            </a:r>
            <a:endParaRPr sz="3200">
              <a:latin typeface="Lucida Console"/>
              <a:cs typeface="Lucida Consol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49677" y="4344527"/>
            <a:ext cx="829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Encrypt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78600" y="4392992"/>
            <a:ext cx="12490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FF0000"/>
                </a:solidFill>
                <a:latin typeface="Lucida Console"/>
                <a:cs typeface="Lucida Console"/>
              </a:rPr>
              <a:t>SUXOI</a:t>
            </a:r>
            <a:endParaRPr sz="3200">
              <a:latin typeface="Lucida Console"/>
              <a:cs typeface="Lucida Console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033260" y="4593335"/>
            <a:ext cx="1188720" cy="260985"/>
            <a:chOff x="7033260" y="4593335"/>
            <a:chExt cx="1188720" cy="260985"/>
          </a:xfrm>
        </p:grpSpPr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33260" y="4593335"/>
              <a:ext cx="1188719" cy="26060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80503" y="4623815"/>
              <a:ext cx="1092835" cy="152400"/>
            </a:xfrm>
            <a:custGeom>
              <a:avLst/>
              <a:gdLst/>
              <a:ahLst/>
              <a:cxnLst/>
              <a:rect l="l" t="t" r="r" b="b"/>
              <a:pathLst>
                <a:path w="1092834" h="152400">
                  <a:moveTo>
                    <a:pt x="1016508" y="0"/>
                  </a:moveTo>
                  <a:lnTo>
                    <a:pt x="1016508" y="38099"/>
                  </a:lnTo>
                  <a:lnTo>
                    <a:pt x="0" y="38099"/>
                  </a:lnTo>
                  <a:lnTo>
                    <a:pt x="0" y="114299"/>
                  </a:lnTo>
                  <a:lnTo>
                    <a:pt x="1016508" y="114299"/>
                  </a:lnTo>
                  <a:lnTo>
                    <a:pt x="1016508" y="152399"/>
                  </a:lnTo>
                  <a:lnTo>
                    <a:pt x="1092708" y="76199"/>
                  </a:lnTo>
                  <a:lnTo>
                    <a:pt x="10165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080503" y="4623815"/>
              <a:ext cx="1092835" cy="152400"/>
            </a:xfrm>
            <a:custGeom>
              <a:avLst/>
              <a:gdLst/>
              <a:ahLst/>
              <a:cxnLst/>
              <a:rect l="l" t="t" r="r" b="b"/>
              <a:pathLst>
                <a:path w="1092834" h="152400">
                  <a:moveTo>
                    <a:pt x="0" y="38099"/>
                  </a:moveTo>
                  <a:lnTo>
                    <a:pt x="1016508" y="38099"/>
                  </a:lnTo>
                  <a:lnTo>
                    <a:pt x="1016508" y="0"/>
                  </a:lnTo>
                  <a:lnTo>
                    <a:pt x="1092708" y="76199"/>
                  </a:lnTo>
                  <a:lnTo>
                    <a:pt x="1016508" y="152399"/>
                  </a:lnTo>
                  <a:lnTo>
                    <a:pt x="1016508" y="114299"/>
                  </a:lnTo>
                  <a:lnTo>
                    <a:pt x="0" y="114299"/>
                  </a:lnTo>
                  <a:lnTo>
                    <a:pt x="0" y="380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182467" y="4344527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Decrypt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36222" y="4382356"/>
            <a:ext cx="12490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4F81BC"/>
                </a:solidFill>
                <a:latin typeface="Lucida Console"/>
                <a:cs typeface="Lucida Console"/>
              </a:rPr>
              <a:t>HELLO</a:t>
            </a:r>
            <a:endParaRPr sz="3200">
              <a:latin typeface="Lucida Console"/>
              <a:cs typeface="Lucida Console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506467" y="4764023"/>
            <a:ext cx="3378835" cy="1437640"/>
            <a:chOff x="4506467" y="4764023"/>
            <a:chExt cx="3378835" cy="1437640"/>
          </a:xfrm>
        </p:grpSpPr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06467" y="4780787"/>
              <a:ext cx="518147" cy="29717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67016" y="4764023"/>
              <a:ext cx="518159" cy="29717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73039" y="5367527"/>
              <a:ext cx="518159" cy="29717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98007" y="5788151"/>
              <a:ext cx="355079" cy="413003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6001956" y="5364441"/>
            <a:ext cx="2031364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=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5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random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shifts</a:t>
            </a:r>
            <a:endParaRPr sz="1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1800" dirty="0">
                <a:latin typeface="Georgia"/>
                <a:cs typeface="Georgia"/>
              </a:rPr>
              <a:t>=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SUXOI</a:t>
            </a:r>
            <a:r>
              <a:rPr sz="1800" spc="-10" dirty="0">
                <a:latin typeface="Georgia"/>
                <a:cs typeface="Georgia"/>
              </a:rPr>
              <a:t> ciphertext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30" dirty="0"/>
              <a:t> </a:t>
            </a:r>
            <a:r>
              <a:rPr dirty="0"/>
              <a:t>One-Time</a:t>
            </a:r>
            <a:r>
              <a:rPr spc="-45" dirty="0"/>
              <a:t> </a:t>
            </a:r>
            <a:r>
              <a:rPr spc="-25" dirty="0"/>
              <a:t>Pad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383917" y="2333277"/>
          <a:ext cx="3366770" cy="14192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680">
                <a:tc>
                  <a:txBody>
                    <a:bodyPr/>
                    <a:lstStyle/>
                    <a:p>
                      <a:pPr marL="1270">
                        <a:lnSpc>
                          <a:spcPts val="2115"/>
                        </a:lnSpc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Message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ts val="2070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01101000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910">
                <a:tc>
                  <a:txBody>
                    <a:bodyPr/>
                    <a:lstStyle/>
                    <a:p>
                      <a:pPr marL="12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200" spc="-2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Key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200" spc="-10" dirty="0">
                          <a:solidFill>
                            <a:srgbClr val="00AF50"/>
                          </a:solidFill>
                          <a:latin typeface="Consolas"/>
                          <a:cs typeface="Consolas"/>
                        </a:rPr>
                        <a:t>01001001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6350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alibri"/>
                          <a:cs typeface="Calibri"/>
                        </a:rPr>
                        <a:t>Cipher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59385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tc>
                  <a:txBody>
                    <a:bodyPr/>
                    <a:lstStyle/>
                    <a:p>
                      <a:pPr marR="125730" algn="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onsolas"/>
                          <a:cs typeface="Consolas"/>
                        </a:rPr>
                        <a:t>00100001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157480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525810" y="2319054"/>
          <a:ext cx="3373120" cy="1403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>
                        <a:lnSpc>
                          <a:spcPts val="2175"/>
                        </a:lnSpc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alibri"/>
                          <a:cs typeface="Calibri"/>
                        </a:rPr>
                        <a:t>Cipher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ts val="2070"/>
                        </a:lnSpc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onsolas"/>
                          <a:cs typeface="Consolas"/>
                        </a:rPr>
                        <a:t>00100001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200" spc="-2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Key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200" spc="-10" dirty="0">
                          <a:solidFill>
                            <a:srgbClr val="00AF50"/>
                          </a:solidFill>
                          <a:latin typeface="Consolas"/>
                          <a:cs typeface="Consolas"/>
                        </a:rPr>
                        <a:t>01001001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9525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Message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25095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01101000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127635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6041135" y="2042160"/>
            <a:ext cx="111760" cy="2158365"/>
            <a:chOff x="6041135" y="2042160"/>
            <a:chExt cx="111760" cy="21583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1135" y="2042160"/>
              <a:ext cx="111251" cy="21579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96761" y="2064257"/>
              <a:ext cx="0" cy="2061210"/>
            </a:xfrm>
            <a:custGeom>
              <a:avLst/>
              <a:gdLst/>
              <a:ahLst/>
              <a:cxnLst/>
              <a:rect l="l" t="t" r="r" b="b"/>
              <a:pathLst>
                <a:path h="2061210">
                  <a:moveTo>
                    <a:pt x="0" y="0"/>
                  </a:moveTo>
                  <a:lnTo>
                    <a:pt x="0" y="2060943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17602" y="5231517"/>
            <a:ext cx="4481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Encode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decode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by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adding</a:t>
            </a:r>
            <a:r>
              <a:rPr sz="1800" spc="-10" dirty="0">
                <a:latin typeface="Georgia"/>
                <a:cs typeface="Georgia"/>
              </a:rPr>
              <a:t> mod-</a:t>
            </a:r>
            <a:r>
              <a:rPr sz="1800" dirty="0">
                <a:latin typeface="Georgia"/>
                <a:cs typeface="Georgia"/>
              </a:rPr>
              <a:t>2</a:t>
            </a:r>
            <a:r>
              <a:rPr sz="1800" spc="2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(XOR)</a:t>
            </a:r>
            <a:endParaRPr sz="1800">
              <a:latin typeface="Georgia"/>
              <a:cs typeface="Georgi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347371" y="4594299"/>
          <a:ext cx="2047875" cy="1111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792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880333" y="5192901"/>
            <a:ext cx="1388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Arial"/>
                <a:cs typeface="Arial"/>
              </a:rPr>
              <a:t>Message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100" dirty="0">
                <a:latin typeface="Arial"/>
                <a:cs typeface="Arial"/>
              </a:rPr>
              <a:t>Bit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8294" y="4211997"/>
            <a:ext cx="7005955" cy="77089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800" spc="70" dirty="0">
                <a:latin typeface="Arial"/>
                <a:cs typeface="Arial"/>
              </a:rPr>
              <a:t>Key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100" dirty="0">
                <a:latin typeface="Arial"/>
                <a:cs typeface="Arial"/>
              </a:rPr>
              <a:t>Bit</a:t>
            </a:r>
            <a:endParaRPr sz="1800">
              <a:latin typeface="Arial"/>
              <a:cs typeface="Arial"/>
            </a:endParaRPr>
          </a:p>
          <a:p>
            <a:pPr marL="2109470">
              <a:lnSpc>
                <a:spcPct val="100000"/>
              </a:lnSpc>
              <a:spcBef>
                <a:spcPts val="775"/>
              </a:spcBef>
            </a:pPr>
            <a:r>
              <a:rPr sz="1800" dirty="0">
                <a:latin typeface="Georgia"/>
                <a:cs typeface="Georgia"/>
              </a:rPr>
              <a:t>Alice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Bob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share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long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random binary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string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99160" y="2159507"/>
            <a:ext cx="10511155" cy="1638300"/>
            <a:chOff x="899160" y="2159507"/>
            <a:chExt cx="10511155" cy="163830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60" y="2161031"/>
              <a:ext cx="1188719" cy="16367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81844" y="2159507"/>
              <a:ext cx="1228343" cy="16382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30" dirty="0"/>
              <a:t> </a:t>
            </a:r>
            <a:r>
              <a:rPr dirty="0"/>
              <a:t>One-Time</a:t>
            </a:r>
            <a:r>
              <a:rPr spc="-45" dirty="0"/>
              <a:t> </a:t>
            </a:r>
            <a:r>
              <a:rPr spc="-25" dirty="0"/>
              <a:t>Pad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383917" y="2333277"/>
          <a:ext cx="3366770" cy="14192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680">
                <a:tc>
                  <a:txBody>
                    <a:bodyPr/>
                    <a:lstStyle/>
                    <a:p>
                      <a:pPr marL="1270">
                        <a:lnSpc>
                          <a:spcPts val="2115"/>
                        </a:lnSpc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Message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ts val="2070"/>
                        </a:lnSpc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01101000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910">
                <a:tc>
                  <a:txBody>
                    <a:bodyPr/>
                    <a:lstStyle/>
                    <a:p>
                      <a:pPr marL="127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200" spc="-2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Key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200" spc="-10" dirty="0">
                          <a:solidFill>
                            <a:srgbClr val="00AF50"/>
                          </a:solidFill>
                          <a:latin typeface="Consolas"/>
                          <a:cs typeface="Consolas"/>
                        </a:rPr>
                        <a:t>01001001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6350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alibri"/>
                          <a:cs typeface="Calibri"/>
                        </a:rPr>
                        <a:t>Cipher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59385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tc>
                  <a:txBody>
                    <a:bodyPr/>
                    <a:lstStyle/>
                    <a:p>
                      <a:pPr marR="125730" algn="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onsolas"/>
                          <a:cs typeface="Consolas"/>
                        </a:rPr>
                        <a:t>00100001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157480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525810" y="2319054"/>
          <a:ext cx="3373120" cy="1403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>
                        <a:lnSpc>
                          <a:spcPts val="2175"/>
                        </a:lnSpc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alibri"/>
                          <a:cs typeface="Calibri"/>
                        </a:rPr>
                        <a:t>Cipher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ts val="2070"/>
                        </a:lnSpc>
                      </a:pPr>
                      <a:r>
                        <a:rPr sz="2200" spc="-10" dirty="0">
                          <a:solidFill>
                            <a:srgbClr val="548ED4"/>
                          </a:solidFill>
                          <a:latin typeface="Consolas"/>
                          <a:cs typeface="Consolas"/>
                        </a:rPr>
                        <a:t>00100001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200" spc="-2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Key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R="143510" algn="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200" spc="-10" dirty="0">
                          <a:solidFill>
                            <a:srgbClr val="00AF50"/>
                          </a:solidFill>
                          <a:latin typeface="Consolas"/>
                          <a:cs typeface="Consolas"/>
                        </a:rPr>
                        <a:t>01001001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9525" marB="0">
                    <a:lnB w="28575">
                      <a:solidFill>
                        <a:srgbClr val="000000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Message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125095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2200" spc="-10" dirty="0">
                          <a:latin typeface="Consolas"/>
                          <a:cs typeface="Consolas"/>
                        </a:rPr>
                        <a:t>01101000</a:t>
                      </a:r>
                      <a:endParaRPr sz="2200">
                        <a:latin typeface="Consolas"/>
                        <a:cs typeface="Consolas"/>
                      </a:endParaRPr>
                    </a:p>
                  </a:txBody>
                  <a:tcPr marL="0" marR="0" marT="127635" marB="0">
                    <a:lnT w="28575">
                      <a:solidFill>
                        <a:srgbClr val="000000"/>
                      </a:solidFill>
                      <a:prstDash val="sys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899160" y="2042160"/>
            <a:ext cx="10511155" cy="2158365"/>
            <a:chOff x="899160" y="2042160"/>
            <a:chExt cx="10511155" cy="21583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1136" y="2042160"/>
              <a:ext cx="111251" cy="21579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96762" y="2064257"/>
              <a:ext cx="0" cy="2061210"/>
            </a:xfrm>
            <a:custGeom>
              <a:avLst/>
              <a:gdLst/>
              <a:ahLst/>
              <a:cxnLst/>
              <a:rect l="l" t="t" r="r" b="b"/>
              <a:pathLst>
                <a:path h="2061210">
                  <a:moveTo>
                    <a:pt x="0" y="0"/>
                  </a:moveTo>
                  <a:lnTo>
                    <a:pt x="0" y="2060943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60" y="2161032"/>
              <a:ext cx="1188719" cy="16367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81844" y="2159507"/>
              <a:ext cx="1228343" cy="163829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188333" y="4392546"/>
            <a:ext cx="5814695" cy="180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Georgia"/>
                <a:cs typeface="Georgia"/>
              </a:rPr>
              <a:t>8-</a:t>
            </a:r>
            <a:r>
              <a:rPr sz="1800" dirty="0">
                <a:latin typeface="Georgia"/>
                <a:cs typeface="Georgia"/>
              </a:rPr>
              <a:t>bit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key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2</a:t>
            </a:r>
            <a:r>
              <a:rPr sz="1800" baseline="25462" dirty="0">
                <a:latin typeface="Georgia"/>
                <a:cs typeface="Georgia"/>
              </a:rPr>
              <a:t>8</a:t>
            </a:r>
            <a:r>
              <a:rPr sz="1800" spc="195" baseline="25462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possible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keys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Number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of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possible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keys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=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Number of possible</a:t>
            </a:r>
            <a:r>
              <a:rPr sz="1800" spc="-10" dirty="0">
                <a:latin typeface="Georgia"/>
                <a:cs typeface="Georgia"/>
              </a:rPr>
              <a:t> messages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Georgia"/>
                <a:cs typeface="Georgia"/>
              </a:rPr>
              <a:t>Perfectly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secure!</a:t>
            </a:r>
            <a:endParaRPr sz="180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sz="1800" dirty="0">
                <a:latin typeface="Georgia"/>
                <a:cs typeface="Georgia"/>
              </a:rPr>
              <a:t>But we’re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forgetting </a:t>
            </a:r>
            <a:r>
              <a:rPr sz="1800" spc="-10" dirty="0">
                <a:latin typeface="Georgia"/>
                <a:cs typeface="Georgia"/>
              </a:rPr>
              <a:t>something…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One-Time</a:t>
            </a:r>
            <a:r>
              <a:rPr spc="-35" dirty="0"/>
              <a:t> </a:t>
            </a:r>
            <a:r>
              <a:rPr dirty="0"/>
              <a:t>Pad </a:t>
            </a:r>
            <a:r>
              <a:rPr spc="-10" dirty="0"/>
              <a:t>Big-</a:t>
            </a:r>
            <a:r>
              <a:rPr dirty="0"/>
              <a:t>Time</a:t>
            </a:r>
            <a:r>
              <a:rPr spc="-30" dirty="0"/>
              <a:t> </a:t>
            </a:r>
            <a:r>
              <a:rPr spc="-10" dirty="0"/>
              <a:t>Problem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94295" y="3777787"/>
            <a:ext cx="802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Georgia"/>
                <a:cs typeface="Georgia"/>
              </a:rPr>
              <a:t>Alice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71209" y="3777787"/>
            <a:ext cx="6483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Georgia"/>
                <a:cs typeface="Georgia"/>
              </a:rPr>
              <a:t>Bob</a:t>
            </a:r>
            <a:endParaRPr sz="28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99160" y="1912619"/>
            <a:ext cx="10511155" cy="3263265"/>
            <a:chOff x="899160" y="1912619"/>
            <a:chExt cx="10511155" cy="32632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0480" y="3112008"/>
              <a:ext cx="4401311" cy="3428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887724" y="3142490"/>
              <a:ext cx="4305300" cy="234950"/>
            </a:xfrm>
            <a:custGeom>
              <a:avLst/>
              <a:gdLst/>
              <a:ahLst/>
              <a:cxnLst/>
              <a:rect l="l" t="t" r="r" b="b"/>
              <a:pathLst>
                <a:path w="4305300" h="234950">
                  <a:moveTo>
                    <a:pt x="4187952" y="0"/>
                  </a:moveTo>
                  <a:lnTo>
                    <a:pt x="4187952" y="58674"/>
                  </a:lnTo>
                  <a:lnTo>
                    <a:pt x="0" y="58674"/>
                  </a:lnTo>
                  <a:lnTo>
                    <a:pt x="0" y="176022"/>
                  </a:lnTo>
                  <a:lnTo>
                    <a:pt x="4187952" y="176022"/>
                  </a:lnTo>
                  <a:lnTo>
                    <a:pt x="4187952" y="234696"/>
                  </a:lnTo>
                  <a:lnTo>
                    <a:pt x="4305300" y="117348"/>
                  </a:lnTo>
                  <a:lnTo>
                    <a:pt x="41879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87724" y="3142490"/>
              <a:ext cx="4305300" cy="234950"/>
            </a:xfrm>
            <a:custGeom>
              <a:avLst/>
              <a:gdLst/>
              <a:ahLst/>
              <a:cxnLst/>
              <a:rect l="l" t="t" r="r" b="b"/>
              <a:pathLst>
                <a:path w="4305300" h="234950">
                  <a:moveTo>
                    <a:pt x="0" y="58674"/>
                  </a:moveTo>
                  <a:lnTo>
                    <a:pt x="4187952" y="58674"/>
                  </a:lnTo>
                  <a:lnTo>
                    <a:pt x="4187952" y="0"/>
                  </a:lnTo>
                  <a:lnTo>
                    <a:pt x="4305300" y="117348"/>
                  </a:lnTo>
                  <a:lnTo>
                    <a:pt x="4187952" y="234696"/>
                  </a:lnTo>
                  <a:lnTo>
                    <a:pt x="4187952" y="176022"/>
                  </a:lnTo>
                  <a:lnTo>
                    <a:pt x="0" y="176022"/>
                  </a:lnTo>
                  <a:lnTo>
                    <a:pt x="0" y="5867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3832" y="1912619"/>
              <a:ext cx="1053083" cy="10530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1948" y="2557272"/>
              <a:ext cx="1118603" cy="11186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5920" y="3697223"/>
              <a:ext cx="1280159" cy="14782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9160" y="2161032"/>
              <a:ext cx="1188719" cy="16367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81844" y="2159508"/>
              <a:ext cx="1228343" cy="163829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686805" y="5228082"/>
            <a:ext cx="791210" cy="4622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275"/>
              </a:spcBef>
            </a:pPr>
            <a:r>
              <a:rPr sz="2400" spc="-25" dirty="0">
                <a:latin typeface="Georgia"/>
                <a:cs typeface="Georgia"/>
              </a:rPr>
              <a:t>EVE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26890" y="5856416"/>
            <a:ext cx="4536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635" marR="5080" indent="-13855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How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do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Alice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and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Bob securely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share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key </a:t>
            </a:r>
            <a:r>
              <a:rPr sz="1800" dirty="0">
                <a:latin typeface="Georgia"/>
                <a:cs typeface="Georgia"/>
              </a:rPr>
              <a:t>in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first </a:t>
            </a:r>
            <a:r>
              <a:rPr sz="1800" spc="-10" dirty="0">
                <a:latin typeface="Georgia"/>
                <a:cs typeface="Georgia"/>
              </a:rPr>
              <a:t>place?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Quantum</a:t>
            </a:r>
            <a:r>
              <a:rPr spc="-55" dirty="0"/>
              <a:t> </a:t>
            </a:r>
            <a:r>
              <a:rPr dirty="0"/>
              <a:t>Key</a:t>
            </a:r>
            <a:r>
              <a:rPr spc="-10" dirty="0"/>
              <a:t> Distribution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73095" y="1348740"/>
            <a:ext cx="7478395" cy="2600325"/>
            <a:chOff x="2673095" y="1348740"/>
            <a:chExt cx="7478395" cy="26003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5367" y="1348740"/>
              <a:ext cx="1281683" cy="128015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8415" y="1566672"/>
              <a:ext cx="1280159" cy="12816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0919" y="1399032"/>
              <a:ext cx="624827" cy="11917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8435" y="1802892"/>
              <a:ext cx="1190243" cy="6248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3095" y="2310383"/>
              <a:ext cx="1188707" cy="16367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23019" y="2310383"/>
              <a:ext cx="1228331" cy="163829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5255">
              <a:lnSpc>
                <a:spcPct val="100000"/>
              </a:lnSpc>
              <a:spcBef>
                <a:spcPts val="100"/>
              </a:spcBef>
            </a:pPr>
            <a:r>
              <a:rPr dirty="0"/>
              <a:t>Alice</a:t>
            </a:r>
            <a:r>
              <a:rPr spc="-1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Bob</a:t>
            </a:r>
            <a:r>
              <a:rPr spc="-20" dirty="0"/>
              <a:t> </a:t>
            </a:r>
            <a:r>
              <a:rPr dirty="0"/>
              <a:t>generate</a:t>
            </a:r>
            <a:r>
              <a:rPr spc="-25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key</a:t>
            </a:r>
            <a:r>
              <a:rPr spc="-5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10" dirty="0"/>
              <a:t>sending polarization-</a:t>
            </a:r>
            <a:r>
              <a:rPr dirty="0"/>
              <a:t>encoded</a:t>
            </a:r>
            <a:r>
              <a:rPr spc="-30" dirty="0"/>
              <a:t> </a:t>
            </a:r>
            <a:r>
              <a:rPr dirty="0"/>
              <a:t>photons to</a:t>
            </a:r>
            <a:r>
              <a:rPr spc="15" dirty="0"/>
              <a:t> </a:t>
            </a:r>
            <a:r>
              <a:rPr dirty="0"/>
              <a:t>each</a:t>
            </a:r>
            <a:r>
              <a:rPr spc="15" dirty="0"/>
              <a:t> </a:t>
            </a:r>
            <a:r>
              <a:rPr spc="-10" dirty="0"/>
              <a:t>other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1826"/>
            <a:ext cx="58559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Quantum</a:t>
            </a:r>
            <a:r>
              <a:rPr spc="-55" dirty="0"/>
              <a:t> </a:t>
            </a:r>
            <a:r>
              <a:rPr dirty="0"/>
              <a:t>Key</a:t>
            </a:r>
            <a:r>
              <a:rPr spc="-10" dirty="0"/>
              <a:t> Distribution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73095" y="1444752"/>
            <a:ext cx="2270760" cy="2502535"/>
            <a:chOff x="2673095" y="1444752"/>
            <a:chExt cx="2270760" cy="25025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0543" y="1444752"/>
              <a:ext cx="1281683" cy="1280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2067" y="1661159"/>
              <a:ext cx="1280159" cy="128015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6095" y="1493532"/>
              <a:ext cx="624827" cy="11917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3612" y="1898904"/>
              <a:ext cx="1190243" cy="6248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3095" y="2310383"/>
              <a:ext cx="1188707" cy="163677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137404" y="1664207"/>
            <a:ext cx="1569720" cy="1370330"/>
            <a:chOff x="5137404" y="1664207"/>
            <a:chExt cx="1569720" cy="137033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29655" y="1664207"/>
              <a:ext cx="624839" cy="11917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3080" y="2125980"/>
              <a:ext cx="1071371" cy="6248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37404" y="1854708"/>
              <a:ext cx="1569719" cy="1179575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54396" y="3166872"/>
            <a:ext cx="1283207" cy="147827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686805" y="4674870"/>
            <a:ext cx="791210" cy="46228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275"/>
              </a:spcBef>
            </a:pPr>
            <a:r>
              <a:rPr sz="2400" spc="-25" dirty="0">
                <a:latin typeface="Georgia"/>
                <a:cs typeface="Georgia"/>
              </a:rPr>
              <a:t>EVE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92761" y="5299616"/>
            <a:ext cx="640778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767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Georgia"/>
                <a:cs typeface="Georgia"/>
              </a:rPr>
              <a:t>If</a:t>
            </a:r>
            <a:r>
              <a:rPr sz="3200" spc="-2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the</a:t>
            </a:r>
            <a:r>
              <a:rPr sz="3200" spc="-1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eavesdropper</a:t>
            </a:r>
            <a:r>
              <a:rPr sz="3200" spc="-30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intercepts, </a:t>
            </a:r>
            <a:r>
              <a:rPr sz="3200" dirty="0">
                <a:latin typeface="Georgia"/>
                <a:cs typeface="Georgia"/>
              </a:rPr>
              <a:t>they’ll</a:t>
            </a:r>
            <a:r>
              <a:rPr sz="3200" spc="-3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disturb</a:t>
            </a:r>
            <a:r>
              <a:rPr sz="3200" spc="-2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the</a:t>
            </a:r>
            <a:r>
              <a:rPr sz="3200" spc="-1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polarization</a:t>
            </a:r>
            <a:r>
              <a:rPr sz="3200" spc="-30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state</a:t>
            </a:r>
            <a:endParaRPr sz="3200">
              <a:latin typeface="Georgia"/>
              <a:cs typeface="Georgi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061959" y="239268"/>
            <a:ext cx="4000500" cy="829310"/>
            <a:chOff x="8061959" y="239268"/>
            <a:chExt cx="4000500" cy="82931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61959" y="269748"/>
              <a:ext cx="626363" cy="76047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388095" y="643127"/>
              <a:ext cx="653415" cy="0"/>
            </a:xfrm>
            <a:custGeom>
              <a:avLst/>
              <a:gdLst/>
              <a:ahLst/>
              <a:cxnLst/>
              <a:rect l="l" t="t" r="r" b="b"/>
              <a:pathLst>
                <a:path w="653415">
                  <a:moveTo>
                    <a:pt x="0" y="0"/>
                  </a:moveTo>
                  <a:lnTo>
                    <a:pt x="653135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35923" y="239268"/>
              <a:ext cx="822959" cy="82143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54212" y="239268"/>
              <a:ext cx="824483" cy="82143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040367" y="646176"/>
              <a:ext cx="1041400" cy="0"/>
            </a:xfrm>
            <a:custGeom>
              <a:avLst/>
              <a:gdLst/>
              <a:ahLst/>
              <a:cxnLst/>
              <a:rect l="l" t="t" r="r" b="b"/>
              <a:pathLst>
                <a:path w="1041400">
                  <a:moveTo>
                    <a:pt x="0" y="0"/>
                  </a:moveTo>
                  <a:lnTo>
                    <a:pt x="1040993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72827" y="342900"/>
              <a:ext cx="582167" cy="6187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06356" y="344423"/>
              <a:ext cx="582167" cy="61874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081259" y="652272"/>
              <a:ext cx="817880" cy="0"/>
            </a:xfrm>
            <a:custGeom>
              <a:avLst/>
              <a:gdLst/>
              <a:ahLst/>
              <a:cxnLst/>
              <a:rect l="l" t="t" r="r" b="b"/>
              <a:pathLst>
                <a:path w="817879">
                  <a:moveTo>
                    <a:pt x="0" y="0"/>
                  </a:moveTo>
                  <a:lnTo>
                    <a:pt x="817283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81715" y="245364"/>
              <a:ext cx="821435" cy="82295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709147" y="245364"/>
              <a:ext cx="821435" cy="82295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396727" y="268223"/>
              <a:ext cx="248411" cy="76657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123675" y="646176"/>
              <a:ext cx="627380" cy="6985"/>
            </a:xfrm>
            <a:custGeom>
              <a:avLst/>
              <a:gdLst/>
              <a:ahLst/>
              <a:cxnLst/>
              <a:rect l="l" t="t" r="r" b="b"/>
              <a:pathLst>
                <a:path w="627379" h="6984">
                  <a:moveTo>
                    <a:pt x="0" y="0"/>
                  </a:moveTo>
                  <a:lnTo>
                    <a:pt x="627164" y="6464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64467" y="304800"/>
              <a:ext cx="697991" cy="6979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073896" y="300227"/>
              <a:ext cx="697991" cy="69951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8248650" y="1116330"/>
            <a:ext cx="3633470" cy="70866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198880" marR="656590" indent="-536575">
              <a:lnSpc>
                <a:spcPct val="100000"/>
              </a:lnSpc>
              <a:spcBef>
                <a:spcPts val="310"/>
              </a:spcBef>
            </a:pPr>
            <a:r>
              <a:rPr sz="2000" dirty="0">
                <a:latin typeface="Georgia"/>
                <a:cs typeface="Georgia"/>
              </a:rPr>
              <a:t>Remember</a:t>
            </a:r>
            <a:r>
              <a:rPr sz="2000" spc="-4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20" dirty="0">
                <a:latin typeface="Georgia"/>
                <a:cs typeface="Georgia"/>
              </a:rPr>
              <a:t> three </a:t>
            </a:r>
            <a:r>
              <a:rPr sz="2000" spc="-10" dirty="0">
                <a:latin typeface="Georgia"/>
                <a:cs typeface="Georgia"/>
              </a:rPr>
              <a:t>polarizers?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923019" y="2310383"/>
            <a:ext cx="1228331" cy="1638299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5" dirty="0"/>
              <a:t> </a:t>
            </a:r>
            <a:r>
              <a:rPr dirty="0"/>
              <a:t>Heart</a:t>
            </a:r>
            <a:r>
              <a:rPr spc="-10" dirty="0"/>
              <a:t> </a:t>
            </a:r>
            <a:r>
              <a:rPr dirty="0"/>
              <a:t>of</a:t>
            </a:r>
            <a:r>
              <a:rPr spc="25" dirty="0"/>
              <a:t> </a:t>
            </a:r>
            <a:r>
              <a:rPr spc="-25" dirty="0"/>
              <a:t>QKD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779152" y="2820924"/>
            <a:ext cx="3420110" cy="1840864"/>
            <a:chOff x="6779152" y="2820924"/>
            <a:chExt cx="3420110" cy="184086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08264" y="3525012"/>
              <a:ext cx="533399" cy="5333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5508" y="3552444"/>
              <a:ext cx="438911" cy="43891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55508" y="3552444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20" h="439420">
                  <a:moveTo>
                    <a:pt x="0" y="219455"/>
                  </a:moveTo>
                  <a:lnTo>
                    <a:pt x="4458" y="175229"/>
                  </a:lnTo>
                  <a:lnTo>
                    <a:pt x="17246" y="134036"/>
                  </a:lnTo>
                  <a:lnTo>
                    <a:pt x="37481" y="96758"/>
                  </a:lnTo>
                  <a:lnTo>
                    <a:pt x="64279" y="64279"/>
                  </a:lnTo>
                  <a:lnTo>
                    <a:pt x="96758" y="37481"/>
                  </a:lnTo>
                  <a:lnTo>
                    <a:pt x="134036" y="17246"/>
                  </a:lnTo>
                  <a:lnTo>
                    <a:pt x="175229" y="4458"/>
                  </a:lnTo>
                  <a:lnTo>
                    <a:pt x="219456" y="0"/>
                  </a:lnTo>
                  <a:lnTo>
                    <a:pt x="263682" y="4458"/>
                  </a:lnTo>
                  <a:lnTo>
                    <a:pt x="304875" y="17246"/>
                  </a:lnTo>
                  <a:lnTo>
                    <a:pt x="342153" y="37481"/>
                  </a:lnTo>
                  <a:lnTo>
                    <a:pt x="374632" y="64279"/>
                  </a:lnTo>
                  <a:lnTo>
                    <a:pt x="401430" y="96758"/>
                  </a:lnTo>
                  <a:lnTo>
                    <a:pt x="421665" y="134036"/>
                  </a:lnTo>
                  <a:lnTo>
                    <a:pt x="434453" y="175229"/>
                  </a:lnTo>
                  <a:lnTo>
                    <a:pt x="438912" y="219455"/>
                  </a:lnTo>
                  <a:lnTo>
                    <a:pt x="434453" y="263682"/>
                  </a:lnTo>
                  <a:lnTo>
                    <a:pt x="421665" y="304875"/>
                  </a:lnTo>
                  <a:lnTo>
                    <a:pt x="401430" y="342153"/>
                  </a:lnTo>
                  <a:lnTo>
                    <a:pt x="374632" y="374632"/>
                  </a:lnTo>
                  <a:lnTo>
                    <a:pt x="342153" y="401430"/>
                  </a:lnTo>
                  <a:lnTo>
                    <a:pt x="304875" y="421665"/>
                  </a:lnTo>
                  <a:lnTo>
                    <a:pt x="263682" y="434453"/>
                  </a:lnTo>
                  <a:lnTo>
                    <a:pt x="219456" y="438911"/>
                  </a:lnTo>
                  <a:lnTo>
                    <a:pt x="175229" y="434453"/>
                  </a:lnTo>
                  <a:lnTo>
                    <a:pt x="134036" y="421665"/>
                  </a:lnTo>
                  <a:lnTo>
                    <a:pt x="96758" y="401430"/>
                  </a:lnTo>
                  <a:lnTo>
                    <a:pt x="64279" y="374632"/>
                  </a:lnTo>
                  <a:lnTo>
                    <a:pt x="37481" y="342153"/>
                  </a:lnTo>
                  <a:lnTo>
                    <a:pt x="17246" y="304875"/>
                  </a:lnTo>
                  <a:lnTo>
                    <a:pt x="4458" y="263682"/>
                  </a:lnTo>
                  <a:lnTo>
                    <a:pt x="0" y="219455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2376" y="3640836"/>
              <a:ext cx="306323" cy="27127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08264" y="2915424"/>
              <a:ext cx="533399" cy="5333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5508" y="2942844"/>
              <a:ext cx="438911" cy="4389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255508" y="2942844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20" h="439420">
                  <a:moveTo>
                    <a:pt x="0" y="219455"/>
                  </a:moveTo>
                  <a:lnTo>
                    <a:pt x="4458" y="175229"/>
                  </a:lnTo>
                  <a:lnTo>
                    <a:pt x="17246" y="134036"/>
                  </a:lnTo>
                  <a:lnTo>
                    <a:pt x="37481" y="96758"/>
                  </a:lnTo>
                  <a:lnTo>
                    <a:pt x="64279" y="64279"/>
                  </a:lnTo>
                  <a:lnTo>
                    <a:pt x="96758" y="37481"/>
                  </a:lnTo>
                  <a:lnTo>
                    <a:pt x="134036" y="17246"/>
                  </a:lnTo>
                  <a:lnTo>
                    <a:pt x="175229" y="4458"/>
                  </a:lnTo>
                  <a:lnTo>
                    <a:pt x="219456" y="0"/>
                  </a:lnTo>
                  <a:lnTo>
                    <a:pt x="263682" y="4458"/>
                  </a:lnTo>
                  <a:lnTo>
                    <a:pt x="304875" y="17246"/>
                  </a:lnTo>
                  <a:lnTo>
                    <a:pt x="342153" y="37481"/>
                  </a:lnTo>
                  <a:lnTo>
                    <a:pt x="374632" y="64279"/>
                  </a:lnTo>
                  <a:lnTo>
                    <a:pt x="401430" y="96758"/>
                  </a:lnTo>
                  <a:lnTo>
                    <a:pt x="421665" y="134036"/>
                  </a:lnTo>
                  <a:lnTo>
                    <a:pt x="434453" y="175229"/>
                  </a:lnTo>
                  <a:lnTo>
                    <a:pt x="438912" y="219455"/>
                  </a:lnTo>
                  <a:lnTo>
                    <a:pt x="434453" y="263682"/>
                  </a:lnTo>
                  <a:lnTo>
                    <a:pt x="421665" y="304875"/>
                  </a:lnTo>
                  <a:lnTo>
                    <a:pt x="401430" y="342153"/>
                  </a:lnTo>
                  <a:lnTo>
                    <a:pt x="374632" y="374632"/>
                  </a:lnTo>
                  <a:lnTo>
                    <a:pt x="342153" y="401430"/>
                  </a:lnTo>
                  <a:lnTo>
                    <a:pt x="304875" y="421665"/>
                  </a:lnTo>
                  <a:lnTo>
                    <a:pt x="263682" y="434453"/>
                  </a:lnTo>
                  <a:lnTo>
                    <a:pt x="219456" y="438911"/>
                  </a:lnTo>
                  <a:lnTo>
                    <a:pt x="175229" y="434453"/>
                  </a:lnTo>
                  <a:lnTo>
                    <a:pt x="134036" y="421665"/>
                  </a:lnTo>
                  <a:lnTo>
                    <a:pt x="96758" y="401430"/>
                  </a:lnTo>
                  <a:lnTo>
                    <a:pt x="64279" y="374632"/>
                  </a:lnTo>
                  <a:lnTo>
                    <a:pt x="37481" y="342153"/>
                  </a:lnTo>
                  <a:lnTo>
                    <a:pt x="17246" y="304875"/>
                  </a:lnTo>
                  <a:lnTo>
                    <a:pt x="4458" y="263682"/>
                  </a:lnTo>
                  <a:lnTo>
                    <a:pt x="0" y="219455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2376" y="3031236"/>
              <a:ext cx="306323" cy="2712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0588" y="3180600"/>
              <a:ext cx="533399" cy="5333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7832" y="3208020"/>
              <a:ext cx="438911" cy="43891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037832" y="3208020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20" h="439420">
                  <a:moveTo>
                    <a:pt x="0" y="219455"/>
                  </a:moveTo>
                  <a:lnTo>
                    <a:pt x="4458" y="175229"/>
                  </a:lnTo>
                  <a:lnTo>
                    <a:pt x="17246" y="134036"/>
                  </a:lnTo>
                  <a:lnTo>
                    <a:pt x="37481" y="96758"/>
                  </a:lnTo>
                  <a:lnTo>
                    <a:pt x="64279" y="64279"/>
                  </a:lnTo>
                  <a:lnTo>
                    <a:pt x="96758" y="37481"/>
                  </a:lnTo>
                  <a:lnTo>
                    <a:pt x="134036" y="17246"/>
                  </a:lnTo>
                  <a:lnTo>
                    <a:pt x="175229" y="4458"/>
                  </a:lnTo>
                  <a:lnTo>
                    <a:pt x="219456" y="0"/>
                  </a:lnTo>
                  <a:lnTo>
                    <a:pt x="263682" y="4458"/>
                  </a:lnTo>
                  <a:lnTo>
                    <a:pt x="304875" y="17246"/>
                  </a:lnTo>
                  <a:lnTo>
                    <a:pt x="342153" y="37481"/>
                  </a:lnTo>
                  <a:lnTo>
                    <a:pt x="374632" y="64279"/>
                  </a:lnTo>
                  <a:lnTo>
                    <a:pt x="401430" y="96758"/>
                  </a:lnTo>
                  <a:lnTo>
                    <a:pt x="421665" y="134036"/>
                  </a:lnTo>
                  <a:lnTo>
                    <a:pt x="434453" y="175229"/>
                  </a:lnTo>
                  <a:lnTo>
                    <a:pt x="438912" y="219455"/>
                  </a:lnTo>
                  <a:lnTo>
                    <a:pt x="434453" y="263682"/>
                  </a:lnTo>
                  <a:lnTo>
                    <a:pt x="421665" y="304875"/>
                  </a:lnTo>
                  <a:lnTo>
                    <a:pt x="401430" y="342153"/>
                  </a:lnTo>
                  <a:lnTo>
                    <a:pt x="374632" y="374632"/>
                  </a:lnTo>
                  <a:lnTo>
                    <a:pt x="342153" y="401430"/>
                  </a:lnTo>
                  <a:lnTo>
                    <a:pt x="304875" y="421665"/>
                  </a:lnTo>
                  <a:lnTo>
                    <a:pt x="263682" y="434453"/>
                  </a:lnTo>
                  <a:lnTo>
                    <a:pt x="219456" y="438911"/>
                  </a:lnTo>
                  <a:lnTo>
                    <a:pt x="175229" y="434453"/>
                  </a:lnTo>
                  <a:lnTo>
                    <a:pt x="134036" y="421665"/>
                  </a:lnTo>
                  <a:lnTo>
                    <a:pt x="96758" y="401430"/>
                  </a:lnTo>
                  <a:lnTo>
                    <a:pt x="64279" y="374632"/>
                  </a:lnTo>
                  <a:lnTo>
                    <a:pt x="37481" y="342153"/>
                  </a:lnTo>
                  <a:lnTo>
                    <a:pt x="17246" y="304875"/>
                  </a:lnTo>
                  <a:lnTo>
                    <a:pt x="4458" y="263682"/>
                  </a:lnTo>
                  <a:lnTo>
                    <a:pt x="0" y="219455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26224" y="3296412"/>
              <a:ext cx="304799" cy="2712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05928" y="2820924"/>
              <a:ext cx="1184147" cy="12938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53172" y="2845307"/>
              <a:ext cx="1089659" cy="119938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853172" y="2845308"/>
              <a:ext cx="1089660" cy="1199515"/>
            </a:xfrm>
            <a:custGeom>
              <a:avLst/>
              <a:gdLst/>
              <a:ahLst/>
              <a:cxnLst/>
              <a:rect l="l" t="t" r="r" b="b"/>
              <a:pathLst>
                <a:path w="1089659" h="1199514">
                  <a:moveTo>
                    <a:pt x="136207" y="0"/>
                  </a:moveTo>
                  <a:lnTo>
                    <a:pt x="169744" y="18315"/>
                  </a:lnTo>
                  <a:lnTo>
                    <a:pt x="200237" y="70263"/>
                  </a:lnTo>
                  <a:lnTo>
                    <a:pt x="214024" y="107444"/>
                  </a:lnTo>
                  <a:lnTo>
                    <a:pt x="226667" y="151348"/>
                  </a:lnTo>
                  <a:lnTo>
                    <a:pt x="238038" y="201412"/>
                  </a:lnTo>
                  <a:lnTo>
                    <a:pt x="248010" y="257075"/>
                  </a:lnTo>
                  <a:lnTo>
                    <a:pt x="256455" y="317774"/>
                  </a:lnTo>
                  <a:lnTo>
                    <a:pt x="263246" y="382947"/>
                  </a:lnTo>
                  <a:lnTo>
                    <a:pt x="268254" y="452033"/>
                  </a:lnTo>
                  <a:lnTo>
                    <a:pt x="271353" y="524469"/>
                  </a:lnTo>
                  <a:lnTo>
                    <a:pt x="272415" y="599694"/>
                  </a:lnTo>
                  <a:lnTo>
                    <a:pt x="271353" y="674918"/>
                  </a:lnTo>
                  <a:lnTo>
                    <a:pt x="268254" y="747354"/>
                  </a:lnTo>
                  <a:lnTo>
                    <a:pt x="263246" y="816440"/>
                  </a:lnTo>
                  <a:lnTo>
                    <a:pt x="256455" y="881613"/>
                  </a:lnTo>
                  <a:lnTo>
                    <a:pt x="248010" y="942312"/>
                  </a:lnTo>
                  <a:lnTo>
                    <a:pt x="238038" y="997975"/>
                  </a:lnTo>
                  <a:lnTo>
                    <a:pt x="226667" y="1048039"/>
                  </a:lnTo>
                  <a:lnTo>
                    <a:pt x="214024" y="1091943"/>
                  </a:lnTo>
                  <a:lnTo>
                    <a:pt x="200237" y="1129124"/>
                  </a:lnTo>
                  <a:lnTo>
                    <a:pt x="169744" y="1181072"/>
                  </a:lnTo>
                  <a:lnTo>
                    <a:pt x="136207" y="1199388"/>
                  </a:lnTo>
                  <a:lnTo>
                    <a:pt x="119122" y="1194715"/>
                  </a:lnTo>
                  <a:lnTo>
                    <a:pt x="86979" y="1159021"/>
                  </a:lnTo>
                  <a:lnTo>
                    <a:pt x="58390" y="1091943"/>
                  </a:lnTo>
                  <a:lnTo>
                    <a:pt x="45747" y="1048039"/>
                  </a:lnTo>
                  <a:lnTo>
                    <a:pt x="34376" y="997975"/>
                  </a:lnTo>
                  <a:lnTo>
                    <a:pt x="24404" y="942312"/>
                  </a:lnTo>
                  <a:lnTo>
                    <a:pt x="15959" y="881613"/>
                  </a:lnTo>
                  <a:lnTo>
                    <a:pt x="9168" y="816440"/>
                  </a:lnTo>
                  <a:lnTo>
                    <a:pt x="4160" y="747354"/>
                  </a:lnTo>
                  <a:lnTo>
                    <a:pt x="1061" y="674918"/>
                  </a:lnTo>
                  <a:lnTo>
                    <a:pt x="0" y="599694"/>
                  </a:lnTo>
                  <a:lnTo>
                    <a:pt x="1061" y="524469"/>
                  </a:lnTo>
                  <a:lnTo>
                    <a:pt x="4160" y="452033"/>
                  </a:lnTo>
                  <a:lnTo>
                    <a:pt x="9168" y="382947"/>
                  </a:lnTo>
                  <a:lnTo>
                    <a:pt x="15959" y="317774"/>
                  </a:lnTo>
                  <a:lnTo>
                    <a:pt x="24404" y="257075"/>
                  </a:lnTo>
                  <a:lnTo>
                    <a:pt x="34376" y="201412"/>
                  </a:lnTo>
                  <a:lnTo>
                    <a:pt x="45747" y="151348"/>
                  </a:lnTo>
                  <a:lnTo>
                    <a:pt x="58390" y="107444"/>
                  </a:lnTo>
                  <a:lnTo>
                    <a:pt x="72177" y="70263"/>
                  </a:lnTo>
                  <a:lnTo>
                    <a:pt x="102670" y="18315"/>
                  </a:lnTo>
                  <a:lnTo>
                    <a:pt x="136207" y="0"/>
                  </a:lnTo>
                  <a:lnTo>
                    <a:pt x="953452" y="0"/>
                  </a:lnTo>
                  <a:lnTo>
                    <a:pt x="986989" y="18315"/>
                  </a:lnTo>
                  <a:lnTo>
                    <a:pt x="1017482" y="70263"/>
                  </a:lnTo>
                  <a:lnTo>
                    <a:pt x="1031269" y="107444"/>
                  </a:lnTo>
                  <a:lnTo>
                    <a:pt x="1043912" y="151348"/>
                  </a:lnTo>
                  <a:lnTo>
                    <a:pt x="1055283" y="201412"/>
                  </a:lnTo>
                  <a:lnTo>
                    <a:pt x="1065255" y="257075"/>
                  </a:lnTo>
                  <a:lnTo>
                    <a:pt x="1073700" y="317774"/>
                  </a:lnTo>
                  <a:lnTo>
                    <a:pt x="1080491" y="382947"/>
                  </a:lnTo>
                  <a:lnTo>
                    <a:pt x="1085499" y="452033"/>
                  </a:lnTo>
                  <a:lnTo>
                    <a:pt x="1088598" y="524469"/>
                  </a:lnTo>
                  <a:lnTo>
                    <a:pt x="1089660" y="599694"/>
                  </a:lnTo>
                  <a:lnTo>
                    <a:pt x="1088598" y="674918"/>
                  </a:lnTo>
                  <a:lnTo>
                    <a:pt x="1085499" y="747354"/>
                  </a:lnTo>
                  <a:lnTo>
                    <a:pt x="1080491" y="816440"/>
                  </a:lnTo>
                  <a:lnTo>
                    <a:pt x="1073700" y="881613"/>
                  </a:lnTo>
                  <a:lnTo>
                    <a:pt x="1065255" y="942312"/>
                  </a:lnTo>
                  <a:lnTo>
                    <a:pt x="1055283" y="997975"/>
                  </a:lnTo>
                  <a:lnTo>
                    <a:pt x="1043912" y="1048039"/>
                  </a:lnTo>
                  <a:lnTo>
                    <a:pt x="1031269" y="1091943"/>
                  </a:lnTo>
                  <a:lnTo>
                    <a:pt x="1017482" y="1129124"/>
                  </a:lnTo>
                  <a:lnTo>
                    <a:pt x="986989" y="1181072"/>
                  </a:lnTo>
                  <a:lnTo>
                    <a:pt x="953452" y="1199388"/>
                  </a:lnTo>
                  <a:lnTo>
                    <a:pt x="136207" y="119938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79152" y="4261181"/>
              <a:ext cx="3419635" cy="40049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7094360" y="2427560"/>
            <a:ext cx="2609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The</a:t>
            </a:r>
            <a:r>
              <a:rPr sz="1800" u="sng" spc="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No-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Cloning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Theorem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34552" y="2427560"/>
            <a:ext cx="2716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Measurement</a:t>
            </a:r>
            <a:r>
              <a:rPr sz="1800" u="sng" spc="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Disturbance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417064" y="2724911"/>
            <a:ext cx="3191510" cy="1694814"/>
            <a:chOff x="2417064" y="2724911"/>
            <a:chExt cx="3191510" cy="1694814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13632" y="2854452"/>
              <a:ext cx="1694687" cy="146761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2696" y="2871216"/>
              <a:ext cx="1272539" cy="134416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649981" y="3130295"/>
              <a:ext cx="544195" cy="844550"/>
            </a:xfrm>
            <a:custGeom>
              <a:avLst/>
              <a:gdLst/>
              <a:ahLst/>
              <a:cxnLst/>
              <a:rect l="l" t="t" r="r" b="b"/>
              <a:pathLst>
                <a:path w="544195" h="844550">
                  <a:moveTo>
                    <a:pt x="453389" y="0"/>
                  </a:moveTo>
                  <a:lnTo>
                    <a:pt x="90677" y="0"/>
                  </a:lnTo>
                  <a:lnTo>
                    <a:pt x="55383" y="7126"/>
                  </a:lnTo>
                  <a:lnTo>
                    <a:pt x="26560" y="26560"/>
                  </a:lnTo>
                  <a:lnTo>
                    <a:pt x="7126" y="55383"/>
                  </a:lnTo>
                  <a:lnTo>
                    <a:pt x="0" y="90677"/>
                  </a:lnTo>
                  <a:lnTo>
                    <a:pt x="0" y="753617"/>
                  </a:lnTo>
                  <a:lnTo>
                    <a:pt x="7126" y="788912"/>
                  </a:lnTo>
                  <a:lnTo>
                    <a:pt x="26560" y="817735"/>
                  </a:lnTo>
                  <a:lnTo>
                    <a:pt x="55383" y="837169"/>
                  </a:lnTo>
                  <a:lnTo>
                    <a:pt x="90677" y="844295"/>
                  </a:lnTo>
                  <a:lnTo>
                    <a:pt x="453389" y="844295"/>
                  </a:lnTo>
                  <a:lnTo>
                    <a:pt x="488684" y="837169"/>
                  </a:lnTo>
                  <a:lnTo>
                    <a:pt x="517507" y="817735"/>
                  </a:lnTo>
                  <a:lnTo>
                    <a:pt x="536941" y="788912"/>
                  </a:lnTo>
                  <a:lnTo>
                    <a:pt x="544067" y="753617"/>
                  </a:lnTo>
                  <a:lnTo>
                    <a:pt x="544067" y="90677"/>
                  </a:lnTo>
                  <a:lnTo>
                    <a:pt x="536941" y="55383"/>
                  </a:lnTo>
                  <a:lnTo>
                    <a:pt x="517507" y="26560"/>
                  </a:lnTo>
                  <a:lnTo>
                    <a:pt x="488684" y="7126"/>
                  </a:lnTo>
                  <a:lnTo>
                    <a:pt x="45338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42030" y="4132325"/>
              <a:ext cx="772160" cy="0"/>
            </a:xfrm>
            <a:custGeom>
              <a:avLst/>
              <a:gdLst/>
              <a:ahLst/>
              <a:cxnLst/>
              <a:rect l="l" t="t" r="r" b="b"/>
              <a:pathLst>
                <a:path w="772160">
                  <a:moveTo>
                    <a:pt x="0" y="0"/>
                  </a:moveTo>
                  <a:lnTo>
                    <a:pt x="772007" y="0"/>
                  </a:lnTo>
                </a:path>
              </a:pathLst>
            </a:custGeom>
            <a:ln w="222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78530" y="4094225"/>
              <a:ext cx="899160" cy="76200"/>
            </a:xfrm>
            <a:custGeom>
              <a:avLst/>
              <a:gdLst/>
              <a:ahLst/>
              <a:cxnLst/>
              <a:rect l="l" t="t" r="r" b="b"/>
              <a:pathLst>
                <a:path w="8991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  <a:path w="899160" h="76200">
                  <a:moveTo>
                    <a:pt x="899007" y="38100"/>
                  </a:moveTo>
                  <a:lnTo>
                    <a:pt x="822807" y="0"/>
                  </a:lnTo>
                  <a:lnTo>
                    <a:pt x="822807" y="76200"/>
                  </a:lnTo>
                  <a:lnTo>
                    <a:pt x="899007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17064" y="2724911"/>
              <a:ext cx="1467611" cy="1694687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2110492" y="4356157"/>
            <a:ext cx="36341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3005" marR="5080" indent="-11709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When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we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measure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quantum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state, </a:t>
            </a:r>
            <a:r>
              <a:rPr sz="1800" dirty="0">
                <a:latin typeface="Georgia"/>
                <a:cs typeface="Georgia"/>
              </a:rPr>
              <a:t>we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disturb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it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Polarization</a:t>
            </a:r>
            <a:r>
              <a:rPr spc="-75" dirty="0"/>
              <a:t> </a:t>
            </a:r>
            <a:r>
              <a:rPr spc="-10" dirty="0"/>
              <a:t>Qubits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898904" y="1415796"/>
            <a:ext cx="10226040" cy="5314315"/>
            <a:chOff x="1898904" y="1415796"/>
            <a:chExt cx="10226040" cy="5314315"/>
          </a:xfrm>
        </p:grpSpPr>
        <p:sp>
          <p:nvSpPr>
            <p:cNvPr id="5" name="object 5"/>
            <p:cNvSpPr/>
            <p:nvPr/>
          </p:nvSpPr>
          <p:spPr>
            <a:xfrm>
              <a:off x="7812354" y="1587131"/>
              <a:ext cx="4272915" cy="970280"/>
            </a:xfrm>
            <a:custGeom>
              <a:avLst/>
              <a:gdLst/>
              <a:ahLst/>
              <a:cxnLst/>
              <a:rect l="l" t="t" r="r" b="b"/>
              <a:pathLst>
                <a:path w="4272915" h="970280">
                  <a:moveTo>
                    <a:pt x="4272712" y="0"/>
                  </a:moveTo>
                  <a:lnTo>
                    <a:pt x="2136356" y="0"/>
                  </a:lnTo>
                  <a:lnTo>
                    <a:pt x="0" y="0"/>
                  </a:lnTo>
                  <a:lnTo>
                    <a:pt x="0" y="969657"/>
                  </a:lnTo>
                  <a:lnTo>
                    <a:pt x="2136356" y="969657"/>
                  </a:lnTo>
                  <a:lnTo>
                    <a:pt x="4272712" y="969657"/>
                  </a:lnTo>
                  <a:lnTo>
                    <a:pt x="4272712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8150" y="2556802"/>
              <a:ext cx="1074420" cy="970280"/>
            </a:xfrm>
            <a:custGeom>
              <a:avLst/>
              <a:gdLst/>
              <a:ahLst/>
              <a:cxnLst/>
              <a:rect l="l" t="t" r="r" b="b"/>
              <a:pathLst>
                <a:path w="1074420" h="970279">
                  <a:moveTo>
                    <a:pt x="1074204" y="0"/>
                  </a:moveTo>
                  <a:lnTo>
                    <a:pt x="0" y="0"/>
                  </a:lnTo>
                  <a:lnTo>
                    <a:pt x="0" y="969657"/>
                  </a:lnTo>
                  <a:lnTo>
                    <a:pt x="1074204" y="969657"/>
                  </a:lnTo>
                  <a:lnTo>
                    <a:pt x="1074204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568" y="2759964"/>
              <a:ext cx="1190243" cy="6248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98207" y="3299460"/>
              <a:ext cx="624839" cy="11917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3887" y="4291583"/>
              <a:ext cx="1281683" cy="12801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0360" y="5448300"/>
              <a:ext cx="1280159" cy="12816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61248" y="1706880"/>
              <a:ext cx="993647" cy="4130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55379" y="1415796"/>
              <a:ext cx="413003" cy="9936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3136" y="1438655"/>
              <a:ext cx="883919" cy="8793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98904" y="1815084"/>
              <a:ext cx="2372867" cy="27141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67827" y="2537460"/>
              <a:ext cx="2221991" cy="20238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15072" y="2561844"/>
              <a:ext cx="2127504" cy="192938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02952" y="2528316"/>
              <a:ext cx="2221991" cy="20238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50195" y="2552700"/>
              <a:ext cx="2127504" cy="192938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61731" y="4466844"/>
              <a:ext cx="2221990" cy="20238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08975" y="4491227"/>
              <a:ext cx="2127504" cy="19293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95331" y="4466844"/>
              <a:ext cx="2221990" cy="202387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47216" y="4782511"/>
            <a:ext cx="4801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0" marR="5080" indent="-12071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Encode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binary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“0”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or “1” as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a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polarization</a:t>
            </a:r>
            <a:r>
              <a:rPr sz="1800" spc="-10" dirty="0">
                <a:latin typeface="Georgia"/>
                <a:cs typeface="Georgia"/>
              </a:rPr>
              <a:t> state, </a:t>
            </a:r>
            <a:r>
              <a:rPr sz="1800" dirty="0">
                <a:latin typeface="Georgia"/>
                <a:cs typeface="Georgia"/>
              </a:rPr>
              <a:t>with</a:t>
            </a:r>
            <a:r>
              <a:rPr sz="1800" spc="-2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two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possible</a:t>
            </a:r>
            <a:r>
              <a:rPr sz="1800" spc="-10" dirty="0">
                <a:latin typeface="Georgia"/>
                <a:cs typeface="Georgia"/>
              </a:rPr>
              <a:t> bases</a:t>
            </a:r>
            <a:endParaRPr sz="1800">
              <a:latin typeface="Georgia"/>
              <a:cs typeface="Georgi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942576" y="4491228"/>
            <a:ext cx="2127504" cy="1929383"/>
          </a:xfrm>
          <a:prstGeom prst="rect">
            <a:avLst/>
          </a:prstGeom>
        </p:spPr>
      </p:pic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6728910" y="1580785"/>
          <a:ext cx="5347970" cy="49184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4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H/V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measurement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A/D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measurement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sure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96152C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2240"/>
                        </a:lnSpc>
                        <a:spcBef>
                          <a:spcPts val="515"/>
                        </a:spcBef>
                      </a:pPr>
                      <a:r>
                        <a:rPr sz="360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?</a:t>
                      </a:r>
                      <a:endParaRPr sz="36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55"/>
                        </a:lnSpc>
                      </a:pPr>
                      <a:r>
                        <a:rPr sz="360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?</a:t>
                      </a:r>
                      <a:endParaRPr sz="36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sure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96152C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96152C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8255" algn="ctr">
                        <a:lnSpc>
                          <a:spcPts val="2250"/>
                        </a:lnSpc>
                        <a:spcBef>
                          <a:spcPts val="505"/>
                        </a:spcBef>
                      </a:pPr>
                      <a:r>
                        <a:rPr sz="360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?</a:t>
                      </a:r>
                      <a:endParaRPr sz="36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sure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12700" algn="ctr">
                        <a:lnSpc>
                          <a:spcPts val="2250"/>
                        </a:lnSpc>
                        <a:spcBef>
                          <a:spcPts val="505"/>
                        </a:spcBef>
                      </a:pPr>
                      <a:r>
                        <a:rPr sz="360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?</a:t>
                      </a:r>
                      <a:endParaRPr sz="36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96152C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sure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21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2993" y="-472"/>
            <a:ext cx="6987041" cy="530565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46250" y="3077868"/>
            <a:ext cx="3744995" cy="1957331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541020" marR="5080" indent="-528955">
              <a:lnSpc>
                <a:spcPts val="7130"/>
              </a:lnSpc>
              <a:spcBef>
                <a:spcPts val="985"/>
              </a:spcBef>
            </a:pPr>
            <a:r>
              <a:rPr sz="6600" spc="-10" dirty="0">
                <a:solidFill>
                  <a:srgbClr val="FFFFFF"/>
                </a:solidFill>
              </a:rPr>
              <a:t>Question Break</a:t>
            </a:r>
            <a:endParaRPr sz="66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Quantum</a:t>
            </a:r>
            <a:r>
              <a:rPr spc="-50" dirty="0"/>
              <a:t> </a:t>
            </a:r>
            <a:r>
              <a:rPr dirty="0"/>
              <a:t>Key</a:t>
            </a:r>
            <a:r>
              <a:rPr spc="-20" dirty="0"/>
              <a:t> </a:t>
            </a:r>
            <a:r>
              <a:rPr dirty="0"/>
              <a:t>Distribution</a:t>
            </a:r>
            <a:r>
              <a:rPr spc="-40" dirty="0"/>
              <a:t> </a:t>
            </a:r>
            <a:r>
              <a:rPr spc="-20" dirty="0"/>
              <a:t>(QKD)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2109105"/>
            <a:ext cx="5652135" cy="352107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1300" marR="17145" indent="-228600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QKD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uses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single-</a:t>
            </a:r>
            <a:r>
              <a:rPr sz="2800" dirty="0">
                <a:latin typeface="Georgia"/>
                <a:cs typeface="Georgia"/>
              </a:rPr>
              <a:t>photon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signals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to </a:t>
            </a:r>
            <a:r>
              <a:rPr sz="2800" dirty="0">
                <a:latin typeface="Georgia"/>
                <a:cs typeface="Georgia"/>
              </a:rPr>
              <a:t>establish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secure</a:t>
            </a:r>
            <a:r>
              <a:rPr sz="2800" b="1" spc="-85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secret</a:t>
            </a:r>
            <a:r>
              <a:rPr sz="2800" b="1" spc="-90" dirty="0">
                <a:latin typeface="Georgia"/>
                <a:cs typeface="Georgia"/>
              </a:rPr>
              <a:t> </a:t>
            </a:r>
            <a:r>
              <a:rPr sz="2800" b="1" spc="-25" dirty="0">
                <a:latin typeface="Georgia"/>
                <a:cs typeface="Georgia"/>
              </a:rPr>
              <a:t>key</a:t>
            </a:r>
            <a:endParaRPr sz="2800">
              <a:latin typeface="Georgia"/>
              <a:cs typeface="Georgia"/>
            </a:endParaRPr>
          </a:p>
          <a:p>
            <a:pPr marL="241300" indent="-228600">
              <a:lnSpc>
                <a:spcPts val="3195"/>
              </a:lnSpc>
              <a:spcBef>
                <a:spcPts val="61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Georgia"/>
                <a:cs typeface="Georgia"/>
              </a:rPr>
              <a:t>Eavesdroppers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are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detected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due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to</a:t>
            </a:r>
            <a:endParaRPr sz="2800">
              <a:latin typeface="Georgia"/>
              <a:cs typeface="Georgia"/>
            </a:endParaRPr>
          </a:p>
          <a:p>
            <a:pPr marL="241300">
              <a:lnSpc>
                <a:spcPts val="3195"/>
              </a:lnSpc>
            </a:pPr>
            <a:r>
              <a:rPr sz="2800" b="1" spc="-10" dirty="0">
                <a:latin typeface="Georgia"/>
                <a:cs typeface="Georgia"/>
              </a:rPr>
              <a:t>measurement</a:t>
            </a:r>
            <a:r>
              <a:rPr sz="2800" b="1" spc="-85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disturbance</a:t>
            </a:r>
            <a:endParaRPr sz="2800">
              <a:latin typeface="Georgia"/>
              <a:cs typeface="Georgia"/>
            </a:endParaRPr>
          </a:p>
          <a:p>
            <a:pPr marL="241300" marR="479425" indent="-228600">
              <a:lnSpc>
                <a:spcPts val="303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Many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protocols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exist,</a:t>
            </a:r>
            <a:r>
              <a:rPr sz="2800" spc="-10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including </a:t>
            </a:r>
            <a:r>
              <a:rPr sz="2800" dirty="0">
                <a:latin typeface="Georgia"/>
                <a:cs typeface="Georgia"/>
              </a:rPr>
              <a:t>some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using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entanglement</a:t>
            </a:r>
            <a:endParaRPr sz="2800">
              <a:latin typeface="Georgia"/>
              <a:cs typeface="Georgia"/>
            </a:endParaRPr>
          </a:p>
          <a:p>
            <a:pPr marL="240665" marR="12065" indent="-228600">
              <a:lnSpc>
                <a:spcPts val="303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most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well-</a:t>
            </a:r>
            <a:r>
              <a:rPr sz="2800" dirty="0">
                <a:latin typeface="Georgia"/>
                <a:cs typeface="Georgia"/>
              </a:rPr>
              <a:t>known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the Bennett-</a:t>
            </a:r>
            <a:r>
              <a:rPr sz="2800" dirty="0">
                <a:latin typeface="Georgia"/>
                <a:cs typeface="Georgia"/>
              </a:rPr>
              <a:t>Brassard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(BB84)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protocol</a:t>
            </a:r>
            <a:endParaRPr sz="28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3156" y="2129027"/>
            <a:ext cx="4920208" cy="30175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37117" y="5170821"/>
            <a:ext cx="517080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419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Charles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Bennett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(left),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IBM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Research </a:t>
            </a:r>
            <a:r>
              <a:rPr sz="2000" dirty="0">
                <a:latin typeface="Georgia"/>
                <a:cs typeface="Georgia"/>
              </a:rPr>
              <a:t>Giles</a:t>
            </a:r>
            <a:r>
              <a:rPr sz="2000" spc="-5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Brassard</a:t>
            </a:r>
            <a:r>
              <a:rPr sz="2000" spc="2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(right),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Université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de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Montréal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30" dirty="0"/>
              <a:t> </a:t>
            </a:r>
            <a:r>
              <a:rPr dirty="0"/>
              <a:t>BB84</a:t>
            </a:r>
            <a:r>
              <a:rPr spc="-30" dirty="0"/>
              <a:t> </a:t>
            </a:r>
            <a:r>
              <a:rPr spc="-10" dirty="0"/>
              <a:t>Protocol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05054" y="1760476"/>
            <a:ext cx="2825115" cy="4076700"/>
            <a:chOff x="305054" y="1760476"/>
            <a:chExt cx="2825115" cy="4076700"/>
          </a:xfrm>
        </p:grpSpPr>
        <p:sp>
          <p:nvSpPr>
            <p:cNvPr id="4" name="object 4"/>
            <p:cNvSpPr/>
            <p:nvPr/>
          </p:nvSpPr>
          <p:spPr>
            <a:xfrm>
              <a:off x="317754" y="1773176"/>
              <a:ext cx="2799715" cy="4051300"/>
            </a:xfrm>
            <a:custGeom>
              <a:avLst/>
              <a:gdLst/>
              <a:ahLst/>
              <a:cxnLst/>
              <a:rect l="l" t="t" r="r" b="b"/>
              <a:pathLst>
                <a:path w="2799715" h="4051300">
                  <a:moveTo>
                    <a:pt x="2657259" y="0"/>
                  </a:moveTo>
                  <a:lnTo>
                    <a:pt x="142328" y="0"/>
                  </a:lnTo>
                  <a:lnTo>
                    <a:pt x="97344" y="7255"/>
                  </a:lnTo>
                  <a:lnTo>
                    <a:pt x="58273" y="27459"/>
                  </a:lnTo>
                  <a:lnTo>
                    <a:pt x="27462" y="58268"/>
                  </a:lnTo>
                  <a:lnTo>
                    <a:pt x="7256" y="97339"/>
                  </a:lnTo>
                  <a:lnTo>
                    <a:pt x="0" y="142328"/>
                  </a:lnTo>
                  <a:lnTo>
                    <a:pt x="0" y="3908463"/>
                  </a:lnTo>
                  <a:lnTo>
                    <a:pt x="7256" y="3953447"/>
                  </a:lnTo>
                  <a:lnTo>
                    <a:pt x="27462" y="3992518"/>
                  </a:lnTo>
                  <a:lnTo>
                    <a:pt x="58273" y="4023329"/>
                  </a:lnTo>
                  <a:lnTo>
                    <a:pt x="97344" y="4043535"/>
                  </a:lnTo>
                  <a:lnTo>
                    <a:pt x="142328" y="4050791"/>
                  </a:lnTo>
                  <a:lnTo>
                    <a:pt x="2657259" y="4050791"/>
                  </a:lnTo>
                  <a:lnTo>
                    <a:pt x="2702243" y="4043535"/>
                  </a:lnTo>
                  <a:lnTo>
                    <a:pt x="2741314" y="4023329"/>
                  </a:lnTo>
                  <a:lnTo>
                    <a:pt x="2772125" y="3992518"/>
                  </a:lnTo>
                  <a:lnTo>
                    <a:pt x="2792331" y="3953447"/>
                  </a:lnTo>
                  <a:lnTo>
                    <a:pt x="2799588" y="3908463"/>
                  </a:lnTo>
                  <a:lnTo>
                    <a:pt x="2799588" y="142328"/>
                  </a:lnTo>
                  <a:lnTo>
                    <a:pt x="2792331" y="97339"/>
                  </a:lnTo>
                  <a:lnTo>
                    <a:pt x="2772125" y="58268"/>
                  </a:lnTo>
                  <a:lnTo>
                    <a:pt x="2741314" y="27459"/>
                  </a:lnTo>
                  <a:lnTo>
                    <a:pt x="2702243" y="7255"/>
                  </a:lnTo>
                  <a:lnTo>
                    <a:pt x="2657259" y="0"/>
                  </a:lnTo>
                  <a:close/>
                </a:path>
              </a:pathLst>
            </a:custGeom>
            <a:solidFill>
              <a:srgbClr val="FFFA00">
                <a:alpha val="1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7754" y="1773176"/>
              <a:ext cx="2799715" cy="4051300"/>
            </a:xfrm>
            <a:custGeom>
              <a:avLst/>
              <a:gdLst/>
              <a:ahLst/>
              <a:cxnLst/>
              <a:rect l="l" t="t" r="r" b="b"/>
              <a:pathLst>
                <a:path w="2799715" h="4051300">
                  <a:moveTo>
                    <a:pt x="0" y="142328"/>
                  </a:moveTo>
                  <a:lnTo>
                    <a:pt x="7256" y="97339"/>
                  </a:lnTo>
                  <a:lnTo>
                    <a:pt x="27462" y="58268"/>
                  </a:lnTo>
                  <a:lnTo>
                    <a:pt x="58273" y="27459"/>
                  </a:lnTo>
                  <a:lnTo>
                    <a:pt x="97344" y="7255"/>
                  </a:lnTo>
                  <a:lnTo>
                    <a:pt x="142328" y="0"/>
                  </a:lnTo>
                  <a:lnTo>
                    <a:pt x="2657259" y="0"/>
                  </a:lnTo>
                  <a:lnTo>
                    <a:pt x="2702243" y="7255"/>
                  </a:lnTo>
                  <a:lnTo>
                    <a:pt x="2741314" y="27459"/>
                  </a:lnTo>
                  <a:lnTo>
                    <a:pt x="2772125" y="58268"/>
                  </a:lnTo>
                  <a:lnTo>
                    <a:pt x="2792331" y="97339"/>
                  </a:lnTo>
                  <a:lnTo>
                    <a:pt x="2799588" y="142328"/>
                  </a:lnTo>
                  <a:lnTo>
                    <a:pt x="2799588" y="3908463"/>
                  </a:lnTo>
                  <a:lnTo>
                    <a:pt x="2792331" y="3953447"/>
                  </a:lnTo>
                  <a:lnTo>
                    <a:pt x="2772125" y="3992518"/>
                  </a:lnTo>
                  <a:lnTo>
                    <a:pt x="2741314" y="4023329"/>
                  </a:lnTo>
                  <a:lnTo>
                    <a:pt x="2702243" y="4043535"/>
                  </a:lnTo>
                  <a:lnTo>
                    <a:pt x="2657259" y="4050791"/>
                  </a:lnTo>
                  <a:lnTo>
                    <a:pt x="142328" y="4050791"/>
                  </a:lnTo>
                  <a:lnTo>
                    <a:pt x="97344" y="4043535"/>
                  </a:lnTo>
                  <a:lnTo>
                    <a:pt x="58273" y="4023329"/>
                  </a:lnTo>
                  <a:lnTo>
                    <a:pt x="27462" y="3992518"/>
                  </a:lnTo>
                  <a:lnTo>
                    <a:pt x="7256" y="3953447"/>
                  </a:lnTo>
                  <a:lnTo>
                    <a:pt x="0" y="3908463"/>
                  </a:lnTo>
                  <a:lnTo>
                    <a:pt x="0" y="142328"/>
                  </a:lnTo>
                  <a:close/>
                </a:path>
              </a:pathLst>
            </a:custGeom>
            <a:ln w="25400">
              <a:solidFill>
                <a:srgbClr val="8587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9020809" y="1662940"/>
            <a:ext cx="2825115" cy="4076700"/>
            <a:chOff x="9020809" y="1662940"/>
            <a:chExt cx="2825115" cy="4076700"/>
          </a:xfrm>
        </p:grpSpPr>
        <p:sp>
          <p:nvSpPr>
            <p:cNvPr id="7" name="object 7"/>
            <p:cNvSpPr/>
            <p:nvPr/>
          </p:nvSpPr>
          <p:spPr>
            <a:xfrm>
              <a:off x="9033509" y="1675640"/>
              <a:ext cx="2799715" cy="4051300"/>
            </a:xfrm>
            <a:custGeom>
              <a:avLst/>
              <a:gdLst/>
              <a:ahLst/>
              <a:cxnLst/>
              <a:rect l="l" t="t" r="r" b="b"/>
              <a:pathLst>
                <a:path w="2799715" h="4051300">
                  <a:moveTo>
                    <a:pt x="2657259" y="0"/>
                  </a:moveTo>
                  <a:lnTo>
                    <a:pt x="142328" y="0"/>
                  </a:lnTo>
                  <a:lnTo>
                    <a:pt x="97344" y="7255"/>
                  </a:lnTo>
                  <a:lnTo>
                    <a:pt x="58273" y="27459"/>
                  </a:lnTo>
                  <a:lnTo>
                    <a:pt x="27462" y="58268"/>
                  </a:lnTo>
                  <a:lnTo>
                    <a:pt x="7256" y="97339"/>
                  </a:lnTo>
                  <a:lnTo>
                    <a:pt x="0" y="142328"/>
                  </a:lnTo>
                  <a:lnTo>
                    <a:pt x="0" y="3908463"/>
                  </a:lnTo>
                  <a:lnTo>
                    <a:pt x="7256" y="3953447"/>
                  </a:lnTo>
                  <a:lnTo>
                    <a:pt x="27462" y="3992518"/>
                  </a:lnTo>
                  <a:lnTo>
                    <a:pt x="58273" y="4023329"/>
                  </a:lnTo>
                  <a:lnTo>
                    <a:pt x="97344" y="4043535"/>
                  </a:lnTo>
                  <a:lnTo>
                    <a:pt x="142328" y="4050791"/>
                  </a:lnTo>
                  <a:lnTo>
                    <a:pt x="2657259" y="4050791"/>
                  </a:lnTo>
                  <a:lnTo>
                    <a:pt x="2702243" y="4043535"/>
                  </a:lnTo>
                  <a:lnTo>
                    <a:pt x="2741314" y="4023329"/>
                  </a:lnTo>
                  <a:lnTo>
                    <a:pt x="2772125" y="3992518"/>
                  </a:lnTo>
                  <a:lnTo>
                    <a:pt x="2792331" y="3953447"/>
                  </a:lnTo>
                  <a:lnTo>
                    <a:pt x="2799588" y="3908463"/>
                  </a:lnTo>
                  <a:lnTo>
                    <a:pt x="2799588" y="142328"/>
                  </a:lnTo>
                  <a:lnTo>
                    <a:pt x="2792331" y="97339"/>
                  </a:lnTo>
                  <a:lnTo>
                    <a:pt x="2772125" y="58268"/>
                  </a:lnTo>
                  <a:lnTo>
                    <a:pt x="2741314" y="27459"/>
                  </a:lnTo>
                  <a:lnTo>
                    <a:pt x="2702243" y="7255"/>
                  </a:lnTo>
                  <a:lnTo>
                    <a:pt x="2657259" y="0"/>
                  </a:lnTo>
                  <a:close/>
                </a:path>
              </a:pathLst>
            </a:custGeom>
            <a:solidFill>
              <a:srgbClr val="FFFA00">
                <a:alpha val="1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33509" y="1675640"/>
              <a:ext cx="2799715" cy="4051300"/>
            </a:xfrm>
            <a:custGeom>
              <a:avLst/>
              <a:gdLst/>
              <a:ahLst/>
              <a:cxnLst/>
              <a:rect l="l" t="t" r="r" b="b"/>
              <a:pathLst>
                <a:path w="2799715" h="4051300">
                  <a:moveTo>
                    <a:pt x="0" y="142328"/>
                  </a:moveTo>
                  <a:lnTo>
                    <a:pt x="7256" y="97339"/>
                  </a:lnTo>
                  <a:lnTo>
                    <a:pt x="27462" y="58268"/>
                  </a:lnTo>
                  <a:lnTo>
                    <a:pt x="58273" y="27459"/>
                  </a:lnTo>
                  <a:lnTo>
                    <a:pt x="97344" y="7255"/>
                  </a:lnTo>
                  <a:lnTo>
                    <a:pt x="142328" y="0"/>
                  </a:lnTo>
                  <a:lnTo>
                    <a:pt x="2657259" y="0"/>
                  </a:lnTo>
                  <a:lnTo>
                    <a:pt x="2702243" y="7255"/>
                  </a:lnTo>
                  <a:lnTo>
                    <a:pt x="2741314" y="27459"/>
                  </a:lnTo>
                  <a:lnTo>
                    <a:pt x="2772125" y="58268"/>
                  </a:lnTo>
                  <a:lnTo>
                    <a:pt x="2792331" y="97339"/>
                  </a:lnTo>
                  <a:lnTo>
                    <a:pt x="2799588" y="142328"/>
                  </a:lnTo>
                  <a:lnTo>
                    <a:pt x="2799588" y="3908463"/>
                  </a:lnTo>
                  <a:lnTo>
                    <a:pt x="2792331" y="3953447"/>
                  </a:lnTo>
                  <a:lnTo>
                    <a:pt x="2772125" y="3992518"/>
                  </a:lnTo>
                  <a:lnTo>
                    <a:pt x="2741314" y="4023329"/>
                  </a:lnTo>
                  <a:lnTo>
                    <a:pt x="2702243" y="4043535"/>
                  </a:lnTo>
                  <a:lnTo>
                    <a:pt x="2657259" y="4050791"/>
                  </a:lnTo>
                  <a:lnTo>
                    <a:pt x="142328" y="4050791"/>
                  </a:lnTo>
                  <a:lnTo>
                    <a:pt x="97344" y="4043535"/>
                  </a:lnTo>
                  <a:lnTo>
                    <a:pt x="58273" y="4023329"/>
                  </a:lnTo>
                  <a:lnTo>
                    <a:pt x="27462" y="3992518"/>
                  </a:lnTo>
                  <a:lnTo>
                    <a:pt x="7256" y="3953447"/>
                  </a:lnTo>
                  <a:lnTo>
                    <a:pt x="0" y="3908463"/>
                  </a:lnTo>
                  <a:lnTo>
                    <a:pt x="0" y="142328"/>
                  </a:lnTo>
                  <a:close/>
                </a:path>
              </a:pathLst>
            </a:custGeom>
            <a:ln w="25400">
              <a:solidFill>
                <a:srgbClr val="8587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58361" y="5871304"/>
            <a:ext cx="1116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Alice’s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Lab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23114" y="5839071"/>
            <a:ext cx="1016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Bob’s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Lab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5102" y="1962645"/>
            <a:ext cx="2260600" cy="1431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6425" marR="596900" indent="290830">
              <a:lnSpc>
                <a:spcPct val="100000"/>
              </a:lnSpc>
              <a:spcBef>
                <a:spcPts val="10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1</a:t>
            </a:r>
            <a:r>
              <a:rPr sz="1400" spc="-5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Alice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chooses</a:t>
            </a:r>
            <a:endParaRPr sz="1400">
              <a:latin typeface="Georgia"/>
              <a:cs typeface="Georgia"/>
            </a:endParaRPr>
          </a:p>
          <a:p>
            <a:pPr marL="362585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“0”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or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“1”</a:t>
            </a:r>
            <a:r>
              <a:rPr sz="1400" spc="-5" dirty="0">
                <a:latin typeface="Georgia"/>
                <a:cs typeface="Georgia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randomly</a:t>
            </a:r>
            <a:endParaRPr sz="1400">
              <a:latin typeface="Georgia"/>
              <a:cs typeface="Georgia"/>
            </a:endParaRPr>
          </a:p>
          <a:p>
            <a:pPr marL="459105" marR="452120" indent="426720">
              <a:lnSpc>
                <a:spcPct val="100000"/>
              </a:lnSpc>
              <a:spcBef>
                <a:spcPts val="98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2</a:t>
            </a:r>
            <a:r>
              <a:rPr sz="1400" spc="50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Alice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chooses</a:t>
            </a:r>
            <a:r>
              <a:rPr sz="1400" spc="-25" dirty="0">
                <a:latin typeface="Georgia"/>
                <a:cs typeface="Georgia"/>
              </a:rPr>
              <a:t> the</a:t>
            </a:r>
            <a:endParaRPr sz="14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H/V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or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Cambria Math"/>
                <a:cs typeface="Cambria Math"/>
              </a:rPr>
              <a:t>±</a:t>
            </a:r>
            <a:r>
              <a:rPr sz="1400" dirty="0">
                <a:latin typeface="Georgia"/>
                <a:cs typeface="Georgia"/>
              </a:rPr>
              <a:t>45</a:t>
            </a:r>
            <a:r>
              <a:rPr sz="1400" dirty="0">
                <a:latin typeface="Cambria Math"/>
                <a:cs typeface="Cambria Math"/>
              </a:rPr>
              <a:t>°</a:t>
            </a:r>
            <a:r>
              <a:rPr sz="1400" spc="10" dirty="0">
                <a:latin typeface="Cambria Math"/>
                <a:cs typeface="Cambria Math"/>
              </a:rPr>
              <a:t> </a:t>
            </a:r>
            <a:r>
              <a:rPr sz="1400" dirty="0">
                <a:latin typeface="Georgia"/>
                <a:cs typeface="Georgia"/>
              </a:rPr>
              <a:t>basis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randomly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1065" y="3086525"/>
            <a:ext cx="296926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3</a:t>
            </a:r>
            <a:endParaRPr sz="1400">
              <a:latin typeface="Georgia"/>
              <a:cs typeface="Georgia"/>
            </a:endParaRPr>
          </a:p>
          <a:p>
            <a:pPr marL="12700" marR="5080" indent="1270"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Alice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encodes</a:t>
            </a:r>
            <a:r>
              <a:rPr sz="1400" spc="-5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appropriate</a:t>
            </a:r>
            <a:r>
              <a:rPr sz="1400" spc="-50" dirty="0">
                <a:latin typeface="Georgia"/>
                <a:cs typeface="Georgia"/>
              </a:rPr>
              <a:t> </a:t>
            </a:r>
            <a:r>
              <a:rPr sz="1400" spc="-20" dirty="0">
                <a:latin typeface="Georgia"/>
                <a:cs typeface="Georgia"/>
              </a:rPr>
              <a:t>qubit </a:t>
            </a:r>
            <a:r>
              <a:rPr sz="1400" dirty="0">
                <a:latin typeface="Georgia"/>
                <a:cs typeface="Georgia"/>
              </a:rPr>
              <a:t>and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sends</a:t>
            </a:r>
            <a:r>
              <a:rPr sz="1400" spc="-4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it to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Bob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as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single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photon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32300" y="1835684"/>
            <a:ext cx="17989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4</a:t>
            </a:r>
            <a:endParaRPr sz="1400">
              <a:latin typeface="Georgia"/>
              <a:cs typeface="Georgia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Bob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randomly</a:t>
            </a:r>
            <a:r>
              <a:rPr sz="1400" spc="-4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chooses </a:t>
            </a:r>
            <a:r>
              <a:rPr sz="1400" dirty="0">
                <a:latin typeface="Georgia"/>
                <a:cs typeface="Georgia"/>
              </a:rPr>
              <a:t>a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measurement</a:t>
            </a:r>
            <a:r>
              <a:rPr sz="1400" spc="-40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basis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845040" y="3797808"/>
            <a:ext cx="993775" cy="567055"/>
            <a:chOff x="9845040" y="3797808"/>
            <a:chExt cx="993775" cy="56705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82681" y="3959364"/>
              <a:ext cx="255874" cy="3870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5040" y="3797808"/>
              <a:ext cx="566927" cy="56692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890359" y="4998666"/>
            <a:ext cx="441007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6</a:t>
            </a:r>
            <a:endParaRPr sz="1400">
              <a:latin typeface="Georgia"/>
              <a:cs typeface="Georgia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Alice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and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Bob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publicly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announce</a:t>
            </a:r>
            <a:r>
              <a:rPr sz="1400" spc="-5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which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bases</a:t>
            </a:r>
            <a:r>
              <a:rPr sz="1400" spc="-5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they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used, </a:t>
            </a:r>
            <a:r>
              <a:rPr sz="1400" dirty="0">
                <a:latin typeface="Georgia"/>
                <a:cs typeface="Georgia"/>
              </a:rPr>
              <a:t>keeping</a:t>
            </a:r>
            <a:r>
              <a:rPr sz="1400" spc="-4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their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bit</a:t>
            </a:r>
            <a:r>
              <a:rPr sz="1400" spc="-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values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secret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830273" y="4908677"/>
            <a:ext cx="1082675" cy="805180"/>
            <a:chOff x="1830273" y="4908677"/>
            <a:chExt cx="1082675" cy="80518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3448" y="4911852"/>
              <a:ext cx="1075867" cy="79857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833448" y="4911852"/>
              <a:ext cx="1076325" cy="798830"/>
            </a:xfrm>
            <a:custGeom>
              <a:avLst/>
              <a:gdLst/>
              <a:ahLst/>
              <a:cxnLst/>
              <a:rect l="l" t="t" r="r" b="b"/>
              <a:pathLst>
                <a:path w="1076325" h="798829">
                  <a:moveTo>
                    <a:pt x="196519" y="0"/>
                  </a:moveTo>
                  <a:lnTo>
                    <a:pt x="343077" y="0"/>
                  </a:lnTo>
                  <a:lnTo>
                    <a:pt x="562914" y="0"/>
                  </a:lnTo>
                  <a:lnTo>
                    <a:pt x="1075867" y="0"/>
                  </a:lnTo>
                  <a:lnTo>
                    <a:pt x="1075867" y="465836"/>
                  </a:lnTo>
                  <a:lnTo>
                    <a:pt x="1075867" y="665480"/>
                  </a:lnTo>
                  <a:lnTo>
                    <a:pt x="1075867" y="798576"/>
                  </a:lnTo>
                  <a:lnTo>
                    <a:pt x="562914" y="798576"/>
                  </a:lnTo>
                  <a:lnTo>
                    <a:pt x="343077" y="798576"/>
                  </a:lnTo>
                  <a:lnTo>
                    <a:pt x="196519" y="798576"/>
                  </a:lnTo>
                  <a:lnTo>
                    <a:pt x="196519" y="665480"/>
                  </a:lnTo>
                  <a:lnTo>
                    <a:pt x="0" y="512241"/>
                  </a:lnTo>
                  <a:lnTo>
                    <a:pt x="196519" y="465836"/>
                  </a:lnTo>
                  <a:lnTo>
                    <a:pt x="196519" y="0"/>
                  </a:lnTo>
                  <a:close/>
                </a:path>
              </a:pathLst>
            </a:custGeom>
            <a:ln w="6349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5273040" y="4020311"/>
            <a:ext cx="1312545" cy="978535"/>
            <a:chOff x="5273040" y="4020311"/>
            <a:chExt cx="1312545" cy="97853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41492" y="4233671"/>
              <a:ext cx="509015" cy="50901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841492" y="4233671"/>
              <a:ext cx="509270" cy="509270"/>
            </a:xfrm>
            <a:custGeom>
              <a:avLst/>
              <a:gdLst/>
              <a:ahLst/>
              <a:cxnLst/>
              <a:rect l="l" t="t" r="r" b="b"/>
              <a:pathLst>
                <a:path w="509270" h="509270">
                  <a:moveTo>
                    <a:pt x="0" y="254507"/>
                  </a:moveTo>
                  <a:lnTo>
                    <a:pt x="4100" y="208759"/>
                  </a:lnTo>
                  <a:lnTo>
                    <a:pt x="15922" y="165700"/>
                  </a:lnTo>
                  <a:lnTo>
                    <a:pt x="34747" y="126051"/>
                  </a:lnTo>
                  <a:lnTo>
                    <a:pt x="59856" y="90530"/>
                  </a:lnTo>
                  <a:lnTo>
                    <a:pt x="90530" y="59856"/>
                  </a:lnTo>
                  <a:lnTo>
                    <a:pt x="126051" y="34747"/>
                  </a:lnTo>
                  <a:lnTo>
                    <a:pt x="165700" y="15922"/>
                  </a:lnTo>
                  <a:lnTo>
                    <a:pt x="208759" y="4100"/>
                  </a:lnTo>
                  <a:lnTo>
                    <a:pt x="254508" y="0"/>
                  </a:lnTo>
                  <a:lnTo>
                    <a:pt x="300256" y="4100"/>
                  </a:lnTo>
                  <a:lnTo>
                    <a:pt x="343315" y="15922"/>
                  </a:lnTo>
                  <a:lnTo>
                    <a:pt x="382964" y="34747"/>
                  </a:lnTo>
                  <a:lnTo>
                    <a:pt x="418485" y="59856"/>
                  </a:lnTo>
                  <a:lnTo>
                    <a:pt x="449159" y="90530"/>
                  </a:lnTo>
                  <a:lnTo>
                    <a:pt x="474268" y="126051"/>
                  </a:lnTo>
                  <a:lnTo>
                    <a:pt x="493093" y="165700"/>
                  </a:lnTo>
                  <a:lnTo>
                    <a:pt x="504915" y="208759"/>
                  </a:lnTo>
                  <a:lnTo>
                    <a:pt x="509016" y="254507"/>
                  </a:lnTo>
                  <a:lnTo>
                    <a:pt x="504915" y="300256"/>
                  </a:lnTo>
                  <a:lnTo>
                    <a:pt x="493093" y="343315"/>
                  </a:lnTo>
                  <a:lnTo>
                    <a:pt x="474268" y="382964"/>
                  </a:lnTo>
                  <a:lnTo>
                    <a:pt x="449159" y="418485"/>
                  </a:lnTo>
                  <a:lnTo>
                    <a:pt x="418485" y="449159"/>
                  </a:lnTo>
                  <a:lnTo>
                    <a:pt x="382964" y="474268"/>
                  </a:lnTo>
                  <a:lnTo>
                    <a:pt x="343315" y="493093"/>
                  </a:lnTo>
                  <a:lnTo>
                    <a:pt x="300256" y="504915"/>
                  </a:lnTo>
                  <a:lnTo>
                    <a:pt x="254508" y="509015"/>
                  </a:lnTo>
                  <a:lnTo>
                    <a:pt x="208759" y="504915"/>
                  </a:lnTo>
                  <a:lnTo>
                    <a:pt x="165700" y="493093"/>
                  </a:lnTo>
                  <a:lnTo>
                    <a:pt x="126051" y="474268"/>
                  </a:lnTo>
                  <a:lnTo>
                    <a:pt x="90530" y="449159"/>
                  </a:lnTo>
                  <a:lnTo>
                    <a:pt x="59856" y="418485"/>
                  </a:lnTo>
                  <a:lnTo>
                    <a:pt x="34747" y="382964"/>
                  </a:lnTo>
                  <a:lnTo>
                    <a:pt x="15922" y="343315"/>
                  </a:lnTo>
                  <a:lnTo>
                    <a:pt x="4100" y="300256"/>
                  </a:lnTo>
                  <a:lnTo>
                    <a:pt x="0" y="254507"/>
                  </a:lnTo>
                  <a:close/>
                </a:path>
              </a:pathLst>
            </a:custGeom>
            <a:ln w="63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8320" y="4020311"/>
              <a:ext cx="976883" cy="97840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895794" y="4307982"/>
              <a:ext cx="401955" cy="403225"/>
            </a:xfrm>
            <a:custGeom>
              <a:avLst/>
              <a:gdLst/>
              <a:ahLst/>
              <a:cxnLst/>
              <a:rect l="l" t="t" r="r" b="b"/>
              <a:pathLst>
                <a:path w="401954" h="403225">
                  <a:moveTo>
                    <a:pt x="0" y="403072"/>
                  </a:moveTo>
                  <a:lnTo>
                    <a:pt x="401929" y="0"/>
                  </a:lnTo>
                </a:path>
              </a:pathLst>
            </a:custGeom>
            <a:ln w="3810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28525" y="4240529"/>
              <a:ext cx="536575" cy="538480"/>
            </a:xfrm>
            <a:custGeom>
              <a:avLst/>
              <a:gdLst/>
              <a:ahLst/>
              <a:cxnLst/>
              <a:rect l="l" t="t" r="r" b="b"/>
              <a:pathLst>
                <a:path w="536575" h="538479">
                  <a:moveTo>
                    <a:pt x="121183" y="497395"/>
                  </a:moveTo>
                  <a:lnTo>
                    <a:pt x="40246" y="416687"/>
                  </a:lnTo>
                  <a:lnTo>
                    <a:pt x="0" y="537972"/>
                  </a:lnTo>
                  <a:lnTo>
                    <a:pt x="121183" y="497395"/>
                  </a:lnTo>
                  <a:close/>
                </a:path>
                <a:path w="536575" h="538479">
                  <a:moveTo>
                    <a:pt x="536460" y="0"/>
                  </a:moveTo>
                  <a:lnTo>
                    <a:pt x="415290" y="40589"/>
                  </a:lnTo>
                  <a:lnTo>
                    <a:pt x="496227" y="121297"/>
                  </a:lnTo>
                  <a:lnTo>
                    <a:pt x="536460" y="0"/>
                  </a:lnTo>
                  <a:close/>
                </a:path>
              </a:pathLst>
            </a:custGeom>
            <a:solidFill>
              <a:srgbClr val="429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68112" y="4352543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29">
                  <a:moveTo>
                    <a:pt x="0" y="0"/>
                  </a:moveTo>
                  <a:lnTo>
                    <a:pt x="3284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73040" y="4498847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29">
                  <a:moveTo>
                    <a:pt x="0" y="0"/>
                  </a:moveTo>
                  <a:lnTo>
                    <a:pt x="3284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68112" y="4651247"/>
              <a:ext cx="328930" cy="0"/>
            </a:xfrm>
            <a:custGeom>
              <a:avLst/>
              <a:gdLst/>
              <a:ahLst/>
              <a:cxnLst/>
              <a:rect l="l" t="t" r="r" b="b"/>
              <a:pathLst>
                <a:path w="328929">
                  <a:moveTo>
                    <a:pt x="0" y="0"/>
                  </a:moveTo>
                  <a:lnTo>
                    <a:pt x="32847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198693" y="4998666"/>
            <a:ext cx="565150" cy="599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Georgia"/>
                <a:cs typeface="Georgia"/>
              </a:rPr>
              <a:t>“0”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155"/>
              </a:spcBef>
            </a:pPr>
            <a:r>
              <a:rPr sz="1400" spc="-10" dirty="0">
                <a:latin typeface="Georgia"/>
                <a:cs typeface="Georgia"/>
              </a:rPr>
              <a:t>“</a:t>
            </a:r>
            <a:r>
              <a:rPr sz="1400" spc="-10" dirty="0">
                <a:latin typeface="Cambria Math"/>
                <a:cs typeface="Cambria Math"/>
              </a:rPr>
              <a:t>±</a:t>
            </a:r>
            <a:r>
              <a:rPr sz="1400" spc="-10" dirty="0">
                <a:latin typeface="Georgia"/>
                <a:cs typeface="Georgia"/>
              </a:rPr>
              <a:t>45</a:t>
            </a:r>
            <a:r>
              <a:rPr sz="1400" spc="-10" dirty="0">
                <a:latin typeface="Cambria Math"/>
                <a:cs typeface="Cambria Math"/>
              </a:rPr>
              <a:t>°</a:t>
            </a:r>
            <a:r>
              <a:rPr sz="1400" spc="-10" dirty="0">
                <a:latin typeface="Georgia"/>
                <a:cs typeface="Georgia"/>
              </a:rPr>
              <a:t>”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367901" y="4834001"/>
            <a:ext cx="1122680" cy="806450"/>
            <a:chOff x="9367901" y="4834001"/>
            <a:chExt cx="1122680" cy="806450"/>
          </a:xfrm>
        </p:grpSpPr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71076" y="4837176"/>
              <a:ext cx="1116126" cy="80009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371076" y="4837176"/>
              <a:ext cx="1116330" cy="800100"/>
            </a:xfrm>
            <a:custGeom>
              <a:avLst/>
              <a:gdLst/>
              <a:ahLst/>
              <a:cxnLst/>
              <a:rect l="l" t="t" r="r" b="b"/>
              <a:pathLst>
                <a:path w="1116329" h="800100">
                  <a:moveTo>
                    <a:pt x="0" y="0"/>
                  </a:moveTo>
                  <a:lnTo>
                    <a:pt x="512064" y="0"/>
                  </a:lnTo>
                  <a:lnTo>
                    <a:pt x="731520" y="0"/>
                  </a:lnTo>
                  <a:lnTo>
                    <a:pt x="877824" y="0"/>
                  </a:lnTo>
                  <a:lnTo>
                    <a:pt x="877824" y="466725"/>
                  </a:lnTo>
                  <a:lnTo>
                    <a:pt x="1116126" y="530999"/>
                  </a:lnTo>
                  <a:lnTo>
                    <a:pt x="877824" y="666750"/>
                  </a:lnTo>
                  <a:lnTo>
                    <a:pt x="877824" y="800100"/>
                  </a:lnTo>
                  <a:lnTo>
                    <a:pt x="731520" y="800100"/>
                  </a:lnTo>
                  <a:lnTo>
                    <a:pt x="512064" y="800100"/>
                  </a:lnTo>
                  <a:lnTo>
                    <a:pt x="0" y="800100"/>
                  </a:lnTo>
                  <a:lnTo>
                    <a:pt x="0" y="666750"/>
                  </a:lnTo>
                  <a:lnTo>
                    <a:pt x="0" y="466725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C4293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9361889" y="2697707"/>
            <a:ext cx="2028189" cy="282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0" algn="ctr">
              <a:lnSpc>
                <a:spcPct val="100000"/>
              </a:lnSpc>
              <a:spcBef>
                <a:spcPts val="10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5</a:t>
            </a:r>
            <a:endParaRPr sz="1400">
              <a:latin typeface="Georgia"/>
              <a:cs typeface="Georgia"/>
            </a:endParaRPr>
          </a:p>
          <a:p>
            <a:pPr marL="226695" marR="66040"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Bob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records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result </a:t>
            </a:r>
            <a:r>
              <a:rPr sz="1400" dirty="0">
                <a:latin typeface="Georgia"/>
                <a:cs typeface="Georgia"/>
              </a:rPr>
              <a:t>of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his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measurement</a:t>
            </a:r>
            <a:endParaRPr sz="14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6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1632585" algn="l"/>
              </a:tabLst>
            </a:pPr>
            <a:r>
              <a:rPr sz="2800" spc="-25" dirty="0">
                <a:latin typeface="Impact"/>
                <a:cs typeface="Impact"/>
              </a:rPr>
              <a:t>“0”</a:t>
            </a:r>
            <a:r>
              <a:rPr sz="2800" dirty="0">
                <a:latin typeface="Impact"/>
                <a:cs typeface="Impact"/>
              </a:rPr>
              <a:t>	</a:t>
            </a:r>
            <a:r>
              <a:rPr sz="2800" spc="-25" dirty="0">
                <a:latin typeface="Impact"/>
                <a:cs typeface="Impact"/>
              </a:rPr>
              <a:t>“1”</a:t>
            </a:r>
            <a:endParaRPr sz="2800">
              <a:latin typeface="Impact"/>
              <a:cs typeface="Impact"/>
            </a:endParaRPr>
          </a:p>
          <a:p>
            <a:pPr>
              <a:lnSpc>
                <a:spcPct val="100000"/>
              </a:lnSpc>
            </a:pPr>
            <a:endParaRPr sz="3700">
              <a:latin typeface="Impact"/>
              <a:cs typeface="Impact"/>
            </a:endParaRPr>
          </a:p>
          <a:p>
            <a:pPr marR="1104265" algn="ctr">
              <a:lnSpc>
                <a:spcPct val="100000"/>
              </a:lnSpc>
            </a:pPr>
            <a:r>
              <a:rPr sz="1400" spc="-10" dirty="0">
                <a:latin typeface="Georgia"/>
                <a:cs typeface="Georgia"/>
              </a:rPr>
              <a:t>“</a:t>
            </a:r>
            <a:r>
              <a:rPr sz="1400" spc="-10" dirty="0">
                <a:latin typeface="Cambria Math"/>
                <a:cs typeface="Cambria Math"/>
              </a:rPr>
              <a:t>±</a:t>
            </a:r>
            <a:r>
              <a:rPr sz="1400" spc="-10" dirty="0">
                <a:latin typeface="Georgia"/>
                <a:cs typeface="Georgia"/>
              </a:rPr>
              <a:t>45</a:t>
            </a:r>
            <a:r>
              <a:rPr sz="1400" spc="-10" dirty="0">
                <a:latin typeface="Cambria Math"/>
                <a:cs typeface="Cambria Math"/>
              </a:rPr>
              <a:t>°</a:t>
            </a:r>
            <a:r>
              <a:rPr sz="1400" spc="-10" dirty="0">
                <a:latin typeface="Georgia"/>
                <a:cs typeface="Georgia"/>
              </a:rPr>
              <a:t>”</a:t>
            </a:r>
            <a:endParaRPr sz="1400">
              <a:latin typeface="Georgia"/>
              <a:cs typeface="Georgia"/>
            </a:endParaRPr>
          </a:p>
          <a:p>
            <a:pPr marR="1099185" algn="ctr">
              <a:lnSpc>
                <a:spcPct val="100000"/>
              </a:lnSpc>
              <a:spcBef>
                <a:spcPts val="1150"/>
              </a:spcBef>
            </a:pPr>
            <a:r>
              <a:rPr sz="1400" spc="-25" dirty="0">
                <a:latin typeface="Georgia"/>
                <a:cs typeface="Georgia"/>
              </a:rPr>
              <a:t>“0”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437614" y="5699633"/>
            <a:ext cx="4142104" cy="806450"/>
            <a:chOff x="1437614" y="5699633"/>
            <a:chExt cx="4142104" cy="806450"/>
          </a:xfrm>
        </p:grpSpPr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0789" y="5702808"/>
              <a:ext cx="4135526" cy="80009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440789" y="5702808"/>
              <a:ext cx="4135754" cy="800100"/>
            </a:xfrm>
            <a:custGeom>
              <a:avLst/>
              <a:gdLst/>
              <a:ahLst/>
              <a:cxnLst/>
              <a:rect l="l" t="t" r="r" b="b"/>
              <a:pathLst>
                <a:path w="4135754" h="800100">
                  <a:moveTo>
                    <a:pt x="2376830" y="0"/>
                  </a:moveTo>
                  <a:lnTo>
                    <a:pt x="2669946" y="0"/>
                  </a:lnTo>
                  <a:lnTo>
                    <a:pt x="3109620" y="0"/>
                  </a:lnTo>
                  <a:lnTo>
                    <a:pt x="4135526" y="0"/>
                  </a:lnTo>
                  <a:lnTo>
                    <a:pt x="4135526" y="133349"/>
                  </a:lnTo>
                  <a:lnTo>
                    <a:pt x="4135526" y="333374"/>
                  </a:lnTo>
                  <a:lnTo>
                    <a:pt x="4135526" y="800099"/>
                  </a:lnTo>
                  <a:lnTo>
                    <a:pt x="3109620" y="800099"/>
                  </a:lnTo>
                  <a:lnTo>
                    <a:pt x="2669946" y="800099"/>
                  </a:lnTo>
                  <a:lnTo>
                    <a:pt x="2376830" y="800099"/>
                  </a:lnTo>
                  <a:lnTo>
                    <a:pt x="2376830" y="333374"/>
                  </a:lnTo>
                  <a:lnTo>
                    <a:pt x="0" y="69849"/>
                  </a:lnTo>
                  <a:lnTo>
                    <a:pt x="2376830" y="133349"/>
                  </a:lnTo>
                  <a:lnTo>
                    <a:pt x="2376830" y="0"/>
                  </a:lnTo>
                  <a:close/>
                </a:path>
              </a:pathLst>
            </a:custGeom>
            <a:ln w="6350">
              <a:solidFill>
                <a:srgbClr val="4297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903679" y="5808027"/>
            <a:ext cx="1585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I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used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20" dirty="0">
                <a:latin typeface="Cambria Math"/>
                <a:cs typeface="Cambria Math"/>
              </a:rPr>
              <a:t>±</a:t>
            </a:r>
            <a:r>
              <a:rPr sz="1800" spc="-20" dirty="0">
                <a:latin typeface="Georgia"/>
                <a:cs typeface="Georgia"/>
              </a:rPr>
              <a:t>45</a:t>
            </a:r>
            <a:r>
              <a:rPr sz="1800" spc="-20" dirty="0">
                <a:latin typeface="Cambria Math"/>
                <a:cs typeface="Cambria Math"/>
              </a:rPr>
              <a:t>°</a:t>
            </a:r>
            <a:endParaRPr sz="18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Georgia"/>
                <a:cs typeface="Georgia"/>
              </a:rPr>
              <a:t>basis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714617" y="5687898"/>
            <a:ext cx="4335145" cy="818515"/>
            <a:chOff x="6714617" y="5687898"/>
            <a:chExt cx="4335145" cy="818515"/>
          </a:xfrm>
        </p:grpSpPr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17792" y="5691077"/>
              <a:ext cx="4328474" cy="81183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717792" y="5691073"/>
              <a:ext cx="4328795" cy="812165"/>
            </a:xfrm>
            <a:custGeom>
              <a:avLst/>
              <a:gdLst/>
              <a:ahLst/>
              <a:cxnLst/>
              <a:rect l="l" t="t" r="r" b="b"/>
              <a:pathLst>
                <a:path w="4328795" h="812165">
                  <a:moveTo>
                    <a:pt x="0" y="11734"/>
                  </a:moveTo>
                  <a:lnTo>
                    <a:pt x="1025906" y="11734"/>
                  </a:lnTo>
                  <a:lnTo>
                    <a:pt x="1465580" y="11734"/>
                  </a:lnTo>
                  <a:lnTo>
                    <a:pt x="1758695" y="11734"/>
                  </a:lnTo>
                  <a:lnTo>
                    <a:pt x="1758695" y="145084"/>
                  </a:lnTo>
                  <a:lnTo>
                    <a:pt x="4328502" y="0"/>
                  </a:lnTo>
                  <a:lnTo>
                    <a:pt x="1758695" y="345109"/>
                  </a:lnTo>
                  <a:lnTo>
                    <a:pt x="1758695" y="811834"/>
                  </a:lnTo>
                  <a:lnTo>
                    <a:pt x="1465580" y="811834"/>
                  </a:lnTo>
                  <a:lnTo>
                    <a:pt x="1025906" y="811834"/>
                  </a:lnTo>
                  <a:lnTo>
                    <a:pt x="0" y="811834"/>
                  </a:lnTo>
                  <a:lnTo>
                    <a:pt x="0" y="345109"/>
                  </a:lnTo>
                  <a:lnTo>
                    <a:pt x="0" y="145084"/>
                  </a:lnTo>
                  <a:lnTo>
                    <a:pt x="0" y="11734"/>
                  </a:lnTo>
                  <a:close/>
                </a:path>
              </a:pathLst>
            </a:custGeom>
            <a:ln w="6350">
              <a:solidFill>
                <a:srgbClr val="C4293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6803763" y="5808027"/>
            <a:ext cx="1585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I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used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spc="-20" dirty="0">
                <a:latin typeface="Cambria Math"/>
                <a:cs typeface="Cambria Math"/>
              </a:rPr>
              <a:t>±</a:t>
            </a:r>
            <a:r>
              <a:rPr sz="1800" spc="-20" dirty="0">
                <a:latin typeface="Georgia"/>
                <a:cs typeface="Georgia"/>
              </a:rPr>
              <a:t>45</a:t>
            </a:r>
            <a:r>
              <a:rPr sz="1800" spc="-20" dirty="0">
                <a:latin typeface="Cambria Math"/>
                <a:cs typeface="Cambria Math"/>
              </a:rPr>
              <a:t>°</a:t>
            </a:r>
            <a:endParaRPr sz="18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Georgia"/>
                <a:cs typeface="Georgia"/>
              </a:rPr>
              <a:t>basis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12592" y="1813560"/>
            <a:ext cx="5666740" cy="52451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7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Repeat</a:t>
            </a:r>
            <a:r>
              <a:rPr sz="1400" spc="-4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and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repeat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until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long,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random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binary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string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is</a:t>
            </a:r>
            <a:r>
              <a:rPr sz="1400" spc="-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built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040891" y="3528059"/>
            <a:ext cx="1289685" cy="2207260"/>
            <a:chOff x="1040891" y="3528059"/>
            <a:chExt cx="1289685" cy="2207260"/>
          </a:xfrm>
        </p:grpSpPr>
        <p:sp>
          <p:nvSpPr>
            <p:cNvPr id="45" name="object 45"/>
            <p:cNvSpPr/>
            <p:nvPr/>
          </p:nvSpPr>
          <p:spPr>
            <a:xfrm>
              <a:off x="1123188" y="3528059"/>
              <a:ext cx="1207135" cy="1298575"/>
            </a:xfrm>
            <a:custGeom>
              <a:avLst/>
              <a:gdLst/>
              <a:ahLst/>
              <a:cxnLst/>
              <a:rect l="l" t="t" r="r" b="b"/>
              <a:pathLst>
                <a:path w="1207135" h="1298575">
                  <a:moveTo>
                    <a:pt x="1207008" y="562356"/>
                  </a:moveTo>
                  <a:lnTo>
                    <a:pt x="1121664" y="562356"/>
                  </a:lnTo>
                  <a:lnTo>
                    <a:pt x="1121664" y="0"/>
                  </a:lnTo>
                  <a:lnTo>
                    <a:pt x="751332" y="0"/>
                  </a:lnTo>
                  <a:lnTo>
                    <a:pt x="751332" y="562356"/>
                  </a:lnTo>
                  <a:lnTo>
                    <a:pt x="0" y="562356"/>
                  </a:lnTo>
                  <a:lnTo>
                    <a:pt x="0" y="845820"/>
                  </a:lnTo>
                  <a:lnTo>
                    <a:pt x="751332" y="845820"/>
                  </a:lnTo>
                  <a:lnTo>
                    <a:pt x="751332" y="1298460"/>
                  </a:lnTo>
                  <a:lnTo>
                    <a:pt x="1121664" y="1298460"/>
                  </a:lnTo>
                  <a:lnTo>
                    <a:pt x="1121664" y="845820"/>
                  </a:lnTo>
                  <a:lnTo>
                    <a:pt x="1207008" y="845820"/>
                  </a:lnTo>
                  <a:lnTo>
                    <a:pt x="1207008" y="562356"/>
                  </a:ln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74519" y="4090416"/>
              <a:ext cx="370840" cy="274320"/>
            </a:xfrm>
            <a:custGeom>
              <a:avLst/>
              <a:gdLst/>
              <a:ahLst/>
              <a:cxnLst/>
              <a:rect l="l" t="t" r="r" b="b"/>
              <a:pathLst>
                <a:path w="370839" h="274320">
                  <a:moveTo>
                    <a:pt x="0" y="0"/>
                  </a:moveTo>
                  <a:lnTo>
                    <a:pt x="370331" y="0"/>
                  </a:lnTo>
                  <a:lnTo>
                    <a:pt x="370331" y="274319"/>
                  </a:lnTo>
                  <a:lnTo>
                    <a:pt x="0" y="274319"/>
                  </a:lnTo>
                  <a:lnTo>
                    <a:pt x="0" y="0"/>
                  </a:lnTo>
                  <a:close/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9096" y="3528059"/>
              <a:ext cx="1135379" cy="129844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0891" y="4837176"/>
              <a:ext cx="650747" cy="897635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539983" y="4742688"/>
            <a:ext cx="672083" cy="897635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4299203" y="2374392"/>
            <a:ext cx="3491865" cy="523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Step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8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Estimate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error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rate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in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</a:t>
            </a:r>
            <a:r>
              <a:rPr sz="1400" spc="-10" dirty="0">
                <a:latin typeface="Georgia"/>
                <a:cs typeface="Georgia"/>
              </a:rPr>
              <a:t> string</a:t>
            </a:r>
            <a:endParaRPr sz="1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BB84</a:t>
            </a:r>
            <a:r>
              <a:rPr spc="-30" dirty="0"/>
              <a:t> </a:t>
            </a:r>
            <a:r>
              <a:rPr spc="-10" dirty="0"/>
              <a:t>Example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727960" y="1511808"/>
            <a:ext cx="5434965" cy="4540250"/>
            <a:chOff x="2727960" y="1511808"/>
            <a:chExt cx="5434965" cy="45402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8172" y="1709928"/>
              <a:ext cx="760475" cy="43418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90844" y="1729740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0924" y="1709928"/>
              <a:ext cx="761999" cy="43418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73595" y="1729740"/>
              <a:ext cx="676910" cy="4257040"/>
            </a:xfrm>
            <a:custGeom>
              <a:avLst/>
              <a:gdLst/>
              <a:ahLst/>
              <a:cxnLst/>
              <a:rect l="l" t="t" r="r" b="b"/>
              <a:pathLst>
                <a:path w="676909" h="4257040">
                  <a:moveTo>
                    <a:pt x="676655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6655" y="4256532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1709928"/>
              <a:ext cx="760475" cy="43418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57872" y="1729740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27960" y="1511808"/>
              <a:ext cx="1114425" cy="1059180"/>
            </a:xfrm>
            <a:custGeom>
              <a:avLst/>
              <a:gdLst/>
              <a:ahLst/>
              <a:cxnLst/>
              <a:rect l="l" t="t" r="r" b="b"/>
              <a:pathLst>
                <a:path w="1114425" h="1059180">
                  <a:moveTo>
                    <a:pt x="1114043" y="0"/>
                  </a:moveTo>
                  <a:lnTo>
                    <a:pt x="0" y="0"/>
                  </a:lnTo>
                  <a:lnTo>
                    <a:pt x="0" y="1059180"/>
                  </a:lnTo>
                  <a:lnTo>
                    <a:pt x="1114043" y="1059180"/>
                  </a:lnTo>
                  <a:lnTo>
                    <a:pt x="1114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4936" y="3049524"/>
              <a:ext cx="859535" cy="4130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9207" y="2889504"/>
              <a:ext cx="783335" cy="7848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6252" y="2415540"/>
              <a:ext cx="993647" cy="4130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20383" y="2125980"/>
              <a:ext cx="413003" cy="9936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32348" y="4276344"/>
              <a:ext cx="993647" cy="413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80" y="3986784"/>
              <a:ext cx="413003" cy="9936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80175" y="4952999"/>
              <a:ext cx="859535" cy="4130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27292" y="2421636"/>
              <a:ext cx="993647" cy="4130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21424" y="2132076"/>
              <a:ext cx="413003" cy="99364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22948" y="2740152"/>
              <a:ext cx="413003" cy="85953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83679" y="4023359"/>
              <a:ext cx="883920" cy="8793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75576" y="2159507"/>
              <a:ext cx="883919" cy="8793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45095" y="4026407"/>
              <a:ext cx="883919" cy="8793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60920" y="4794504"/>
              <a:ext cx="784859" cy="78333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119640" y="1860064"/>
            <a:ext cx="3185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Verdana"/>
                <a:cs typeface="Verdana"/>
              </a:rPr>
              <a:t>1.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Alice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chooses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96152C"/>
                </a:solidFill>
                <a:latin typeface="Verdana"/>
                <a:cs typeface="Verdana"/>
              </a:rPr>
              <a:t>RANDOM</a:t>
            </a:r>
            <a:r>
              <a:rPr sz="1600" spc="-10" dirty="0">
                <a:solidFill>
                  <a:srgbClr val="96152C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96152C"/>
                </a:solidFill>
                <a:latin typeface="Verdana"/>
                <a:cs typeface="Verdana"/>
              </a:rPr>
              <a:t>bit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18221" y="2460438"/>
            <a:ext cx="3439795" cy="904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8290" indent="-274955">
              <a:lnSpc>
                <a:spcPct val="100000"/>
              </a:lnSpc>
              <a:spcBef>
                <a:spcPts val="95"/>
              </a:spcBef>
              <a:buAutoNum type="arabicPeriod" startAt="2"/>
              <a:tabLst>
                <a:tab pos="288925" algn="l"/>
              </a:tabLst>
            </a:pPr>
            <a:r>
              <a:rPr sz="1600" dirty="0">
                <a:latin typeface="Verdana"/>
                <a:cs typeface="Verdana"/>
              </a:rPr>
              <a:t>Alice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chooses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96152C"/>
                </a:solidFill>
                <a:latin typeface="Verdana"/>
                <a:cs typeface="Verdana"/>
              </a:rPr>
              <a:t>RANDOM</a:t>
            </a:r>
            <a:r>
              <a:rPr sz="1600" spc="-20" dirty="0">
                <a:solidFill>
                  <a:srgbClr val="96152C"/>
                </a:solidFill>
                <a:latin typeface="Verdana"/>
                <a:cs typeface="Verdana"/>
              </a:rPr>
              <a:t> basis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Verdana"/>
              <a:buAutoNum type="arabicPeriod" startAt="2"/>
            </a:pPr>
            <a:endParaRPr sz="2500">
              <a:latin typeface="Verdana"/>
              <a:cs typeface="Verdana"/>
            </a:endParaRPr>
          </a:p>
          <a:p>
            <a:pPr marL="287020" indent="-274320">
              <a:lnSpc>
                <a:spcPct val="100000"/>
              </a:lnSpc>
              <a:buAutoNum type="arabicPeriod" startAt="2"/>
              <a:tabLst>
                <a:tab pos="287020" algn="l"/>
              </a:tabLst>
            </a:pPr>
            <a:r>
              <a:rPr sz="1600" dirty="0">
                <a:latin typeface="Verdana"/>
                <a:cs typeface="Verdana"/>
              </a:rPr>
              <a:t>Alice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send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the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state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to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Bob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63494" y="4325204"/>
            <a:ext cx="3780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Verdana"/>
                <a:cs typeface="Verdana"/>
              </a:rPr>
              <a:t>4.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Bob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measures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in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96152C"/>
                </a:solidFill>
                <a:latin typeface="Verdana"/>
                <a:cs typeface="Verdana"/>
              </a:rPr>
              <a:t>RANDOM</a:t>
            </a:r>
            <a:r>
              <a:rPr sz="1600" spc="-5" dirty="0">
                <a:solidFill>
                  <a:srgbClr val="96152C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96152C"/>
                </a:solidFill>
                <a:latin typeface="Verdana"/>
                <a:cs typeface="Verdana"/>
              </a:rPr>
              <a:t>basis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3494" y="5476495"/>
            <a:ext cx="22548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Verdana"/>
                <a:cs typeface="Verdana"/>
              </a:rPr>
              <a:t>5.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Bob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records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the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bit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63494" y="6347868"/>
            <a:ext cx="37344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Verdana"/>
                <a:cs typeface="Verdana"/>
              </a:rPr>
              <a:t>6.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Alice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and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Bob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announce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the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basis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937504" y="1709928"/>
            <a:ext cx="6236335" cy="4342130"/>
            <a:chOff x="5937504" y="1709928"/>
            <a:chExt cx="6236335" cy="4342130"/>
          </a:xfrm>
        </p:grpSpPr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39028" y="2193036"/>
              <a:ext cx="780287" cy="80924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991606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37504" y="4093464"/>
              <a:ext cx="781811" cy="809243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990081" y="4123182"/>
              <a:ext cx="676910" cy="704215"/>
            </a:xfrm>
            <a:custGeom>
              <a:avLst/>
              <a:gdLst/>
              <a:ahLst/>
              <a:cxnLst/>
              <a:rect l="l" t="t" r="r" b="b"/>
              <a:pathLst>
                <a:path w="676909" h="704214">
                  <a:moveTo>
                    <a:pt x="0" y="0"/>
                  </a:moveTo>
                  <a:lnTo>
                    <a:pt x="676656" y="0"/>
                  </a:lnTo>
                  <a:lnTo>
                    <a:pt x="676656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06055" y="2193036"/>
              <a:ext cx="780286" cy="80924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358633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04532" y="4093464"/>
              <a:ext cx="780286" cy="80924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357110" y="4123182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23304" y="2193036"/>
              <a:ext cx="780287" cy="80924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675881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21780" y="4093464"/>
              <a:ext cx="780286" cy="80924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674358" y="4123182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13235" y="1709928"/>
              <a:ext cx="760475" cy="434187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1455908" y="1729739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80704" y="1709928"/>
              <a:ext cx="760474" cy="434187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723376" y="1729739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63455" y="1709928"/>
              <a:ext cx="761998" cy="434187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9406128" y="1729739"/>
              <a:ext cx="676910" cy="4257040"/>
            </a:xfrm>
            <a:custGeom>
              <a:avLst/>
              <a:gdLst/>
              <a:ahLst/>
              <a:cxnLst/>
              <a:rect l="l" t="t" r="r" b="b"/>
              <a:pathLst>
                <a:path w="676909" h="4257040">
                  <a:moveTo>
                    <a:pt x="676655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6655" y="4256532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47732" y="1709928"/>
              <a:ext cx="760474" cy="434187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090403" y="1729739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0484" y="1709928"/>
              <a:ext cx="760475" cy="434187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773155" y="1729739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7951" y="1709928"/>
              <a:ext cx="760475" cy="434187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040623" y="1729739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18804" y="2750819"/>
              <a:ext cx="784859" cy="78333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30383" y="4046220"/>
              <a:ext cx="883919" cy="879347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6184141" y="1604312"/>
            <a:ext cx="59493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7230" algn="l"/>
                <a:tab pos="1390650" algn="l"/>
                <a:tab pos="2047239" algn="l"/>
                <a:tab pos="2731770" algn="l"/>
                <a:tab pos="3425190" algn="l"/>
                <a:tab pos="4077335" algn="l"/>
                <a:tab pos="4761865" algn="l"/>
                <a:tab pos="5455920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7862316" y="2034540"/>
            <a:ext cx="4330065" cy="3534410"/>
            <a:chOff x="7862316" y="2034540"/>
            <a:chExt cx="4330065" cy="3534410"/>
          </a:xfrm>
        </p:grpSpPr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41636" y="2889503"/>
              <a:ext cx="783335" cy="78485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62316" y="2412491"/>
              <a:ext cx="993647" cy="41300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56448" y="2122932"/>
              <a:ext cx="413003" cy="99364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56448" y="2740152"/>
              <a:ext cx="413003" cy="85953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62316" y="4276344"/>
              <a:ext cx="993647" cy="41300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56448" y="3986783"/>
              <a:ext cx="413003" cy="99364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154924" y="4616195"/>
              <a:ext cx="413003" cy="85953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41079" y="2074164"/>
              <a:ext cx="883920" cy="87934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741152" y="2750819"/>
              <a:ext cx="783335" cy="78333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57815" y="2074164"/>
              <a:ext cx="883920" cy="87934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525256" y="4282439"/>
              <a:ext cx="993646" cy="41300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19388" y="3992880"/>
              <a:ext cx="413003" cy="99364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241536" y="2325624"/>
              <a:ext cx="993647" cy="41300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535668" y="2034540"/>
              <a:ext cx="413003" cy="99364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31424" y="2071116"/>
              <a:ext cx="883919" cy="87934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280648" y="2328672"/>
              <a:ext cx="911351" cy="41300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574780" y="2037588"/>
              <a:ext cx="413003" cy="99364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244584" y="4290060"/>
              <a:ext cx="993646" cy="41300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538716" y="3998976"/>
              <a:ext cx="413002" cy="99364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314177" y="4041648"/>
              <a:ext cx="877823" cy="87934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83268" y="3049524"/>
              <a:ext cx="859535" cy="41300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574780" y="2758440"/>
              <a:ext cx="413002" cy="859535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383268" y="4953000"/>
              <a:ext cx="859535" cy="41300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41636" y="4783835"/>
              <a:ext cx="783335" cy="78485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558272" y="4283964"/>
              <a:ext cx="993647" cy="41300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852404" y="3992880"/>
              <a:ext cx="413001" cy="993647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6181213" y="4730510"/>
            <a:ext cx="5952490" cy="1116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71780" algn="r">
              <a:lnSpc>
                <a:spcPts val="4300"/>
              </a:lnSpc>
              <a:spcBef>
                <a:spcPts val="95"/>
              </a:spcBef>
              <a:tabLst>
                <a:tab pos="1997710" algn="l"/>
                <a:tab pos="4001135" algn="l"/>
                <a:tab pos="4711065" algn="l"/>
              </a:tabLst>
            </a:pP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  <a:p>
            <a:pPr marR="268605" algn="r">
              <a:lnSpc>
                <a:spcPts val="4300"/>
              </a:lnSpc>
              <a:tabLst>
                <a:tab pos="656590" algn="l"/>
                <a:tab pos="1378585" algn="l"/>
                <a:tab pos="2033905" algn="l"/>
                <a:tab pos="2661920" algn="l"/>
                <a:tab pos="3412490" algn="l"/>
                <a:tab pos="4064635" algn="l"/>
                <a:tab pos="4678680" algn="l"/>
                <a:tab pos="5386705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445008" y="1784604"/>
            <a:ext cx="11741150" cy="4087495"/>
            <a:chOff x="445008" y="1784604"/>
            <a:chExt cx="11741150" cy="4087495"/>
          </a:xfrm>
        </p:grpSpPr>
        <p:pic>
          <p:nvPicPr>
            <p:cNvPr id="88" name="object 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55836" y="2193036"/>
              <a:ext cx="780287" cy="809243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9408414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54312" y="4093464"/>
              <a:ext cx="780287" cy="809243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9406889" y="4123182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88808" y="2193036"/>
              <a:ext cx="780286" cy="809243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8041386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87284" y="4093464"/>
              <a:ext cx="781811" cy="809243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8039862" y="4123182"/>
              <a:ext cx="676910" cy="704215"/>
            </a:xfrm>
            <a:custGeom>
              <a:avLst/>
              <a:gdLst/>
              <a:ahLst/>
              <a:cxnLst/>
              <a:rect l="l" t="t" r="r" b="b"/>
              <a:pathLst>
                <a:path w="676909" h="704214">
                  <a:moveTo>
                    <a:pt x="0" y="0"/>
                  </a:moveTo>
                  <a:lnTo>
                    <a:pt x="676655" y="0"/>
                  </a:lnTo>
                  <a:lnTo>
                    <a:pt x="676655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038588" y="2193036"/>
              <a:ext cx="780287" cy="809243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10091165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37065" y="4093464"/>
              <a:ext cx="781811" cy="80924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0089641" y="4123182"/>
              <a:ext cx="676910" cy="704215"/>
            </a:xfrm>
            <a:custGeom>
              <a:avLst/>
              <a:gdLst/>
              <a:ahLst/>
              <a:cxnLst/>
              <a:rect l="l" t="t" r="r" b="b"/>
              <a:pathLst>
                <a:path w="676909" h="704214">
                  <a:moveTo>
                    <a:pt x="0" y="0"/>
                  </a:moveTo>
                  <a:lnTo>
                    <a:pt x="676655" y="0"/>
                  </a:lnTo>
                  <a:lnTo>
                    <a:pt x="676655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673084" y="2193036"/>
              <a:ext cx="780286" cy="809243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8725662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671560" y="4093464"/>
              <a:ext cx="780287" cy="809243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8724138" y="4123182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22864" y="2193036"/>
              <a:ext cx="780287" cy="809243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0775441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21339" y="4093464"/>
              <a:ext cx="780287" cy="809243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10773917" y="4123182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405615" y="2193036"/>
              <a:ext cx="780286" cy="809243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11458193" y="2222754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404091" y="4093464"/>
              <a:ext cx="780286" cy="80924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1456669" y="4123182"/>
              <a:ext cx="675640" cy="704215"/>
            </a:xfrm>
            <a:custGeom>
              <a:avLst/>
              <a:gdLst/>
              <a:ahLst/>
              <a:cxnLst/>
              <a:rect l="l" t="t" r="r" b="b"/>
              <a:pathLst>
                <a:path w="675640" h="704214">
                  <a:moveTo>
                    <a:pt x="0" y="0"/>
                  </a:moveTo>
                  <a:lnTo>
                    <a:pt x="675131" y="0"/>
                  </a:lnTo>
                  <a:lnTo>
                    <a:pt x="675131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64820" y="1784604"/>
              <a:ext cx="1187183" cy="1636775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45008" y="4233672"/>
              <a:ext cx="1226819" cy="16382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BB84</a:t>
            </a:r>
            <a:r>
              <a:rPr spc="-30" dirty="0"/>
              <a:t> </a:t>
            </a:r>
            <a:r>
              <a:rPr spc="-10" dirty="0"/>
              <a:t>Example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826252" y="1568196"/>
            <a:ext cx="2334895" cy="4342130"/>
            <a:chOff x="5826252" y="1568196"/>
            <a:chExt cx="2334895" cy="43421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6648" y="1568196"/>
              <a:ext cx="761999" cy="43418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89320" y="1588008"/>
              <a:ext cx="676910" cy="4257040"/>
            </a:xfrm>
            <a:custGeom>
              <a:avLst/>
              <a:gdLst/>
              <a:ahLst/>
              <a:cxnLst/>
              <a:rect l="l" t="t" r="r" b="b"/>
              <a:pathLst>
                <a:path w="676909" h="4257040">
                  <a:moveTo>
                    <a:pt x="676655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6655" y="4256532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3676" y="1568196"/>
              <a:ext cx="760475" cy="43418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56348" y="1588008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3412" y="2906268"/>
              <a:ext cx="859535" cy="4130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7684" y="2747772"/>
              <a:ext cx="783335" cy="7848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6252" y="2273808"/>
              <a:ext cx="993647" cy="4130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18860" y="1982724"/>
              <a:ext cx="413003" cy="9936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32348" y="4134612"/>
              <a:ext cx="993647" cy="4130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6480" y="3843528"/>
              <a:ext cx="413003" cy="9936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78652" y="4811268"/>
              <a:ext cx="859535" cy="4130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74052" y="2017776"/>
              <a:ext cx="883919" cy="8793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43571" y="3883151"/>
              <a:ext cx="883919" cy="8793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9396" y="4652772"/>
              <a:ext cx="784859" cy="7833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37504" y="2051304"/>
              <a:ext cx="781811" cy="80771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990082" y="2081022"/>
              <a:ext cx="676910" cy="702945"/>
            </a:xfrm>
            <a:custGeom>
              <a:avLst/>
              <a:gdLst/>
              <a:ahLst/>
              <a:cxnLst/>
              <a:rect l="l" t="t" r="r" b="b"/>
              <a:pathLst>
                <a:path w="676909" h="702944">
                  <a:moveTo>
                    <a:pt x="0" y="0"/>
                  </a:moveTo>
                  <a:lnTo>
                    <a:pt x="676656" y="0"/>
                  </a:lnTo>
                  <a:lnTo>
                    <a:pt x="676656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35980" y="3951731"/>
              <a:ext cx="781811" cy="80771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988558" y="3981450"/>
              <a:ext cx="676910" cy="702945"/>
            </a:xfrm>
            <a:custGeom>
              <a:avLst/>
              <a:gdLst/>
              <a:ahLst/>
              <a:cxnLst/>
              <a:rect l="l" t="t" r="r" b="b"/>
              <a:pathLst>
                <a:path w="676909" h="702945">
                  <a:moveTo>
                    <a:pt x="0" y="0"/>
                  </a:moveTo>
                  <a:lnTo>
                    <a:pt x="676656" y="0"/>
                  </a:lnTo>
                  <a:lnTo>
                    <a:pt x="676656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04532" y="2051304"/>
              <a:ext cx="780286" cy="80771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57110" y="2081022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4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03008" y="3951732"/>
              <a:ext cx="780286" cy="80771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355586" y="3981450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5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9400" y="1568196"/>
              <a:ext cx="761999" cy="434187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672072" y="1588008"/>
              <a:ext cx="676910" cy="4257040"/>
            </a:xfrm>
            <a:custGeom>
              <a:avLst/>
              <a:gdLst/>
              <a:ahLst/>
              <a:cxnLst/>
              <a:rect l="l" t="t" r="r" b="b"/>
              <a:pathLst>
                <a:path w="676909" h="4257040">
                  <a:moveTo>
                    <a:pt x="676655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6655" y="4256532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182772" y="1462270"/>
            <a:ext cx="16617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7230" algn="l"/>
                <a:tab pos="1391285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525768" y="1988820"/>
            <a:ext cx="993775" cy="2772410"/>
            <a:chOff x="6525768" y="1988820"/>
            <a:chExt cx="993775" cy="2772410"/>
          </a:xfrm>
        </p:grpSpPr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25768" y="2279904"/>
              <a:ext cx="993646" cy="4130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19900" y="1988820"/>
              <a:ext cx="413003" cy="99364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21425" y="2598420"/>
              <a:ext cx="413003" cy="85953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82155" y="3881627"/>
              <a:ext cx="883920" cy="879347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6179844" y="4585154"/>
            <a:ext cx="1661795" cy="1120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5165">
              <a:lnSpc>
                <a:spcPts val="4310"/>
              </a:lnSpc>
              <a:spcBef>
                <a:spcPts val="95"/>
              </a:spcBef>
            </a:pPr>
            <a:r>
              <a:rPr sz="4000" spc="-5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  <a:tabLst>
                <a:tab pos="668655" algn="l"/>
                <a:tab pos="1391285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620256" y="1568196"/>
            <a:ext cx="5552440" cy="4342130"/>
            <a:chOff x="6620256" y="1568196"/>
            <a:chExt cx="5552440" cy="4342130"/>
          </a:xfrm>
        </p:grpSpPr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21780" y="2051304"/>
              <a:ext cx="780286" cy="80771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674358" y="2081022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4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20256" y="3951732"/>
              <a:ext cx="780286" cy="80771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672834" y="3981450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5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61932" y="1568196"/>
              <a:ext cx="761998" cy="4341875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404604" y="1588008"/>
              <a:ext cx="676910" cy="4257040"/>
            </a:xfrm>
            <a:custGeom>
              <a:avLst/>
              <a:gdLst/>
              <a:ahLst/>
              <a:cxnLst/>
              <a:rect l="l" t="t" r="r" b="b"/>
              <a:pathLst>
                <a:path w="676909" h="4257040">
                  <a:moveTo>
                    <a:pt x="676655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6655" y="4256532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46208" y="1568196"/>
              <a:ext cx="760474" cy="434187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0088880" y="1588008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6428" y="1568196"/>
              <a:ext cx="760475" cy="434187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039100" y="1588008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28860" y="3904488"/>
              <a:ext cx="883919" cy="87934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40113" y="2747772"/>
              <a:ext cx="783335" cy="78485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60792" y="2270760"/>
              <a:ext cx="993646" cy="41300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54924" y="1979676"/>
              <a:ext cx="413003" cy="99364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54924" y="2598420"/>
              <a:ext cx="413003" cy="85953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60792" y="4134612"/>
              <a:ext cx="993646" cy="41300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54924" y="3843528"/>
              <a:ext cx="413003" cy="99364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53400" y="4474464"/>
              <a:ext cx="413003" cy="85953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56291" y="1932432"/>
              <a:ext cx="883920" cy="87934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240012" y="2182368"/>
              <a:ext cx="993647" cy="41300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534144" y="1892808"/>
              <a:ext cx="413002" cy="99364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243060" y="4146803"/>
              <a:ext cx="993647" cy="4130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537192" y="3857244"/>
              <a:ext cx="413003" cy="99364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381744" y="2907792"/>
              <a:ext cx="859534" cy="41300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381744" y="4811268"/>
              <a:ext cx="859534" cy="41300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40113" y="4642103"/>
              <a:ext cx="783335" cy="78485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54312" y="2051304"/>
              <a:ext cx="780287" cy="807719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406890" y="2081022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4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52788" y="3951732"/>
              <a:ext cx="780287" cy="807719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405366" y="3981450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5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87284" y="2051304"/>
              <a:ext cx="781811" cy="80771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8039862" y="2081022"/>
              <a:ext cx="676910" cy="702945"/>
            </a:xfrm>
            <a:custGeom>
              <a:avLst/>
              <a:gdLst/>
              <a:ahLst/>
              <a:cxnLst/>
              <a:rect l="l" t="t" r="r" b="b"/>
              <a:pathLst>
                <a:path w="676909" h="702944">
                  <a:moveTo>
                    <a:pt x="0" y="0"/>
                  </a:moveTo>
                  <a:lnTo>
                    <a:pt x="676655" y="0"/>
                  </a:lnTo>
                  <a:lnTo>
                    <a:pt x="676655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85761" y="3951731"/>
              <a:ext cx="781811" cy="80771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8038338" y="3981450"/>
              <a:ext cx="676910" cy="702945"/>
            </a:xfrm>
            <a:custGeom>
              <a:avLst/>
              <a:gdLst/>
              <a:ahLst/>
              <a:cxnLst/>
              <a:rect l="l" t="t" r="r" b="b"/>
              <a:pathLst>
                <a:path w="676909" h="702945">
                  <a:moveTo>
                    <a:pt x="0" y="0"/>
                  </a:moveTo>
                  <a:lnTo>
                    <a:pt x="676655" y="0"/>
                  </a:lnTo>
                  <a:lnTo>
                    <a:pt x="676655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37065" y="2051304"/>
              <a:ext cx="781811" cy="807719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0089642" y="2081022"/>
              <a:ext cx="676910" cy="702945"/>
            </a:xfrm>
            <a:custGeom>
              <a:avLst/>
              <a:gdLst/>
              <a:ahLst/>
              <a:cxnLst/>
              <a:rect l="l" t="t" r="r" b="b"/>
              <a:pathLst>
                <a:path w="676909" h="702944">
                  <a:moveTo>
                    <a:pt x="0" y="0"/>
                  </a:moveTo>
                  <a:lnTo>
                    <a:pt x="676655" y="0"/>
                  </a:lnTo>
                  <a:lnTo>
                    <a:pt x="676655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35541" y="3951731"/>
              <a:ext cx="781811" cy="807719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0088118" y="3981450"/>
              <a:ext cx="676910" cy="702945"/>
            </a:xfrm>
            <a:custGeom>
              <a:avLst/>
              <a:gdLst/>
              <a:ahLst/>
              <a:cxnLst/>
              <a:rect l="l" t="t" r="r" b="b"/>
              <a:pathLst>
                <a:path w="676909" h="702945">
                  <a:moveTo>
                    <a:pt x="0" y="0"/>
                  </a:moveTo>
                  <a:lnTo>
                    <a:pt x="676655" y="0"/>
                  </a:lnTo>
                  <a:lnTo>
                    <a:pt x="676655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9180" y="1568196"/>
              <a:ext cx="760474" cy="434187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8721852" y="1588008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717280" y="2607564"/>
              <a:ext cx="784847" cy="784859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39555" y="1932432"/>
              <a:ext cx="883920" cy="87934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23732" y="4140708"/>
              <a:ext cx="993646" cy="41300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817864" y="3851148"/>
              <a:ext cx="413003" cy="99364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71560" y="2051304"/>
              <a:ext cx="780287" cy="80771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724138" y="2081022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4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70036" y="3951732"/>
              <a:ext cx="780287" cy="807719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8722614" y="3981450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5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11712" y="1568196"/>
              <a:ext cx="760475" cy="434187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11454384" y="1588008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28960" y="1568196"/>
              <a:ext cx="760475" cy="4341875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0771632" y="1588008"/>
              <a:ext cx="675640" cy="4257040"/>
            </a:xfrm>
            <a:custGeom>
              <a:avLst/>
              <a:gdLst/>
              <a:ahLst/>
              <a:cxnLst/>
              <a:rect l="l" t="t" r="r" b="b"/>
              <a:pathLst>
                <a:path w="675640" h="4257040">
                  <a:moveTo>
                    <a:pt x="675131" y="0"/>
                  </a:moveTo>
                  <a:lnTo>
                    <a:pt x="0" y="0"/>
                  </a:lnTo>
                  <a:lnTo>
                    <a:pt x="0" y="4256532"/>
                  </a:lnTo>
                  <a:lnTo>
                    <a:pt x="675131" y="4256532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7349490" y="1459358"/>
            <a:ext cx="4782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0110">
              <a:lnSpc>
                <a:spcPct val="100000"/>
              </a:lnSpc>
              <a:spcBef>
                <a:spcPts val="95"/>
              </a:spcBef>
              <a:tabLst>
                <a:tab pos="1565275" algn="l"/>
                <a:tab pos="2259330" algn="l"/>
                <a:tab pos="2911475" algn="l"/>
                <a:tab pos="3596004" algn="l"/>
                <a:tab pos="4289425" algn="l"/>
              </a:tabLst>
            </a:pP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10556747" y="1895855"/>
            <a:ext cx="1635760" cy="2948940"/>
            <a:chOff x="10556747" y="1895855"/>
            <a:chExt cx="1635760" cy="2948940"/>
          </a:xfrm>
        </p:grpSpPr>
        <p:pic>
          <p:nvPicPr>
            <p:cNvPr id="91" name="object 9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739627" y="2607564"/>
              <a:ext cx="783335" cy="78485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29899" y="1929383"/>
              <a:ext cx="883919" cy="87934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279123" y="2185416"/>
              <a:ext cx="912875" cy="413003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573255" y="1895855"/>
              <a:ext cx="413002" cy="99364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312651" y="3898391"/>
              <a:ext cx="879347" cy="87934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573256" y="2616707"/>
              <a:ext cx="413003" cy="859535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556747" y="4142232"/>
              <a:ext cx="993647" cy="41300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850880" y="3851148"/>
              <a:ext cx="413003" cy="993647"/>
            </a:xfrm>
            <a:prstGeom prst="rect">
              <a:avLst/>
            </a:prstGeom>
          </p:spPr>
        </p:pic>
      </p:grpSp>
      <p:sp>
        <p:nvSpPr>
          <p:cNvPr id="99" name="object 99"/>
          <p:cNvSpPr txBox="1"/>
          <p:nvPr/>
        </p:nvSpPr>
        <p:spPr>
          <a:xfrm>
            <a:off x="7349490" y="4588466"/>
            <a:ext cx="4782820" cy="1113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71145" algn="r">
              <a:lnSpc>
                <a:spcPts val="4285"/>
              </a:lnSpc>
              <a:spcBef>
                <a:spcPts val="95"/>
              </a:spcBef>
              <a:tabLst>
                <a:tab pos="2002789" algn="l"/>
                <a:tab pos="2712720" algn="l"/>
              </a:tabLst>
            </a:pP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  <a:p>
            <a:pPr marR="267970" algn="r">
              <a:lnSpc>
                <a:spcPts val="4285"/>
              </a:lnSpc>
              <a:tabLst>
                <a:tab pos="627380" algn="l"/>
                <a:tab pos="1378585" algn="l"/>
                <a:tab pos="2030730" algn="l"/>
                <a:tab pos="2644140" algn="l"/>
                <a:tab pos="3352165" algn="l"/>
              </a:tabLst>
            </a:pP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370075" y="1527048"/>
            <a:ext cx="10814685" cy="4516120"/>
            <a:chOff x="1370075" y="1527048"/>
            <a:chExt cx="10814685" cy="4516120"/>
          </a:xfrm>
        </p:grpSpPr>
        <p:pic>
          <p:nvPicPr>
            <p:cNvPr id="101" name="object 10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21340" y="2051304"/>
              <a:ext cx="780287" cy="807719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0773918" y="2081022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4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19816" y="3951732"/>
              <a:ext cx="780286" cy="807719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10772394" y="3981450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5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04092" y="2051304"/>
              <a:ext cx="780286" cy="807719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11456669" y="2081022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4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02568" y="3951732"/>
              <a:ext cx="780286" cy="807719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11455145" y="3981450"/>
              <a:ext cx="675640" cy="702945"/>
            </a:xfrm>
            <a:custGeom>
              <a:avLst/>
              <a:gdLst/>
              <a:ahLst/>
              <a:cxnLst/>
              <a:rect l="l" t="t" r="r" b="b"/>
              <a:pathLst>
                <a:path w="675640" h="702945">
                  <a:moveTo>
                    <a:pt x="0" y="0"/>
                  </a:moveTo>
                  <a:lnTo>
                    <a:pt x="675131" y="0"/>
                  </a:lnTo>
                  <a:lnTo>
                    <a:pt x="675131" y="702563"/>
                  </a:lnTo>
                  <a:lnTo>
                    <a:pt x="0" y="70256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16023" y="4951476"/>
              <a:ext cx="947927" cy="1091183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70075" y="1527048"/>
              <a:ext cx="973835" cy="134111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47515" y="1557528"/>
              <a:ext cx="1005839" cy="1342631"/>
            </a:xfrm>
            <a:prstGeom prst="rect">
              <a:avLst/>
            </a:prstGeom>
          </p:spPr>
        </p:pic>
      </p:grpSp>
      <p:sp>
        <p:nvSpPr>
          <p:cNvPr id="112" name="object 112"/>
          <p:cNvSpPr txBox="1"/>
          <p:nvPr/>
        </p:nvSpPr>
        <p:spPr>
          <a:xfrm>
            <a:off x="1519767" y="3074061"/>
            <a:ext cx="2842895" cy="1517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7804" marR="208279" indent="272415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Basis</a:t>
            </a: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Reconciliation</a:t>
            </a:r>
            <a:r>
              <a:rPr sz="1400" b="1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Alice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and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Bob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discard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all</a:t>
            </a:r>
            <a:r>
              <a:rPr sz="1400" spc="-20" dirty="0">
                <a:latin typeface="Georgia"/>
                <a:cs typeface="Georgia"/>
              </a:rPr>
              <a:t> bits </a:t>
            </a:r>
            <a:r>
              <a:rPr sz="1400" dirty="0">
                <a:latin typeface="Georgia"/>
                <a:cs typeface="Georgia"/>
              </a:rPr>
              <a:t>where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their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bases</a:t>
            </a:r>
            <a:r>
              <a:rPr sz="1400" spc="-4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didn’t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spc="-20" dirty="0">
                <a:latin typeface="Georgia"/>
                <a:cs typeface="Georgia"/>
              </a:rPr>
              <a:t>match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ts val="1600"/>
              </a:lnSpc>
              <a:spcBef>
                <a:spcPts val="1330"/>
              </a:spcBef>
            </a:pPr>
            <a:r>
              <a:rPr sz="1400" dirty="0">
                <a:latin typeface="Georgia"/>
                <a:cs typeface="Georgia"/>
              </a:rPr>
              <a:t>This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leaves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them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with</a:t>
            </a:r>
            <a:r>
              <a:rPr sz="1400" spc="-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</a:t>
            </a:r>
            <a:r>
              <a:rPr sz="1400" spc="-1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secret</a:t>
            </a:r>
            <a:r>
              <a:rPr sz="1400" spc="-40" dirty="0">
                <a:latin typeface="Georgia"/>
                <a:cs typeface="Georgia"/>
              </a:rPr>
              <a:t> </a:t>
            </a:r>
            <a:r>
              <a:rPr sz="1400" spc="-25" dirty="0">
                <a:latin typeface="Georgia"/>
                <a:cs typeface="Georgia"/>
              </a:rPr>
              <a:t>key</a:t>
            </a:r>
            <a:endParaRPr sz="1400">
              <a:latin typeface="Georgia"/>
              <a:cs typeface="Georgia"/>
            </a:endParaRPr>
          </a:p>
          <a:p>
            <a:pPr marL="3175" algn="ctr">
              <a:lnSpc>
                <a:spcPts val="3760"/>
              </a:lnSpc>
            </a:pPr>
            <a:r>
              <a:rPr sz="3200" spc="-10" dirty="0">
                <a:latin typeface="Consolas"/>
                <a:cs typeface="Consolas"/>
              </a:rPr>
              <a:t>01101</a:t>
            </a:r>
            <a:endParaRPr sz="3200">
              <a:latin typeface="Consolas"/>
              <a:cs typeface="Consolas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124586" y="5261818"/>
            <a:ext cx="140970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557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Georgia"/>
                <a:cs typeface="Georgia"/>
              </a:rPr>
              <a:t>What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if</a:t>
            </a:r>
            <a:r>
              <a:rPr sz="1400" spc="-10" dirty="0">
                <a:latin typeface="Georgia"/>
                <a:cs typeface="Georgia"/>
              </a:rPr>
              <a:t> there’s </a:t>
            </a:r>
            <a:r>
              <a:rPr sz="1400" dirty="0">
                <a:latin typeface="Georgia"/>
                <a:cs typeface="Georgia"/>
              </a:rPr>
              <a:t>an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eavesdropper?</a:t>
            </a:r>
            <a:endParaRPr sz="1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80232" y="559308"/>
            <a:ext cx="2356485" cy="5925820"/>
            <a:chOff x="3380232" y="559308"/>
            <a:chExt cx="2356485" cy="5925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8435" y="559308"/>
              <a:ext cx="761999" cy="592531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31107" y="579120"/>
              <a:ext cx="676910" cy="5840095"/>
            </a:xfrm>
            <a:custGeom>
              <a:avLst/>
              <a:gdLst/>
              <a:ahLst/>
              <a:cxnLst/>
              <a:rect l="l" t="t" r="r" b="b"/>
              <a:pathLst>
                <a:path w="676910" h="5840095">
                  <a:moveTo>
                    <a:pt x="676656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6656" y="5839968"/>
                  </a:lnTo>
                  <a:lnTo>
                    <a:pt x="676656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2712" y="559308"/>
              <a:ext cx="760475" cy="59253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15383" y="579120"/>
              <a:ext cx="675640" cy="5840095"/>
            </a:xfrm>
            <a:custGeom>
              <a:avLst/>
              <a:gdLst/>
              <a:ahLst/>
              <a:cxnLst/>
              <a:rect l="l" t="t" r="r" b="b"/>
              <a:pathLst>
                <a:path w="675639" h="5840095">
                  <a:moveTo>
                    <a:pt x="675132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5132" y="5839968"/>
                  </a:lnTo>
                  <a:lnTo>
                    <a:pt x="67513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5463" y="559308"/>
              <a:ext cx="760475" cy="592531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98136" y="579120"/>
              <a:ext cx="675640" cy="5840095"/>
            </a:xfrm>
            <a:custGeom>
              <a:avLst/>
              <a:gdLst/>
              <a:ahLst/>
              <a:cxnLst/>
              <a:rect l="l" t="t" r="r" b="b"/>
              <a:pathLst>
                <a:path w="675639" h="5840095">
                  <a:moveTo>
                    <a:pt x="675132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5132" y="5839968"/>
                  </a:lnTo>
                  <a:lnTo>
                    <a:pt x="675132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8915" y="1895855"/>
              <a:ext cx="859535" cy="4130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1663" y="1737360"/>
              <a:ext cx="784847" cy="7848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80232" y="1263396"/>
              <a:ext cx="993647" cy="4130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74364" y="972312"/>
              <a:ext cx="413003" cy="9936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86327" y="4849368"/>
              <a:ext cx="993647" cy="4130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0460" y="4558284"/>
              <a:ext cx="413003" cy="9936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34155" y="5524500"/>
              <a:ext cx="859535" cy="4130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81272" y="1269492"/>
              <a:ext cx="993647" cy="413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75403" y="978408"/>
              <a:ext cx="413003" cy="9936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5403" y="1588008"/>
              <a:ext cx="413003" cy="8595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37659" y="4596383"/>
              <a:ext cx="883920" cy="8793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29555" y="1007364"/>
              <a:ext cx="882395" cy="87934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99076" y="4597907"/>
              <a:ext cx="883919" cy="87934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0232" y="2799588"/>
              <a:ext cx="993647" cy="4130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74364" y="2508504"/>
              <a:ext cx="413003" cy="9936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64508" y="2799588"/>
              <a:ext cx="993647" cy="4130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58639" y="2508504"/>
              <a:ext cx="413003" cy="9936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42688" y="2799588"/>
              <a:ext cx="993647" cy="4130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36820" y="2508504"/>
              <a:ext cx="413003" cy="99364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34155" y="3474720"/>
              <a:ext cx="859535" cy="4130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75403" y="3198876"/>
              <a:ext cx="413003" cy="85953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3723359" y="3954663"/>
            <a:ext cx="98234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1835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538215" y="559308"/>
            <a:ext cx="4175760" cy="5925820"/>
            <a:chOff x="5538215" y="559308"/>
            <a:chExt cx="4175760" cy="5925820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3500" y="559308"/>
              <a:ext cx="760475" cy="592531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996171" y="579120"/>
              <a:ext cx="675640" cy="5840095"/>
            </a:xfrm>
            <a:custGeom>
              <a:avLst/>
              <a:gdLst/>
              <a:ahLst/>
              <a:cxnLst/>
              <a:rect l="l" t="t" r="r" b="b"/>
              <a:pathLst>
                <a:path w="675640" h="5840095">
                  <a:moveTo>
                    <a:pt x="675131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5131" y="5839968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0967" y="559308"/>
              <a:ext cx="761987" cy="592531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263639" y="579120"/>
              <a:ext cx="676910" cy="5840095"/>
            </a:xfrm>
            <a:custGeom>
              <a:avLst/>
              <a:gdLst/>
              <a:ahLst/>
              <a:cxnLst/>
              <a:rect l="l" t="t" r="r" b="b"/>
              <a:pathLst>
                <a:path w="676909" h="5840095">
                  <a:moveTo>
                    <a:pt x="676656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6656" y="5839968"/>
                  </a:lnTo>
                  <a:lnTo>
                    <a:pt x="6766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3719" y="559308"/>
              <a:ext cx="761999" cy="592531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946391" y="579120"/>
              <a:ext cx="676910" cy="5840095"/>
            </a:xfrm>
            <a:custGeom>
              <a:avLst/>
              <a:gdLst/>
              <a:ahLst/>
              <a:cxnLst/>
              <a:rect l="l" t="t" r="r" b="b"/>
              <a:pathLst>
                <a:path w="676909" h="5840095">
                  <a:moveTo>
                    <a:pt x="676655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6655" y="5839968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7995" y="559308"/>
              <a:ext cx="760474" cy="592531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630667" y="579120"/>
              <a:ext cx="675640" cy="5840095"/>
            </a:xfrm>
            <a:custGeom>
              <a:avLst/>
              <a:gdLst/>
              <a:ahLst/>
              <a:cxnLst/>
              <a:rect l="l" t="t" r="r" b="b"/>
              <a:pathLst>
                <a:path w="675640" h="5840095">
                  <a:moveTo>
                    <a:pt x="675131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5131" y="5839968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0747" y="559308"/>
              <a:ext cx="760475" cy="592531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313419" y="579120"/>
              <a:ext cx="675640" cy="5840095"/>
            </a:xfrm>
            <a:custGeom>
              <a:avLst/>
              <a:gdLst/>
              <a:ahLst/>
              <a:cxnLst/>
              <a:rect l="l" t="t" r="r" b="b"/>
              <a:pathLst>
                <a:path w="675640" h="5840095">
                  <a:moveTo>
                    <a:pt x="675131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5131" y="5839968"/>
                  </a:lnTo>
                  <a:lnTo>
                    <a:pt x="67513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8215" y="559308"/>
              <a:ext cx="760475" cy="592531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580887" y="579120"/>
              <a:ext cx="675640" cy="5840095"/>
            </a:xfrm>
            <a:custGeom>
              <a:avLst/>
              <a:gdLst/>
              <a:ahLst/>
              <a:cxnLst/>
              <a:rect l="l" t="t" r="r" b="b"/>
              <a:pathLst>
                <a:path w="675639" h="5840095">
                  <a:moveTo>
                    <a:pt x="675132" y="0"/>
                  </a:moveTo>
                  <a:lnTo>
                    <a:pt x="0" y="0"/>
                  </a:lnTo>
                  <a:lnTo>
                    <a:pt x="0" y="5839968"/>
                  </a:lnTo>
                  <a:lnTo>
                    <a:pt x="675132" y="5839968"/>
                  </a:lnTo>
                  <a:lnTo>
                    <a:pt x="675132" y="0"/>
                  </a:lnTo>
                  <a:close/>
                </a:path>
              </a:pathLst>
            </a:custGeom>
            <a:solidFill>
              <a:srgbClr val="66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72783" y="1597152"/>
              <a:ext cx="784860" cy="78486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84363" y="4619244"/>
              <a:ext cx="883919" cy="879347"/>
            </a:xfrm>
            <a:prstGeom prst="rect">
              <a:avLst/>
            </a:prstGeom>
          </p:spPr>
        </p:pic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3737916" y="451878"/>
            <a:ext cx="5726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7230" algn="l"/>
                <a:tab pos="1390650" algn="l"/>
                <a:tab pos="2047239" algn="l"/>
                <a:tab pos="2731770" algn="l"/>
                <a:tab pos="3425190" algn="l"/>
                <a:tab pos="4077335" algn="l"/>
                <a:tab pos="4761865" algn="l"/>
                <a:tab pos="5455920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414771" y="882396"/>
            <a:ext cx="4413885" cy="5166360"/>
            <a:chOff x="5414771" y="882396"/>
            <a:chExt cx="4413885" cy="5166360"/>
          </a:xfrm>
        </p:grpSpPr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95616" y="1737360"/>
              <a:ext cx="783335" cy="78485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14771" y="1260347"/>
              <a:ext cx="993647" cy="41300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08903" y="969264"/>
              <a:ext cx="413003" cy="99364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10427" y="1588008"/>
              <a:ext cx="413003" cy="85953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14771" y="4849367"/>
              <a:ext cx="993647" cy="41300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708903" y="4558284"/>
              <a:ext cx="413003" cy="99364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708903" y="5189220"/>
              <a:ext cx="413003" cy="85953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95059" y="922020"/>
              <a:ext cx="882395" cy="87934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295131" y="1597152"/>
              <a:ext cx="783335" cy="78485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11795" y="922020"/>
              <a:ext cx="883919" cy="87934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79235" y="4855464"/>
              <a:ext cx="993647" cy="41300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373368" y="4564379"/>
              <a:ext cx="413003" cy="99364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95515" y="1171956"/>
              <a:ext cx="993647" cy="41300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089648" y="882396"/>
              <a:ext cx="413003" cy="99364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85403" y="918971"/>
              <a:ext cx="883920" cy="87934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34628" y="1175004"/>
              <a:ext cx="993647" cy="41300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128759" y="885444"/>
              <a:ext cx="413003" cy="99364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798563" y="4861559"/>
              <a:ext cx="993647" cy="41300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092696" y="4570476"/>
              <a:ext cx="413003" cy="99364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68155" y="4613147"/>
              <a:ext cx="882395" cy="87934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937247" y="1897380"/>
              <a:ext cx="859535" cy="41300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128759" y="1606296"/>
              <a:ext cx="413003" cy="85953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937247" y="5526023"/>
              <a:ext cx="859535" cy="41300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112251" y="4856988"/>
              <a:ext cx="993647" cy="41300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406383" y="4565903"/>
              <a:ext cx="413002" cy="99364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414771" y="2799588"/>
              <a:ext cx="993647" cy="41300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708903" y="2508504"/>
              <a:ext cx="413003" cy="99364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722619" y="3163823"/>
              <a:ext cx="413003" cy="85953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035039" y="2799588"/>
              <a:ext cx="993647" cy="41300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329171" y="2508504"/>
              <a:ext cx="413003" cy="99364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26935" y="2799588"/>
              <a:ext cx="993647" cy="41300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021067" y="2508504"/>
              <a:ext cx="413002" cy="99364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427975" y="2799588"/>
              <a:ext cx="993647" cy="41300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722107" y="2508504"/>
              <a:ext cx="413002" cy="99364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135111" y="2799588"/>
              <a:ext cx="993647" cy="41300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8429243" y="2508504"/>
              <a:ext cx="413002" cy="99364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834628" y="2799588"/>
              <a:ext cx="993647" cy="413003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128759" y="2508504"/>
              <a:ext cx="413003" cy="99364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937247" y="3471672"/>
              <a:ext cx="859535" cy="413003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>
            <a:off x="3723359" y="5303069"/>
            <a:ext cx="5699760" cy="1116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7620" algn="r">
              <a:lnSpc>
                <a:spcPts val="4300"/>
              </a:lnSpc>
              <a:spcBef>
                <a:spcPts val="95"/>
              </a:spcBef>
              <a:tabLst>
                <a:tab pos="714375" algn="l"/>
                <a:tab pos="2022475" algn="l"/>
                <a:tab pos="3413760" algn="l"/>
                <a:tab pos="4025265" algn="l"/>
                <a:tab pos="4735830" algn="l"/>
              </a:tabLst>
            </a:pP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  <a:p>
            <a:pPr marR="5080" algn="r">
              <a:lnSpc>
                <a:spcPts val="4300"/>
              </a:lnSpc>
              <a:tabLst>
                <a:tab pos="667385" algn="l"/>
                <a:tab pos="1365885" algn="l"/>
                <a:tab pos="2045335" algn="l"/>
                <a:tab pos="2673350" algn="l"/>
                <a:tab pos="3423920" algn="l"/>
                <a:tab pos="4079240" algn="l"/>
                <a:tab pos="4690110" algn="l"/>
                <a:tab pos="5398135" algn="l"/>
              </a:tabLst>
            </a:pP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88" name="object 88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9101328" y="3163823"/>
            <a:ext cx="413002" cy="859535"/>
          </a:xfrm>
          <a:prstGeom prst="rect">
            <a:avLst/>
          </a:prstGeom>
        </p:spPr>
      </p:pic>
      <p:sp>
        <p:nvSpPr>
          <p:cNvPr id="89" name="object 89"/>
          <p:cNvSpPr txBox="1"/>
          <p:nvPr/>
        </p:nvSpPr>
        <p:spPr>
          <a:xfrm>
            <a:off x="5091234" y="3316729"/>
            <a:ext cx="4338955" cy="13055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  <a:tabLst>
                <a:tab pos="1318895" algn="l"/>
                <a:tab pos="2680970" algn="l"/>
                <a:tab pos="3388360" algn="l"/>
              </a:tabLst>
            </a:pP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  <a:tabLst>
                <a:tab pos="690880" algn="l"/>
                <a:tab pos="1318895" algn="l"/>
                <a:tab pos="2069464" algn="l"/>
                <a:tab pos="2680970" algn="l"/>
                <a:tab pos="3388360" algn="l"/>
                <a:tab pos="4068445" algn="l"/>
              </a:tabLst>
            </a:pP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0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R</a:t>
            </a:r>
            <a:r>
              <a:rPr sz="4000" dirty="0">
                <a:latin typeface="Calibri"/>
                <a:cs typeface="Calibri"/>
              </a:rPr>
              <a:t>	</a:t>
            </a:r>
            <a:r>
              <a:rPr sz="4000" spc="-50" dirty="0"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4881371" y="5849111"/>
            <a:ext cx="719455" cy="628015"/>
            <a:chOff x="4881371" y="5849111"/>
            <a:chExt cx="719455" cy="628015"/>
          </a:xfrm>
        </p:grpSpPr>
        <p:pic>
          <p:nvPicPr>
            <p:cNvPr id="91" name="object 9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881371" y="5849111"/>
              <a:ext cx="719327" cy="627887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4953000" y="5897879"/>
              <a:ext cx="576580" cy="485140"/>
            </a:xfrm>
            <a:custGeom>
              <a:avLst/>
              <a:gdLst/>
              <a:ahLst/>
              <a:cxnLst/>
              <a:rect l="l" t="t" r="r" b="b"/>
              <a:pathLst>
                <a:path w="576579" h="485139">
                  <a:moveTo>
                    <a:pt x="0" y="0"/>
                  </a:moveTo>
                  <a:lnTo>
                    <a:pt x="576072" y="0"/>
                  </a:lnTo>
                  <a:lnTo>
                    <a:pt x="576072" y="484632"/>
                  </a:lnTo>
                  <a:lnTo>
                    <a:pt x="0" y="484632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7586471" y="5846064"/>
            <a:ext cx="721360" cy="629920"/>
            <a:chOff x="7586471" y="5846064"/>
            <a:chExt cx="721360" cy="629920"/>
          </a:xfrm>
        </p:grpSpPr>
        <p:pic>
          <p:nvPicPr>
            <p:cNvPr id="94" name="object 9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586471" y="5846064"/>
              <a:ext cx="720851" cy="629411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7658099" y="5894832"/>
              <a:ext cx="577850" cy="486409"/>
            </a:xfrm>
            <a:custGeom>
              <a:avLst/>
              <a:gdLst/>
              <a:ahLst/>
              <a:cxnLst/>
              <a:rect l="l" t="t" r="r" b="b"/>
              <a:pathLst>
                <a:path w="577850" h="486410">
                  <a:moveTo>
                    <a:pt x="0" y="0"/>
                  </a:moveTo>
                  <a:lnTo>
                    <a:pt x="577596" y="0"/>
                  </a:lnTo>
                  <a:lnTo>
                    <a:pt x="577596" y="486156"/>
                  </a:lnTo>
                  <a:lnTo>
                    <a:pt x="0" y="486156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1583436" y="560831"/>
            <a:ext cx="8244840" cy="5843270"/>
            <a:chOff x="1583436" y="560831"/>
            <a:chExt cx="8244840" cy="5843270"/>
          </a:xfrm>
        </p:grpSpPr>
        <p:pic>
          <p:nvPicPr>
            <p:cNvPr id="97" name="object 97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594103" y="2490216"/>
              <a:ext cx="8234171" cy="111251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637538" y="2526030"/>
              <a:ext cx="8135620" cy="0"/>
            </a:xfrm>
            <a:custGeom>
              <a:avLst/>
              <a:gdLst/>
              <a:ahLst/>
              <a:cxnLst/>
              <a:rect l="l" t="t" r="r" b="b"/>
              <a:pathLst>
                <a:path w="8135620">
                  <a:moveTo>
                    <a:pt x="0" y="0"/>
                  </a:moveTo>
                  <a:lnTo>
                    <a:pt x="8135213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583436" y="4607052"/>
              <a:ext cx="8234171" cy="111251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1626869" y="4642866"/>
              <a:ext cx="8135620" cy="0"/>
            </a:xfrm>
            <a:custGeom>
              <a:avLst/>
              <a:gdLst/>
              <a:ahLst/>
              <a:cxnLst/>
              <a:rect l="l" t="t" r="r" b="b"/>
              <a:pathLst>
                <a:path w="8135620">
                  <a:moveTo>
                    <a:pt x="0" y="0"/>
                  </a:moveTo>
                  <a:lnTo>
                    <a:pt x="8135213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941575" y="560831"/>
              <a:ext cx="1188719" cy="1636763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921764" y="4767072"/>
              <a:ext cx="1226819" cy="1636775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894332" y="2743200"/>
              <a:ext cx="1283207" cy="14782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55564"/>
              <a:ext cx="3369564" cy="12024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207" y="626364"/>
              <a:ext cx="819911" cy="77723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297C2"/>
                </a:solidFill>
              </a:rPr>
              <a:t>Breakout</a:t>
            </a:r>
            <a:r>
              <a:rPr spc="-60" dirty="0">
                <a:solidFill>
                  <a:srgbClr val="4297C2"/>
                </a:solidFill>
              </a:rPr>
              <a:t> </a:t>
            </a:r>
            <a:r>
              <a:rPr spc="-10" dirty="0">
                <a:solidFill>
                  <a:srgbClr val="4297C2"/>
                </a:solidFill>
              </a:rPr>
              <a:t>Session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16939" y="2109105"/>
            <a:ext cx="10083165" cy="31369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527685" marR="249554" indent="-515620">
              <a:lnSpc>
                <a:spcPts val="3030"/>
              </a:lnSpc>
              <a:spcBef>
                <a:spcPts val="4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What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is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the</a:t>
            </a:r>
            <a:r>
              <a:rPr sz="2800" spc="-9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probability</a:t>
            </a:r>
            <a:r>
              <a:rPr sz="2800" spc="-3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that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Eve</a:t>
            </a:r>
            <a:r>
              <a:rPr sz="2800" spc="-7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introduces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an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error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for</a:t>
            </a:r>
            <a:r>
              <a:rPr sz="2800" spc="-7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25" dirty="0">
                <a:solidFill>
                  <a:srgbClr val="4297C2"/>
                </a:solidFill>
                <a:latin typeface="Georgia"/>
                <a:cs typeface="Georgia"/>
              </a:rPr>
              <a:t>one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photon?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4297C2"/>
              </a:buClr>
              <a:buFont typeface="Georgia"/>
              <a:buAutoNum type="arabicPeriod"/>
            </a:pPr>
            <a:endParaRPr sz="4400">
              <a:latin typeface="Georgia"/>
              <a:cs typeface="Georgia"/>
            </a:endParaRPr>
          </a:p>
          <a:p>
            <a:pPr marL="527685" marR="540385" indent="-515620">
              <a:lnSpc>
                <a:spcPts val="303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What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is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probability</a:t>
            </a:r>
            <a:r>
              <a:rPr sz="2800" spc="-5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that</a:t>
            </a:r>
            <a:r>
              <a:rPr sz="2800" spc="-8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Eve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does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NOT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introduce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an</a:t>
            </a:r>
            <a:r>
              <a:rPr sz="2800" spc="-8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error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within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100</a:t>
            </a:r>
            <a:r>
              <a:rPr sz="2800" spc="-9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photons?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4297C2"/>
              </a:buClr>
              <a:buFont typeface="Georgia"/>
              <a:buAutoNum type="arabicPeriod"/>
            </a:pPr>
            <a:endParaRPr sz="3150">
              <a:latin typeface="Georgia"/>
              <a:cs typeface="Georgia"/>
            </a:endParaRPr>
          </a:p>
          <a:p>
            <a:pPr marL="527685" indent="-515620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Why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did</a:t>
            </a:r>
            <a:r>
              <a:rPr sz="2800" spc="-4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Alice</a:t>
            </a:r>
            <a:r>
              <a:rPr sz="2800" spc="-5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and</a:t>
            </a:r>
            <a:r>
              <a:rPr sz="2800" spc="-5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Bob</a:t>
            </a:r>
            <a:r>
              <a:rPr sz="2800" spc="-65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need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to</a:t>
            </a:r>
            <a:r>
              <a:rPr sz="2800" spc="-5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choose</a:t>
            </a:r>
            <a:r>
              <a:rPr sz="2800" spc="-7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their</a:t>
            </a:r>
            <a:r>
              <a:rPr sz="2800" spc="-6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dirty="0">
                <a:solidFill>
                  <a:srgbClr val="4297C2"/>
                </a:solidFill>
                <a:latin typeface="Georgia"/>
                <a:cs typeface="Georgia"/>
              </a:rPr>
              <a:t>bases</a:t>
            </a:r>
            <a:r>
              <a:rPr sz="2800" spc="-50" dirty="0">
                <a:solidFill>
                  <a:srgbClr val="4297C2"/>
                </a:solidFill>
                <a:latin typeface="Georgia"/>
                <a:cs typeface="Georgia"/>
              </a:rPr>
              <a:t> </a:t>
            </a:r>
            <a:r>
              <a:rPr sz="2800" spc="-10" dirty="0">
                <a:solidFill>
                  <a:srgbClr val="4297C2"/>
                </a:solidFill>
                <a:latin typeface="Georgia"/>
                <a:cs typeface="Georgia"/>
              </a:rPr>
              <a:t>randomly?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Error</a:t>
            </a:r>
            <a:r>
              <a:rPr spc="-35" dirty="0"/>
              <a:t> </a:t>
            </a:r>
            <a:r>
              <a:rPr dirty="0"/>
              <a:t>Estimation</a:t>
            </a:r>
            <a:r>
              <a:rPr spc="-60" dirty="0"/>
              <a:t> </a:t>
            </a:r>
            <a:r>
              <a:rPr dirty="0"/>
              <a:t>&amp;</a:t>
            </a:r>
            <a:r>
              <a:rPr spc="-20" dirty="0"/>
              <a:t> </a:t>
            </a:r>
            <a:r>
              <a:rPr spc="-10" dirty="0"/>
              <a:t>Correction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74011" y="3640443"/>
            <a:ext cx="8441055" cy="2486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The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presence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of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Eve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unavoidably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introduces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errors into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Alice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and Bob’s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25" dirty="0">
                <a:latin typeface="Georgia"/>
                <a:cs typeface="Georgia"/>
              </a:rPr>
              <a:t>key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3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315"/>
              </a:spcBef>
            </a:pPr>
            <a:r>
              <a:rPr sz="2000" dirty="0">
                <a:latin typeface="Georgia"/>
                <a:cs typeface="Georgia"/>
              </a:rPr>
              <a:t>By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sacrificing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some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bits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to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estimate</a:t>
            </a:r>
            <a:r>
              <a:rPr sz="2000" spc="-4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error,</a:t>
            </a:r>
            <a:r>
              <a:rPr sz="2000" spc="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Alice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and Bob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can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either: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2300">
              <a:latin typeface="Georgia"/>
              <a:cs typeface="Georgia"/>
            </a:endParaRPr>
          </a:p>
          <a:p>
            <a:pPr marL="1270" algn="ctr">
              <a:lnSpc>
                <a:spcPts val="2280"/>
              </a:lnSpc>
              <a:spcBef>
                <a:spcPts val="1310"/>
              </a:spcBef>
            </a:pPr>
            <a:r>
              <a:rPr sz="2000" b="1" dirty="0">
                <a:latin typeface="Georgia"/>
                <a:cs typeface="Georgia"/>
              </a:rPr>
              <a:t>Detect</a:t>
            </a:r>
            <a:r>
              <a:rPr sz="2000" b="1" spc="-5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presence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of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eavesdropper</a:t>
            </a:r>
            <a:endParaRPr sz="2000">
              <a:latin typeface="Georgia"/>
              <a:cs typeface="Georgia"/>
            </a:endParaRPr>
          </a:p>
          <a:p>
            <a:pPr marL="635" algn="ctr">
              <a:lnSpc>
                <a:spcPts val="2160"/>
              </a:lnSpc>
            </a:pPr>
            <a:r>
              <a:rPr sz="2000" b="1" spc="-25" dirty="0">
                <a:latin typeface="Georgia"/>
                <a:cs typeface="Georgia"/>
              </a:rPr>
              <a:t>OR</a:t>
            </a:r>
            <a:endParaRPr sz="2000">
              <a:latin typeface="Georgia"/>
              <a:cs typeface="Georgia"/>
            </a:endParaRPr>
          </a:p>
          <a:p>
            <a:pPr algn="ctr">
              <a:lnSpc>
                <a:spcPts val="2280"/>
              </a:lnSpc>
            </a:pPr>
            <a:r>
              <a:rPr sz="2000" b="1" dirty="0">
                <a:latin typeface="Georgia"/>
                <a:cs typeface="Georgia"/>
              </a:rPr>
              <a:t>Guarantee</a:t>
            </a:r>
            <a:r>
              <a:rPr sz="2000" b="1" spc="-8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that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no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eavesdropper</a:t>
            </a:r>
            <a:r>
              <a:rPr sz="2000" spc="-4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was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present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18588" y="1453896"/>
            <a:ext cx="7370445" cy="1923414"/>
            <a:chOff x="2418588" y="1453896"/>
            <a:chExt cx="7370445" cy="1923414"/>
          </a:xfrm>
        </p:grpSpPr>
        <p:sp>
          <p:nvSpPr>
            <p:cNvPr id="6" name="object 6"/>
            <p:cNvSpPr/>
            <p:nvPr/>
          </p:nvSpPr>
          <p:spPr>
            <a:xfrm>
              <a:off x="3144012" y="2415539"/>
              <a:ext cx="6012180" cy="0"/>
            </a:xfrm>
            <a:custGeom>
              <a:avLst/>
              <a:gdLst/>
              <a:ahLst/>
              <a:cxnLst/>
              <a:rect l="l" t="t" r="r" b="b"/>
              <a:pathLst>
                <a:path w="6012180">
                  <a:moveTo>
                    <a:pt x="0" y="0"/>
                  </a:moveTo>
                  <a:lnTo>
                    <a:pt x="6012180" y="0"/>
                  </a:lnTo>
                </a:path>
              </a:pathLst>
            </a:custGeom>
            <a:ln w="12700">
              <a:solidFill>
                <a:srgbClr val="C4293C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3895" y="1453896"/>
              <a:ext cx="1664207" cy="19232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8588" y="1723644"/>
              <a:ext cx="891539" cy="12283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68156" y="1722120"/>
              <a:ext cx="920495" cy="12298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Error</a:t>
            </a:r>
            <a:r>
              <a:rPr spc="-35" dirty="0"/>
              <a:t> </a:t>
            </a:r>
            <a:r>
              <a:rPr dirty="0"/>
              <a:t>Estimation</a:t>
            </a:r>
            <a:r>
              <a:rPr spc="-60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spc="-10" dirty="0"/>
              <a:t>Correction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3250" y="3004811"/>
          <a:ext cx="4030972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529882" y="3004811"/>
          <a:ext cx="4030972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717395" y="1632566"/>
            <a:ext cx="278066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Parity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Check</a:t>
            </a:r>
            <a:endParaRPr sz="1400">
              <a:latin typeface="Georgia"/>
              <a:cs typeface="Georgia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See</a:t>
            </a:r>
            <a:r>
              <a:rPr sz="1400" spc="-4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if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addition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of</a:t>
            </a:r>
            <a:r>
              <a:rPr sz="1400" spc="-2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neighbouring</a:t>
            </a:r>
            <a:r>
              <a:rPr sz="1400" spc="-20" dirty="0">
                <a:latin typeface="Georgia"/>
                <a:cs typeface="Georgia"/>
              </a:rPr>
              <a:t> bits </a:t>
            </a:r>
            <a:r>
              <a:rPr sz="1400" dirty="0">
                <a:latin typeface="Georgia"/>
                <a:cs typeface="Georgia"/>
              </a:rPr>
              <a:t>matches</a:t>
            </a:r>
            <a:r>
              <a:rPr sz="1400" spc="-4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over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the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whole</a:t>
            </a:r>
            <a:r>
              <a:rPr sz="1400" spc="-10" dirty="0">
                <a:latin typeface="Georgia"/>
                <a:cs typeface="Georgia"/>
              </a:rPr>
              <a:t> string</a:t>
            </a:r>
            <a:endParaRPr sz="1400">
              <a:latin typeface="Georgia"/>
              <a:cs typeface="Georgi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9044" y="2747772"/>
            <a:ext cx="239267" cy="4069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44100" y="2738628"/>
            <a:ext cx="239267" cy="406907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03250" y="3816520"/>
          <a:ext cx="4033520" cy="708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415290">
                        <a:lnSpc>
                          <a:spcPts val="2150"/>
                        </a:lnSpc>
                      </a:pPr>
                      <a:r>
                        <a:rPr sz="1800" spc="425" dirty="0">
                          <a:solidFill>
                            <a:srgbClr val="66FF66"/>
                          </a:solidFill>
                          <a:latin typeface="Wingdings 2"/>
                          <a:cs typeface="Wingdings 2"/>
                        </a:rPr>
                        <a:t>🗸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15290">
                        <a:lnSpc>
                          <a:spcPts val="2150"/>
                        </a:lnSpc>
                      </a:pPr>
                      <a:r>
                        <a:rPr sz="1800" spc="425" dirty="0">
                          <a:solidFill>
                            <a:srgbClr val="66FF66"/>
                          </a:solidFill>
                          <a:latin typeface="Wingdings 2"/>
                          <a:cs typeface="Wingdings 2"/>
                        </a:rPr>
                        <a:t>🗸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ts val="2150"/>
                        </a:lnSpc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50"/>
                        </a:lnSpc>
                      </a:pPr>
                      <a:r>
                        <a:rPr sz="1800" spc="425" dirty="0">
                          <a:solidFill>
                            <a:srgbClr val="66FF66"/>
                          </a:solidFill>
                          <a:latin typeface="Wingdings 2"/>
                          <a:cs typeface="Wingdings 2"/>
                        </a:rPr>
                        <a:t>🗸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560825" y="3816520"/>
          <a:ext cx="4033520" cy="708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R="438784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4457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415290">
                        <a:lnSpc>
                          <a:spcPts val="2150"/>
                        </a:lnSpc>
                      </a:pPr>
                      <a:r>
                        <a:rPr sz="1800" spc="425" dirty="0">
                          <a:solidFill>
                            <a:srgbClr val="66FF66"/>
                          </a:solidFill>
                          <a:latin typeface="Wingdings 2"/>
                          <a:cs typeface="Wingdings 2"/>
                        </a:rPr>
                        <a:t>🗸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410209" algn="r">
                        <a:lnSpc>
                          <a:spcPts val="2150"/>
                        </a:lnSpc>
                      </a:pPr>
                      <a:r>
                        <a:rPr sz="1800" spc="425" dirty="0">
                          <a:solidFill>
                            <a:srgbClr val="66FF66"/>
                          </a:solidFill>
                          <a:latin typeface="Wingdings 2"/>
                          <a:cs typeface="Wingdings 2"/>
                        </a:rPr>
                        <a:t>🗸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ts val="2150"/>
                        </a:lnSpc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50"/>
                        </a:lnSpc>
                      </a:pPr>
                      <a:r>
                        <a:rPr sz="1800" spc="425" dirty="0">
                          <a:solidFill>
                            <a:srgbClr val="66FF66"/>
                          </a:solidFill>
                          <a:latin typeface="Wingdings 2"/>
                          <a:cs typeface="Wingdings 2"/>
                        </a:rPr>
                        <a:t>🗸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762000" y="2748026"/>
            <a:ext cx="10645140" cy="1059180"/>
            <a:chOff x="762000" y="2748026"/>
            <a:chExt cx="10645140" cy="1059180"/>
          </a:xfrm>
        </p:grpSpPr>
        <p:sp>
          <p:nvSpPr>
            <p:cNvPr id="12" name="object 12"/>
            <p:cNvSpPr/>
            <p:nvPr/>
          </p:nvSpPr>
          <p:spPr>
            <a:xfrm>
              <a:off x="3138678" y="2769870"/>
              <a:ext cx="0" cy="182245"/>
            </a:xfrm>
            <a:custGeom>
              <a:avLst/>
              <a:gdLst/>
              <a:ahLst/>
              <a:cxnLst/>
              <a:rect l="l" t="t" r="r" b="b"/>
              <a:pathLst>
                <a:path h="182244">
                  <a:moveTo>
                    <a:pt x="0" y="0"/>
                  </a:moveTo>
                  <a:lnTo>
                    <a:pt x="0" y="181648"/>
                  </a:lnTo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00581" y="2938821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63733" y="2760726"/>
              <a:ext cx="0" cy="182245"/>
            </a:xfrm>
            <a:custGeom>
              <a:avLst/>
              <a:gdLst/>
              <a:ahLst/>
              <a:cxnLst/>
              <a:rect l="l" t="t" r="r" b="b"/>
              <a:pathLst>
                <a:path h="182244">
                  <a:moveTo>
                    <a:pt x="0" y="0"/>
                  </a:moveTo>
                  <a:lnTo>
                    <a:pt x="0" y="18164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025637" y="292967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3444240"/>
              <a:ext cx="723899" cy="36271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17626" y="3466338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4979" y="3444240"/>
              <a:ext cx="723899" cy="36271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00606" y="3466338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4348" y="3444240"/>
              <a:ext cx="723899" cy="36271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839973" y="3466338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4468" y="3444240"/>
              <a:ext cx="723899" cy="36271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800094" y="3466338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0772" y="3442716"/>
              <a:ext cx="723899" cy="36271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756397" y="3464814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3752" y="3442716"/>
              <a:ext cx="723899" cy="36271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739378" y="3464814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3120" y="3442716"/>
              <a:ext cx="723899" cy="36271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778745" y="3464814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3240" y="3442716"/>
              <a:ext cx="723899" cy="36271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0738866" y="3464814"/>
              <a:ext cx="612775" cy="265430"/>
            </a:xfrm>
            <a:custGeom>
              <a:avLst/>
              <a:gdLst/>
              <a:ahLst/>
              <a:cxnLst/>
              <a:rect l="l" t="t" r="r" b="b"/>
              <a:pathLst>
                <a:path w="612775" h="265429">
                  <a:moveTo>
                    <a:pt x="612648" y="0"/>
                  </a:moveTo>
                  <a:lnTo>
                    <a:pt x="610911" y="51610"/>
                  </a:lnTo>
                  <a:lnTo>
                    <a:pt x="606175" y="93754"/>
                  </a:lnTo>
                  <a:lnTo>
                    <a:pt x="599151" y="122168"/>
                  </a:lnTo>
                  <a:lnTo>
                    <a:pt x="590550" y="132588"/>
                  </a:lnTo>
                  <a:lnTo>
                    <a:pt x="328422" y="132588"/>
                  </a:lnTo>
                  <a:lnTo>
                    <a:pt x="319820" y="143007"/>
                  </a:lnTo>
                  <a:lnTo>
                    <a:pt x="312796" y="171421"/>
                  </a:lnTo>
                  <a:lnTo>
                    <a:pt x="308060" y="213565"/>
                  </a:lnTo>
                  <a:lnTo>
                    <a:pt x="306324" y="265176"/>
                  </a:lnTo>
                  <a:lnTo>
                    <a:pt x="304587" y="213565"/>
                  </a:lnTo>
                  <a:lnTo>
                    <a:pt x="299851" y="171421"/>
                  </a:lnTo>
                  <a:lnTo>
                    <a:pt x="292827" y="143007"/>
                  </a:lnTo>
                  <a:lnTo>
                    <a:pt x="284226" y="132588"/>
                  </a:lnTo>
                  <a:lnTo>
                    <a:pt x="22098" y="132588"/>
                  </a:lnTo>
                  <a:lnTo>
                    <a:pt x="13496" y="122168"/>
                  </a:lnTo>
                  <a:lnTo>
                    <a:pt x="6472" y="93754"/>
                  </a:lnTo>
                  <a:lnTo>
                    <a:pt x="1736" y="51610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24756" y="3921252"/>
            <a:ext cx="3163823" cy="239267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4644392" y="3982970"/>
            <a:ext cx="2924175" cy="76200"/>
            <a:chOff x="4644392" y="3982970"/>
            <a:chExt cx="2924175" cy="76200"/>
          </a:xfrm>
        </p:grpSpPr>
        <p:sp>
          <p:nvSpPr>
            <p:cNvPr id="34" name="object 34"/>
            <p:cNvSpPr/>
            <p:nvPr/>
          </p:nvSpPr>
          <p:spPr>
            <a:xfrm>
              <a:off x="4707889" y="4021073"/>
              <a:ext cx="2797175" cy="0"/>
            </a:xfrm>
            <a:custGeom>
              <a:avLst/>
              <a:gdLst/>
              <a:ahLst/>
              <a:cxnLst/>
              <a:rect l="l" t="t" r="r" b="b"/>
              <a:pathLst>
                <a:path w="2797175">
                  <a:moveTo>
                    <a:pt x="0" y="0"/>
                  </a:moveTo>
                  <a:lnTo>
                    <a:pt x="279714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44390" y="3982973"/>
              <a:ext cx="2924175" cy="76200"/>
            </a:xfrm>
            <a:custGeom>
              <a:avLst/>
              <a:gdLst/>
              <a:ahLst/>
              <a:cxnLst/>
              <a:rect l="l" t="t" r="r" b="b"/>
              <a:pathLst>
                <a:path w="29241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  <a:path w="2924175" h="76200">
                  <a:moveTo>
                    <a:pt x="2924149" y="38100"/>
                  </a:moveTo>
                  <a:lnTo>
                    <a:pt x="2847949" y="0"/>
                  </a:lnTo>
                  <a:lnTo>
                    <a:pt x="2847949" y="76200"/>
                  </a:lnTo>
                  <a:lnTo>
                    <a:pt x="2924149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196923" y="3757659"/>
            <a:ext cx="18002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Georgia"/>
                <a:cs typeface="Georgia"/>
              </a:rPr>
              <a:t>Communicate</a:t>
            </a:r>
            <a:r>
              <a:rPr sz="1400" spc="-55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Publicly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70411" y="3082228"/>
            <a:ext cx="85851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Georgia"/>
                <a:cs typeface="Georgia"/>
              </a:rPr>
              <a:t>“Raw”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spc="-25" dirty="0">
                <a:latin typeface="Georgia"/>
                <a:cs typeface="Georgia"/>
              </a:rPr>
              <a:t>Key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65972" y="3075274"/>
            <a:ext cx="85851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Georgia"/>
                <a:cs typeface="Georgia"/>
              </a:rPr>
              <a:t>“Raw”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spc="-25" dirty="0">
                <a:latin typeface="Georgia"/>
                <a:cs typeface="Georgia"/>
              </a:rPr>
              <a:t>Key</a:t>
            </a:r>
            <a:endParaRPr sz="1400">
              <a:latin typeface="Georgia"/>
              <a:cs typeface="Georgia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1611607" y="5445212"/>
          <a:ext cx="201548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8538247" y="5466215"/>
          <a:ext cx="2015488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object 41"/>
          <p:cNvSpPr txBox="1"/>
          <p:nvPr/>
        </p:nvSpPr>
        <p:spPr>
          <a:xfrm>
            <a:off x="2241249" y="5970134"/>
            <a:ext cx="7702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Georgia"/>
                <a:cs typeface="Georgia"/>
              </a:rPr>
              <a:t>Final</a:t>
            </a:r>
            <a:r>
              <a:rPr sz="1400" spc="-25" dirty="0">
                <a:latin typeface="Georgia"/>
                <a:cs typeface="Georgia"/>
              </a:rPr>
              <a:t> Key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67801" y="5975661"/>
            <a:ext cx="7702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Georgia"/>
                <a:cs typeface="Georgia"/>
              </a:rPr>
              <a:t>Final</a:t>
            </a:r>
            <a:r>
              <a:rPr sz="1400" spc="-25" dirty="0">
                <a:latin typeface="Georgia"/>
                <a:cs typeface="Georgia"/>
              </a:rPr>
              <a:t> Key</a:t>
            </a:r>
            <a:endParaRPr sz="1400">
              <a:latin typeface="Georgia"/>
              <a:cs typeface="Georgia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618004" y="4812376"/>
          <a:ext cx="4030972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7544637" y="4812376"/>
          <a:ext cx="4030972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59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210" dirty="0">
                          <a:solidFill>
                            <a:srgbClr val="FF0000"/>
                          </a:solidFill>
                          <a:latin typeface="Wingdings 2"/>
                          <a:cs typeface="Wingdings 2"/>
                        </a:rPr>
                        <a:t>🗴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5" name="object 45"/>
          <p:cNvSpPr txBox="1"/>
          <p:nvPr/>
        </p:nvSpPr>
        <p:spPr>
          <a:xfrm>
            <a:off x="5144749" y="4671133"/>
            <a:ext cx="1888489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Georgia"/>
                <a:cs typeface="Georgia"/>
              </a:rPr>
              <a:t>Discard</a:t>
            </a:r>
            <a:r>
              <a:rPr sz="1400" spc="-3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sets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with </a:t>
            </a:r>
            <a:r>
              <a:rPr sz="1400" spc="-10" dirty="0">
                <a:latin typeface="Georgia"/>
                <a:cs typeface="Georgia"/>
              </a:rPr>
              <a:t>errors </a:t>
            </a:r>
            <a:r>
              <a:rPr sz="1400" spc="-50" dirty="0">
                <a:latin typeface="Georgia"/>
                <a:cs typeface="Georgia"/>
              </a:rPr>
              <a:t>&amp;</a:t>
            </a:r>
            <a:endParaRPr sz="1400">
              <a:latin typeface="Georgia"/>
              <a:cs typeface="Georgia"/>
            </a:endParaRPr>
          </a:p>
          <a:p>
            <a:pPr marL="239395" marR="232410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Georgia"/>
                <a:cs typeface="Georgia"/>
              </a:rPr>
              <a:t>One</a:t>
            </a:r>
            <a:r>
              <a:rPr sz="1400" spc="-3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bit</a:t>
            </a:r>
            <a:r>
              <a:rPr sz="1400" spc="-15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from</a:t>
            </a:r>
            <a:r>
              <a:rPr sz="1400" spc="-20" dirty="0">
                <a:latin typeface="Georgia"/>
                <a:cs typeface="Georgia"/>
              </a:rPr>
              <a:t> each </a:t>
            </a:r>
            <a:r>
              <a:rPr sz="1400" dirty="0">
                <a:latin typeface="Georgia"/>
                <a:cs typeface="Georgia"/>
              </a:rPr>
              <a:t>correct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spc="-25" dirty="0">
                <a:latin typeface="Georgia"/>
                <a:cs typeface="Georgia"/>
              </a:rPr>
              <a:t>set</a:t>
            </a:r>
            <a:endParaRPr sz="1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to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dirty="0">
                <a:latin typeface="Georgia"/>
                <a:cs typeface="Georgia"/>
              </a:rPr>
              <a:t>maintain</a:t>
            </a:r>
            <a:r>
              <a:rPr sz="1400" spc="-20" dirty="0">
                <a:latin typeface="Georgia"/>
                <a:cs typeface="Georgia"/>
              </a:rPr>
              <a:t> </a:t>
            </a:r>
            <a:r>
              <a:rPr sz="1400" spc="-10" dirty="0">
                <a:latin typeface="Georgia"/>
                <a:cs typeface="Georgia"/>
              </a:rPr>
              <a:t>secrecy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180844" y="1414272"/>
            <a:ext cx="7978140" cy="1229995"/>
            <a:chOff x="2180844" y="1414272"/>
            <a:chExt cx="7978140" cy="1229995"/>
          </a:xfrm>
        </p:grpSpPr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0844" y="1414272"/>
              <a:ext cx="891539" cy="122834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38487" y="1414272"/>
              <a:ext cx="920495" cy="12298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QKD</a:t>
            </a:r>
            <a:r>
              <a:rPr spc="-20" dirty="0"/>
              <a:t> </a:t>
            </a:r>
            <a:r>
              <a:rPr dirty="0"/>
              <a:t>Common</a:t>
            </a:r>
            <a:r>
              <a:rPr spc="-35" dirty="0"/>
              <a:t> </a:t>
            </a:r>
            <a:r>
              <a:rPr spc="-10" dirty="0"/>
              <a:t>Misconceptions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We’re</a:t>
            </a:r>
            <a:r>
              <a:rPr spc="-65" dirty="0"/>
              <a:t> </a:t>
            </a:r>
            <a:r>
              <a:rPr dirty="0"/>
              <a:t>not</a:t>
            </a:r>
            <a:r>
              <a:rPr spc="-75" dirty="0"/>
              <a:t> </a:t>
            </a:r>
            <a:r>
              <a:rPr dirty="0"/>
              <a:t>sending</a:t>
            </a:r>
            <a:r>
              <a:rPr spc="-7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dirty="0"/>
              <a:t>message,</a:t>
            </a:r>
            <a:r>
              <a:rPr spc="-85" dirty="0"/>
              <a:t> </a:t>
            </a:r>
            <a:r>
              <a:rPr dirty="0"/>
              <a:t>we’re</a:t>
            </a:r>
            <a:r>
              <a:rPr spc="-60" dirty="0"/>
              <a:t> </a:t>
            </a:r>
            <a:r>
              <a:rPr dirty="0"/>
              <a:t>sharing</a:t>
            </a:r>
            <a:r>
              <a:rPr spc="-6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spc="-25" dirty="0"/>
              <a:t>key</a:t>
            </a:r>
          </a:p>
          <a:p>
            <a:pPr marL="698500" lvl="1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Georgia"/>
                <a:cs typeface="Georgia"/>
              </a:rPr>
              <a:t>The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randomness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is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good!</a:t>
            </a:r>
            <a:endParaRPr sz="24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Georgia"/>
                <a:cs typeface="Georgia"/>
              </a:rPr>
              <a:t>No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sensitive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information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is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sent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until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the key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is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set</a:t>
            </a:r>
            <a:endParaRPr sz="24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Georgia"/>
                <a:cs typeface="Georgia"/>
              </a:rPr>
              <a:t>If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Alice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chooses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her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states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non-</a:t>
            </a:r>
            <a:r>
              <a:rPr sz="2400" dirty="0">
                <a:latin typeface="Georgia"/>
                <a:cs typeface="Georgia"/>
              </a:rPr>
              <a:t>randomly,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Eve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can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spc="-20" dirty="0">
                <a:latin typeface="Georgia"/>
                <a:cs typeface="Georgia"/>
              </a:rPr>
              <a:t>hack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4092438"/>
            <a:ext cx="9232265" cy="88138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Announcing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1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bases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gives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no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information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about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key</a:t>
            </a:r>
            <a:endParaRPr sz="2800">
              <a:latin typeface="Georgia"/>
              <a:cs typeface="Georgia"/>
            </a:endParaRPr>
          </a:p>
          <a:p>
            <a:pPr marL="698500" lvl="1" indent="-228600">
              <a:lnSpc>
                <a:spcPct val="100000"/>
              </a:lnSpc>
              <a:spcBef>
                <a:spcPts val="234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Georgia"/>
                <a:cs typeface="Georgia"/>
              </a:rPr>
              <a:t>They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can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share</a:t>
            </a:r>
            <a:r>
              <a:rPr sz="2400" spc="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that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over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a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public</a:t>
            </a:r>
            <a:r>
              <a:rPr sz="2400" spc="-10" dirty="0">
                <a:latin typeface="Georgia"/>
                <a:cs typeface="Georgia"/>
              </a:rPr>
              <a:t> channel</a:t>
            </a:r>
            <a:endParaRPr sz="24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18421" y="2319273"/>
            <a:ext cx="2847340" cy="1328420"/>
            <a:chOff x="9218421" y="2319273"/>
            <a:chExt cx="2847340" cy="1328420"/>
          </a:xfrm>
        </p:grpSpPr>
        <p:sp>
          <p:nvSpPr>
            <p:cNvPr id="7" name="object 7"/>
            <p:cNvSpPr/>
            <p:nvPr/>
          </p:nvSpPr>
          <p:spPr>
            <a:xfrm>
              <a:off x="9224771" y="2325623"/>
              <a:ext cx="2834640" cy="1315720"/>
            </a:xfrm>
            <a:custGeom>
              <a:avLst/>
              <a:gdLst/>
              <a:ahLst/>
              <a:cxnLst/>
              <a:rect l="l" t="t" r="r" b="b"/>
              <a:pathLst>
                <a:path w="2834640" h="1315720">
                  <a:moveTo>
                    <a:pt x="2834639" y="0"/>
                  </a:moveTo>
                  <a:lnTo>
                    <a:pt x="0" y="0"/>
                  </a:lnTo>
                  <a:lnTo>
                    <a:pt x="0" y="1315212"/>
                  </a:lnTo>
                  <a:lnTo>
                    <a:pt x="2834639" y="1315212"/>
                  </a:lnTo>
                  <a:lnTo>
                    <a:pt x="28346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224771" y="2325623"/>
              <a:ext cx="2834640" cy="1315720"/>
            </a:xfrm>
            <a:custGeom>
              <a:avLst/>
              <a:gdLst/>
              <a:ahLst/>
              <a:cxnLst/>
              <a:rect l="l" t="t" r="r" b="b"/>
              <a:pathLst>
                <a:path w="2834640" h="1315720">
                  <a:moveTo>
                    <a:pt x="0" y="0"/>
                  </a:moveTo>
                  <a:lnTo>
                    <a:pt x="2834639" y="0"/>
                  </a:lnTo>
                  <a:lnTo>
                    <a:pt x="2834639" y="1315212"/>
                  </a:lnTo>
                  <a:lnTo>
                    <a:pt x="0" y="131521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378004" y="2210013"/>
            <a:ext cx="1009650" cy="138493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25"/>
              </a:spcBef>
            </a:pPr>
            <a:r>
              <a:rPr sz="2200" spc="-10" dirty="0">
                <a:latin typeface="Calibri"/>
                <a:cs typeface="Calibri"/>
              </a:rPr>
              <a:t>Message</a:t>
            </a:r>
            <a:endParaRPr sz="2200">
              <a:latin typeface="Calibri"/>
              <a:cs typeface="Calibri"/>
            </a:endParaRPr>
          </a:p>
          <a:p>
            <a:pPr marL="233045" marR="5715" indent="358775">
              <a:lnSpc>
                <a:spcPts val="3570"/>
              </a:lnSpc>
              <a:spcBef>
                <a:spcPts val="95"/>
              </a:spcBef>
            </a:pPr>
            <a:r>
              <a:rPr sz="2200" spc="-35" dirty="0">
                <a:solidFill>
                  <a:srgbClr val="00AF50"/>
                </a:solidFill>
                <a:latin typeface="Calibri"/>
                <a:cs typeface="Calibri"/>
              </a:rPr>
              <a:t>Key </a:t>
            </a:r>
            <a:r>
              <a:rPr sz="2200" spc="-10" dirty="0">
                <a:solidFill>
                  <a:srgbClr val="548ED4"/>
                </a:solidFill>
                <a:latin typeface="Calibri"/>
                <a:cs typeface="Calibri"/>
              </a:rPr>
              <a:t>Cipher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66206" y="2217822"/>
            <a:ext cx="1244600" cy="137541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19"/>
              </a:spcBef>
            </a:pPr>
            <a:r>
              <a:rPr sz="2200" spc="-10" dirty="0">
                <a:latin typeface="Consolas"/>
                <a:cs typeface="Consolas"/>
              </a:rPr>
              <a:t>01101000</a:t>
            </a:r>
            <a:endParaRPr sz="2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r>
              <a:rPr sz="2200" spc="-10" dirty="0">
                <a:solidFill>
                  <a:srgbClr val="00AF50"/>
                </a:solidFill>
                <a:latin typeface="Consolas"/>
                <a:cs typeface="Consolas"/>
              </a:rPr>
              <a:t>01001001</a:t>
            </a:r>
            <a:endParaRPr sz="22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1060"/>
              </a:spcBef>
            </a:pPr>
            <a:r>
              <a:rPr sz="2200" spc="-10" dirty="0">
                <a:solidFill>
                  <a:srgbClr val="548ED4"/>
                </a:solidFill>
                <a:latin typeface="Consolas"/>
                <a:cs typeface="Consolas"/>
              </a:rPr>
              <a:t>00100001</a:t>
            </a:r>
            <a:endParaRPr sz="2200">
              <a:latin typeface="Consolas"/>
              <a:cs typeface="Consola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26195" y="4684776"/>
            <a:ext cx="1595627" cy="1824139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0423" y="0"/>
            <a:ext cx="6943343" cy="53050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46250" y="3088158"/>
            <a:ext cx="3096895" cy="193675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541020" marR="5080" indent="-528955">
              <a:lnSpc>
                <a:spcPts val="7130"/>
              </a:lnSpc>
              <a:spcBef>
                <a:spcPts val="985"/>
              </a:spcBef>
            </a:pPr>
            <a:r>
              <a:rPr sz="6600" spc="-10" dirty="0"/>
              <a:t>Question Break</a:t>
            </a:r>
            <a:endParaRPr sz="66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532098"/>
            <a:ext cx="53035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Quantum</a:t>
            </a:r>
            <a:r>
              <a:rPr spc="-55" dirty="0"/>
              <a:t> </a:t>
            </a:r>
            <a:r>
              <a:rPr dirty="0"/>
              <a:t>Coins</a:t>
            </a:r>
            <a:r>
              <a:rPr spc="-20" dirty="0"/>
              <a:t> </a:t>
            </a:r>
            <a:r>
              <a:rPr spc="-10" dirty="0"/>
              <a:t>Activity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79803" y="124968"/>
            <a:ext cx="9310370" cy="3580129"/>
            <a:chOff x="1479803" y="124968"/>
            <a:chExt cx="9310370" cy="358012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803" y="2066544"/>
              <a:ext cx="1187183" cy="1636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50208" y="2066544"/>
              <a:ext cx="1228343" cy="16382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61760" y="2066544"/>
              <a:ext cx="1405127" cy="16382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51618" y="2066544"/>
              <a:ext cx="1638299" cy="1638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79535" y="124968"/>
              <a:ext cx="1222247" cy="12222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42703" y="678179"/>
              <a:ext cx="1222247" cy="122224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744492" y="4036741"/>
            <a:ext cx="6578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86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Georgia"/>
                <a:cs typeface="Georgia"/>
              </a:rPr>
              <a:t>Alice </a:t>
            </a:r>
            <a:r>
              <a:rPr sz="1800" spc="-10" dirty="0">
                <a:latin typeface="Georgia"/>
                <a:cs typeface="Georgia"/>
              </a:rPr>
              <a:t>Sends qubits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5010" y="4036741"/>
            <a:ext cx="9975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Georgia"/>
                <a:cs typeface="Georgia"/>
              </a:rPr>
              <a:t>Bob </a:t>
            </a:r>
            <a:r>
              <a:rPr sz="1800" spc="-10" dirty="0">
                <a:latin typeface="Georgia"/>
                <a:cs typeface="Georgia"/>
              </a:rPr>
              <a:t>Measures qubits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34932" y="4036741"/>
            <a:ext cx="10579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Georgia"/>
                <a:cs typeface="Georgia"/>
              </a:rPr>
              <a:t>Eve </a:t>
            </a:r>
            <a:r>
              <a:rPr sz="1800" spc="-10" dirty="0">
                <a:latin typeface="Georgia"/>
                <a:cs typeface="Georgia"/>
              </a:rPr>
              <a:t>Intercepts qubits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17426" y="4036741"/>
            <a:ext cx="15049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Georgia"/>
                <a:cs typeface="Georgia"/>
              </a:rPr>
              <a:t>Moderator </a:t>
            </a:r>
            <a:r>
              <a:rPr sz="1800" spc="-10" dirty="0">
                <a:latin typeface="Georgia"/>
                <a:cs typeface="Georgia"/>
              </a:rPr>
              <a:t>Enforces </a:t>
            </a:r>
            <a:r>
              <a:rPr sz="1800" dirty="0">
                <a:latin typeface="Georgia"/>
                <a:cs typeface="Georgia"/>
              </a:rPr>
              <a:t>quantum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rules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6939" y="1074613"/>
            <a:ext cx="6702425" cy="7607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600" i="1" dirty="0">
                <a:latin typeface="Georgia"/>
                <a:cs typeface="Georgia"/>
              </a:rPr>
              <a:t>Instructions</a:t>
            </a:r>
            <a:r>
              <a:rPr sz="1600" i="1" spc="-40" dirty="0">
                <a:latin typeface="Georgia"/>
                <a:cs typeface="Georgia"/>
              </a:rPr>
              <a:t> </a:t>
            </a:r>
            <a:r>
              <a:rPr sz="1600" i="1" dirty="0">
                <a:latin typeface="Georgia"/>
                <a:cs typeface="Georgia"/>
              </a:rPr>
              <a:t>on</a:t>
            </a:r>
            <a:r>
              <a:rPr sz="1600" i="1" spc="-50" dirty="0">
                <a:latin typeface="Georgia"/>
                <a:cs typeface="Georgia"/>
              </a:rPr>
              <a:t> </a:t>
            </a:r>
            <a:r>
              <a:rPr sz="1600" i="1" spc="-10" dirty="0">
                <a:latin typeface="Georgia"/>
                <a:cs typeface="Georgia"/>
              </a:rPr>
              <a:t>Slack</a:t>
            </a:r>
            <a:endParaRPr sz="1600">
              <a:latin typeface="Georgia"/>
              <a:cs typeface="Georgia"/>
            </a:endParaRPr>
          </a:p>
          <a:p>
            <a:pPr marL="3667125">
              <a:lnSpc>
                <a:spcPct val="100000"/>
              </a:lnSpc>
              <a:spcBef>
                <a:spcPts val="905"/>
              </a:spcBef>
            </a:pPr>
            <a:r>
              <a:rPr sz="1800" dirty="0">
                <a:latin typeface="Georgia"/>
                <a:cs typeface="Georgia"/>
              </a:rPr>
              <a:t>Group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divides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into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four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teams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74410" y="5004405"/>
            <a:ext cx="5443220" cy="1481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Georgia"/>
                <a:cs typeface="Georgia"/>
              </a:rPr>
              <a:t>Model</a:t>
            </a:r>
            <a:r>
              <a:rPr sz="1800" spc="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photon’s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state as a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coin</a:t>
            </a:r>
            <a:r>
              <a:rPr sz="1800" spc="-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in one of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two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boxes </a:t>
            </a:r>
            <a:r>
              <a:rPr sz="1800" dirty="0">
                <a:latin typeface="Georgia"/>
                <a:cs typeface="Georgia"/>
              </a:rPr>
              <a:t>Whenever one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 measured,</a:t>
            </a:r>
            <a:r>
              <a:rPr sz="1800" spc="10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the</a:t>
            </a:r>
            <a:r>
              <a:rPr sz="1800" spc="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other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is</a:t>
            </a:r>
            <a:r>
              <a:rPr sz="1800" spc="-5" dirty="0">
                <a:latin typeface="Georgia"/>
                <a:cs typeface="Georgia"/>
              </a:rPr>
              <a:t> </a:t>
            </a:r>
            <a:r>
              <a:rPr sz="1800" spc="-10" dirty="0">
                <a:latin typeface="Georgia"/>
                <a:cs typeface="Georgia"/>
              </a:rPr>
              <a:t>shaken</a:t>
            </a:r>
            <a:endParaRPr sz="1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Georgia"/>
              <a:cs typeface="Georgia"/>
            </a:endParaRPr>
          </a:p>
          <a:p>
            <a:pPr marL="533400" marR="528955" algn="ctr">
              <a:lnSpc>
                <a:spcPct val="100000"/>
              </a:lnSpc>
            </a:pP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Possible</a:t>
            </a:r>
            <a:r>
              <a:rPr sz="1800" spc="-1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confusion</a:t>
            </a:r>
            <a:r>
              <a:rPr sz="1800" spc="-1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from</a:t>
            </a:r>
            <a:r>
              <a:rPr sz="1800" spc="-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one</a:t>
            </a:r>
            <a:r>
              <a:rPr sz="1800" spc="-1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quantum</a:t>
            </a:r>
            <a:r>
              <a:rPr sz="1800" spc="1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spc="-10" dirty="0">
                <a:solidFill>
                  <a:srgbClr val="C4293C"/>
                </a:solidFill>
                <a:latin typeface="Georgia"/>
                <a:cs typeface="Georgia"/>
              </a:rPr>
              <a:t>state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represented</a:t>
            </a:r>
            <a:r>
              <a:rPr sz="1800" spc="-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with</a:t>
            </a:r>
            <a:r>
              <a:rPr sz="1800" spc="-1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C4293C"/>
                </a:solidFill>
                <a:latin typeface="Georgia"/>
                <a:cs typeface="Georgia"/>
              </a:rPr>
              <a:t>two</a:t>
            </a:r>
            <a:r>
              <a:rPr sz="1800" spc="1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1800" spc="-10" dirty="0">
                <a:solidFill>
                  <a:srgbClr val="C4293C"/>
                </a:solidFill>
                <a:latin typeface="Georgia"/>
                <a:cs typeface="Georgia"/>
              </a:rPr>
              <a:t>objects/boxes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QKD</a:t>
            </a:r>
            <a:r>
              <a:rPr spc="-5" dirty="0"/>
              <a:t> </a:t>
            </a:r>
            <a:r>
              <a:rPr spc="-10" dirty="0"/>
              <a:t>Simulators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97154" y="5645718"/>
            <a:ext cx="5394960" cy="83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32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Simulator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from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QuVis</a:t>
            </a:r>
            <a:r>
              <a:rPr sz="2000" spc="-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(St.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Andrew’s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University) </a:t>
            </a:r>
            <a:r>
              <a:rPr sz="2000" dirty="0">
                <a:latin typeface="Georgia"/>
                <a:cs typeface="Georgia"/>
              </a:rPr>
              <a:t>Uses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electron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spin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rather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than</a:t>
            </a:r>
            <a:r>
              <a:rPr sz="2000" spc="-10" dirty="0">
                <a:latin typeface="Georgia"/>
                <a:cs typeface="Georgia"/>
              </a:rPr>
              <a:t> polarization</a:t>
            </a:r>
            <a:endParaRPr sz="20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0651" y="1508760"/>
            <a:ext cx="6330695" cy="4137659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QKD</a:t>
            </a:r>
            <a:r>
              <a:rPr spc="-20" dirty="0"/>
              <a:t> </a:t>
            </a:r>
            <a:r>
              <a:rPr dirty="0"/>
              <a:t>Laser</a:t>
            </a:r>
            <a:r>
              <a:rPr spc="-20" dirty="0"/>
              <a:t> </a:t>
            </a:r>
            <a:r>
              <a:rPr spc="-10" dirty="0"/>
              <a:t>Activity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38912" y="1634870"/>
            <a:ext cx="10435590" cy="4670425"/>
            <a:chOff x="438912" y="1634870"/>
            <a:chExt cx="10435590" cy="46704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09915" y="1644395"/>
              <a:ext cx="3154679" cy="210311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705153" y="1639633"/>
              <a:ext cx="3164205" cy="2112645"/>
            </a:xfrm>
            <a:custGeom>
              <a:avLst/>
              <a:gdLst/>
              <a:ahLst/>
              <a:cxnLst/>
              <a:rect l="l" t="t" r="r" b="b"/>
              <a:pathLst>
                <a:path w="3164204" h="2112645">
                  <a:moveTo>
                    <a:pt x="0" y="0"/>
                  </a:moveTo>
                  <a:lnTo>
                    <a:pt x="3164204" y="0"/>
                  </a:lnTo>
                  <a:lnTo>
                    <a:pt x="3164204" y="2112645"/>
                  </a:lnTo>
                  <a:lnTo>
                    <a:pt x="0" y="21126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0512" y="1644395"/>
              <a:ext cx="3154679" cy="210311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05749" y="1639633"/>
              <a:ext cx="3164205" cy="2112645"/>
            </a:xfrm>
            <a:custGeom>
              <a:avLst/>
              <a:gdLst/>
              <a:ahLst/>
              <a:cxnLst/>
              <a:rect l="l" t="t" r="r" b="b"/>
              <a:pathLst>
                <a:path w="3164204" h="2112645">
                  <a:moveTo>
                    <a:pt x="0" y="0"/>
                  </a:moveTo>
                  <a:lnTo>
                    <a:pt x="3164205" y="0"/>
                  </a:lnTo>
                  <a:lnTo>
                    <a:pt x="3164205" y="2112645"/>
                  </a:lnTo>
                  <a:lnTo>
                    <a:pt x="0" y="21126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912" y="4122420"/>
              <a:ext cx="5390387" cy="21823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924714" y="4187253"/>
            <a:ext cx="146558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Georgia"/>
                <a:cs typeface="Georgia"/>
              </a:rPr>
              <a:t>EDU-QCRY1</a:t>
            </a:r>
            <a:endParaRPr sz="2000">
              <a:latin typeface="Georgia"/>
              <a:cs typeface="Georgia"/>
            </a:endParaRPr>
          </a:p>
          <a:p>
            <a:pPr marL="5334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Georgia"/>
                <a:cs typeface="Georgia"/>
              </a:rPr>
              <a:t>$3,547</a:t>
            </a:r>
            <a:r>
              <a:rPr sz="2000" spc="-25" dirty="0">
                <a:latin typeface="Georgia"/>
                <a:cs typeface="Georgia"/>
              </a:rPr>
              <a:t> USD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25186" y="1634870"/>
            <a:ext cx="4161154" cy="4589145"/>
            <a:chOff x="4925186" y="1634870"/>
            <a:chExt cx="4161154" cy="458914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4711" y="1644395"/>
              <a:ext cx="2804159" cy="21031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29949" y="1639633"/>
              <a:ext cx="2813685" cy="2112645"/>
            </a:xfrm>
            <a:custGeom>
              <a:avLst/>
              <a:gdLst/>
              <a:ahLst/>
              <a:cxnLst/>
              <a:rect l="l" t="t" r="r" b="b"/>
              <a:pathLst>
                <a:path w="2813684" h="2112645">
                  <a:moveTo>
                    <a:pt x="0" y="0"/>
                  </a:moveTo>
                  <a:lnTo>
                    <a:pt x="2813685" y="0"/>
                  </a:lnTo>
                  <a:lnTo>
                    <a:pt x="2813685" y="2112645"/>
                  </a:lnTo>
                  <a:lnTo>
                    <a:pt x="0" y="21126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3179" y="4204716"/>
              <a:ext cx="2692907" cy="20192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976621" y="5704497"/>
            <a:ext cx="3001010" cy="10960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15595" marR="307975" indent="189865">
              <a:lnSpc>
                <a:spcPts val="2050"/>
              </a:lnSpc>
              <a:spcBef>
                <a:spcPts val="355"/>
              </a:spcBef>
            </a:pPr>
            <a:r>
              <a:rPr sz="1900" dirty="0">
                <a:latin typeface="Georgia"/>
                <a:cs typeface="Georgia"/>
              </a:rPr>
              <a:t>Homebuilt</a:t>
            </a:r>
            <a:r>
              <a:rPr sz="1900" spc="-105" dirty="0">
                <a:latin typeface="Georgia"/>
                <a:cs typeface="Georgia"/>
              </a:rPr>
              <a:t> </a:t>
            </a:r>
            <a:r>
              <a:rPr sz="1900" spc="-10" dirty="0">
                <a:latin typeface="Georgia"/>
                <a:cs typeface="Georgia"/>
              </a:rPr>
              <a:t>version </a:t>
            </a:r>
            <a:r>
              <a:rPr sz="1900" dirty="0">
                <a:latin typeface="Georgia"/>
                <a:cs typeface="Georgia"/>
              </a:rPr>
              <a:t>w/</a:t>
            </a:r>
            <a:r>
              <a:rPr sz="1900" spc="-35" dirty="0">
                <a:latin typeface="Georgia"/>
                <a:cs typeface="Georgia"/>
              </a:rPr>
              <a:t> </a:t>
            </a:r>
            <a:r>
              <a:rPr sz="1900" spc="-25" dirty="0">
                <a:latin typeface="Georgia"/>
                <a:cs typeface="Georgia"/>
              </a:rPr>
              <a:t>3D-</a:t>
            </a:r>
            <a:r>
              <a:rPr sz="1900" dirty="0">
                <a:latin typeface="Georgia"/>
                <a:cs typeface="Georgia"/>
              </a:rPr>
              <a:t>printed</a:t>
            </a:r>
            <a:r>
              <a:rPr sz="1900" spc="-10" dirty="0">
                <a:latin typeface="Georgia"/>
                <a:cs typeface="Georgia"/>
              </a:rPr>
              <a:t> models</a:t>
            </a:r>
            <a:endParaRPr sz="1900">
              <a:latin typeface="Georgia"/>
              <a:cs typeface="Georgia"/>
            </a:endParaRPr>
          </a:p>
          <a:p>
            <a:pPr algn="ctr">
              <a:lnSpc>
                <a:spcPts val="1910"/>
              </a:lnSpc>
            </a:pPr>
            <a:r>
              <a:rPr sz="1900" dirty="0">
                <a:latin typeface="Georgia"/>
                <a:cs typeface="Georgia"/>
              </a:rPr>
              <a:t>~$150</a:t>
            </a:r>
            <a:r>
              <a:rPr sz="1900" spc="-55" dirty="0">
                <a:latin typeface="Georgia"/>
                <a:cs typeface="Georgia"/>
              </a:rPr>
              <a:t> </a:t>
            </a:r>
            <a:r>
              <a:rPr sz="1900" spc="-25" dirty="0">
                <a:latin typeface="Georgia"/>
                <a:cs typeface="Georgia"/>
              </a:rPr>
              <a:t>USD</a:t>
            </a:r>
            <a:endParaRPr sz="1900">
              <a:latin typeface="Georgia"/>
              <a:cs typeface="Georgia"/>
            </a:endParaRPr>
          </a:p>
          <a:p>
            <a:pPr algn="ctr">
              <a:lnSpc>
                <a:spcPts val="2165"/>
              </a:lnSpc>
            </a:pPr>
            <a:r>
              <a:rPr sz="1900" dirty="0">
                <a:latin typeface="Georgia"/>
                <a:cs typeface="Georgia"/>
              </a:rPr>
              <a:t>Student</a:t>
            </a:r>
            <a:r>
              <a:rPr sz="1900" spc="-85" dirty="0">
                <a:latin typeface="Georgia"/>
                <a:cs typeface="Georgia"/>
              </a:rPr>
              <a:t> </a:t>
            </a:r>
            <a:r>
              <a:rPr sz="1900" dirty="0">
                <a:latin typeface="Georgia"/>
                <a:cs typeface="Georgia"/>
              </a:rPr>
              <a:t>test</a:t>
            </a:r>
            <a:r>
              <a:rPr sz="1900" spc="-65" dirty="0">
                <a:latin typeface="Georgia"/>
                <a:cs typeface="Georgia"/>
              </a:rPr>
              <a:t> </a:t>
            </a:r>
            <a:r>
              <a:rPr sz="1900" dirty="0">
                <a:latin typeface="Georgia"/>
                <a:cs typeface="Georgia"/>
              </a:rPr>
              <a:t>groups</a:t>
            </a:r>
            <a:r>
              <a:rPr sz="1900" spc="-45" dirty="0">
                <a:latin typeface="Georgia"/>
                <a:cs typeface="Georgia"/>
              </a:rPr>
              <a:t> </a:t>
            </a:r>
            <a:r>
              <a:rPr sz="1900" spc="-10" dirty="0">
                <a:latin typeface="Georgia"/>
                <a:cs typeface="Georgia"/>
              </a:rPr>
              <a:t>needed!</a:t>
            </a:r>
            <a:endParaRPr sz="1900">
              <a:latin typeface="Georgia"/>
              <a:cs typeface="Georg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44000" y="4280916"/>
            <a:ext cx="2993135" cy="124815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26295"/>
            <a:ext cx="3036767" cy="11317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06211" y="0"/>
            <a:ext cx="2885789" cy="18638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8" y="2727943"/>
            <a:ext cx="6573520" cy="1011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Superposition,</a:t>
            </a:r>
            <a:r>
              <a:rPr sz="2000" spc="-6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Measurement,</a:t>
            </a:r>
            <a:r>
              <a:rPr sz="2000" spc="-4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and</a:t>
            </a:r>
            <a:r>
              <a:rPr sz="2000" spc="-35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dirty="0">
                <a:solidFill>
                  <a:srgbClr val="C4293C"/>
                </a:solidFill>
                <a:latin typeface="Georgia"/>
                <a:cs typeface="Georgia"/>
              </a:rPr>
              <a:t>Quantum</a:t>
            </a:r>
            <a:r>
              <a:rPr sz="2000" spc="-40" dirty="0">
                <a:solidFill>
                  <a:srgbClr val="C4293C"/>
                </a:solidFill>
                <a:latin typeface="Georgia"/>
                <a:cs typeface="Georgia"/>
              </a:rPr>
              <a:t> </a:t>
            </a:r>
            <a:r>
              <a:rPr sz="2000" spc="-10" dirty="0">
                <a:solidFill>
                  <a:srgbClr val="C4293C"/>
                </a:solidFill>
                <a:latin typeface="Georgia"/>
                <a:cs typeface="Georgia"/>
              </a:rPr>
              <a:t>Cryptography</a:t>
            </a:r>
            <a:endParaRPr sz="20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Applications</a:t>
            </a:r>
            <a:r>
              <a:rPr spc="-70" dirty="0"/>
              <a:t> </a:t>
            </a:r>
            <a:r>
              <a:rPr dirty="0"/>
              <a:t>&amp;</a:t>
            </a:r>
            <a:r>
              <a:rPr spc="-5" dirty="0"/>
              <a:t> </a:t>
            </a:r>
            <a:r>
              <a:rPr spc="-10" dirty="0"/>
              <a:t>Technology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Hacking</a:t>
            </a:r>
            <a:r>
              <a:rPr spc="-45" dirty="0"/>
              <a:t> </a:t>
            </a:r>
            <a:r>
              <a:rPr spc="-25" dirty="0"/>
              <a:t>QKD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74450" y="1522662"/>
            <a:ext cx="9041130" cy="11957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sz="3200" dirty="0">
                <a:latin typeface="Georgia"/>
                <a:cs typeface="Georgia"/>
              </a:rPr>
              <a:t>QKD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security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is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guaranteed</a:t>
            </a:r>
            <a:r>
              <a:rPr sz="3200" spc="-4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by</a:t>
            </a:r>
            <a:r>
              <a:rPr sz="3200" spc="-2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the</a:t>
            </a:r>
            <a:r>
              <a:rPr sz="3200" spc="-1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laws</a:t>
            </a:r>
            <a:r>
              <a:rPr sz="3200" spc="-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of</a:t>
            </a:r>
            <a:r>
              <a:rPr sz="3200" spc="-20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physics!</a:t>
            </a:r>
            <a:endParaRPr sz="3200">
              <a:latin typeface="Georgia"/>
              <a:cs typeface="Georgia"/>
            </a:endParaRPr>
          </a:p>
          <a:p>
            <a:pPr marL="1270" algn="ctr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latin typeface="Georgia"/>
                <a:cs typeface="Georgia"/>
              </a:rPr>
              <a:t>But</a:t>
            </a:r>
            <a:r>
              <a:rPr sz="3200" spc="-4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compromised</a:t>
            </a:r>
            <a:r>
              <a:rPr sz="3200" spc="1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by</a:t>
            </a:r>
            <a:r>
              <a:rPr sz="3200" spc="-35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the reality</a:t>
            </a:r>
            <a:r>
              <a:rPr sz="3200" spc="-10" dirty="0">
                <a:latin typeface="Georgia"/>
                <a:cs typeface="Georgia"/>
              </a:rPr>
              <a:t> </a:t>
            </a:r>
            <a:r>
              <a:rPr sz="3200" dirty="0">
                <a:latin typeface="Georgia"/>
                <a:cs typeface="Georgia"/>
              </a:rPr>
              <a:t>of</a:t>
            </a:r>
            <a:r>
              <a:rPr sz="3200" spc="-20" dirty="0">
                <a:latin typeface="Georgia"/>
                <a:cs typeface="Georgia"/>
              </a:rPr>
              <a:t> </a:t>
            </a:r>
            <a:r>
              <a:rPr sz="3200" spc="-10" dirty="0">
                <a:latin typeface="Georgia"/>
                <a:cs typeface="Georgia"/>
              </a:rPr>
              <a:t>engineering</a:t>
            </a:r>
            <a:endParaRPr sz="32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30195" y="3069335"/>
            <a:ext cx="7210043" cy="34076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03840" y="3177749"/>
            <a:ext cx="4178300" cy="83185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ct val="97000"/>
              </a:lnSpc>
              <a:spcBef>
                <a:spcPts val="165"/>
              </a:spcBef>
            </a:pP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“unconditionally</a:t>
            </a:r>
            <a:r>
              <a:rPr sz="1800" i="1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secure</a:t>
            </a:r>
            <a:r>
              <a:rPr sz="1800" i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against</a:t>
            </a:r>
            <a:r>
              <a:rPr sz="1800" i="1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spc="-25" dirty="0">
                <a:solidFill>
                  <a:srgbClr val="FFFFFF"/>
                </a:solidFill>
                <a:latin typeface="Georgia"/>
                <a:cs typeface="Georgia"/>
              </a:rPr>
              <a:t>any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eavesdropper</a:t>
            </a:r>
            <a:r>
              <a:rPr sz="1800" i="1" spc="-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who</a:t>
            </a:r>
            <a:r>
              <a:rPr sz="1800" i="1" spc="-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happened</a:t>
            </a:r>
            <a:r>
              <a:rPr sz="1800" i="1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sz="1800" i="1" spc="-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be</a:t>
            </a:r>
            <a:r>
              <a:rPr sz="1800" i="1" spc="-10" dirty="0">
                <a:solidFill>
                  <a:srgbClr val="FFFFFF"/>
                </a:solidFill>
                <a:latin typeface="Georgia"/>
                <a:cs typeface="Georgia"/>
              </a:rPr>
              <a:t> deaf.”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(G.</a:t>
            </a:r>
            <a:r>
              <a:rPr sz="1800" i="1" spc="-1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dirty="0">
                <a:solidFill>
                  <a:srgbClr val="FFFFFF"/>
                </a:solidFill>
                <a:latin typeface="Georgia"/>
                <a:cs typeface="Georgia"/>
              </a:rPr>
              <a:t>Brassard,</a:t>
            </a:r>
            <a:r>
              <a:rPr sz="1800" i="1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Georgia"/>
                <a:cs typeface="Georgia"/>
              </a:rPr>
              <a:t>2006)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5925" y="5856027"/>
            <a:ext cx="34404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sz="1800" spc="1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Original</a:t>
            </a:r>
            <a:r>
              <a:rPr sz="1800" spc="-2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QKD</a:t>
            </a:r>
            <a:r>
              <a:rPr sz="1800" spc="-10" dirty="0">
                <a:solidFill>
                  <a:srgbClr val="FFFFFF"/>
                </a:solidFill>
                <a:latin typeface="Georgia"/>
                <a:cs typeface="Georgia"/>
              </a:rPr>
              <a:t> Demonstration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9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Sending</a:t>
            </a:r>
            <a:r>
              <a:rPr spc="-55" dirty="0"/>
              <a:t> </a:t>
            </a:r>
            <a:r>
              <a:rPr dirty="0"/>
              <a:t>Photons</a:t>
            </a:r>
            <a:r>
              <a:rPr spc="-25" dirty="0"/>
              <a:t> </a:t>
            </a:r>
            <a:r>
              <a:rPr dirty="0"/>
              <a:t>over</a:t>
            </a:r>
            <a:r>
              <a:rPr spc="-20" dirty="0"/>
              <a:t> </a:t>
            </a:r>
            <a:r>
              <a:rPr dirty="0"/>
              <a:t>Long</a:t>
            </a:r>
            <a:r>
              <a:rPr spc="-15" dirty="0"/>
              <a:t> </a:t>
            </a:r>
            <a:r>
              <a:rPr spc="-10" dirty="0"/>
              <a:t>Distances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46732" y="1743455"/>
            <a:ext cx="1598930" cy="399415"/>
          </a:xfrm>
          <a:prstGeom prst="rect">
            <a:avLst/>
          </a:prstGeom>
          <a:solidFill>
            <a:srgbClr val="4297C2"/>
          </a:solidFill>
          <a:ln w="12700">
            <a:solidFill>
              <a:srgbClr val="2D6D8E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285"/>
              </a:spcBef>
            </a:pPr>
            <a:r>
              <a:rPr sz="2000" dirty="0">
                <a:solidFill>
                  <a:srgbClr val="FFFFFF"/>
                </a:solidFill>
                <a:latin typeface="Georgia"/>
                <a:cs typeface="Georgia"/>
              </a:rPr>
              <a:t>Optical</a:t>
            </a:r>
            <a:r>
              <a:rPr sz="2000" spc="-2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Georgia"/>
                <a:cs typeface="Georgia"/>
              </a:rPr>
              <a:t>fibre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5780" y="1743455"/>
            <a:ext cx="2689860" cy="399415"/>
          </a:xfrm>
          <a:prstGeom prst="rect">
            <a:avLst/>
          </a:prstGeom>
          <a:solidFill>
            <a:srgbClr val="4297C2"/>
          </a:solidFill>
          <a:ln w="12700">
            <a:solidFill>
              <a:srgbClr val="2D6D8E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285"/>
              </a:spcBef>
            </a:pPr>
            <a:r>
              <a:rPr sz="2000" spc="-10" dirty="0">
                <a:solidFill>
                  <a:srgbClr val="FFFFFF"/>
                </a:solidFill>
                <a:latin typeface="Georgia"/>
                <a:cs typeface="Georgia"/>
              </a:rPr>
              <a:t>Free-</a:t>
            </a:r>
            <a:r>
              <a:rPr sz="2000" dirty="0">
                <a:solidFill>
                  <a:srgbClr val="FFFFFF"/>
                </a:solidFill>
                <a:latin typeface="Georgia"/>
                <a:cs typeface="Georgia"/>
              </a:rPr>
              <a:t>space / </a:t>
            </a:r>
            <a:r>
              <a:rPr sz="2000" spc="-10" dirty="0">
                <a:solidFill>
                  <a:srgbClr val="FFFFFF"/>
                </a:solidFill>
                <a:latin typeface="Georgia"/>
                <a:cs typeface="Georgia"/>
              </a:rPr>
              <a:t>Satellites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27988" y="2238902"/>
            <a:ext cx="10469880" cy="4244975"/>
            <a:chOff x="1427988" y="2238902"/>
            <a:chExt cx="10469880" cy="42449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49156" y="2293620"/>
              <a:ext cx="2593847" cy="28620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21799" y="2266264"/>
              <a:ext cx="2648585" cy="2917190"/>
            </a:xfrm>
            <a:custGeom>
              <a:avLst/>
              <a:gdLst/>
              <a:ahLst/>
              <a:cxnLst/>
              <a:rect l="l" t="t" r="r" b="b"/>
              <a:pathLst>
                <a:path w="2648584" h="2917190">
                  <a:moveTo>
                    <a:pt x="0" y="0"/>
                  </a:moveTo>
                  <a:lnTo>
                    <a:pt x="2648572" y="0"/>
                  </a:lnTo>
                  <a:lnTo>
                    <a:pt x="2648572" y="2916796"/>
                  </a:lnTo>
                  <a:lnTo>
                    <a:pt x="0" y="2916796"/>
                  </a:lnTo>
                  <a:lnTo>
                    <a:pt x="0" y="0"/>
                  </a:lnTo>
                  <a:close/>
                </a:path>
              </a:pathLst>
            </a:custGeom>
            <a:ln w="547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8416" y="3747516"/>
              <a:ext cx="2110739" cy="14081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133653" y="3742753"/>
              <a:ext cx="2120265" cy="1417955"/>
            </a:xfrm>
            <a:custGeom>
              <a:avLst/>
              <a:gdLst/>
              <a:ahLst/>
              <a:cxnLst/>
              <a:rect l="l" t="t" r="r" b="b"/>
              <a:pathLst>
                <a:path w="2120265" h="1417954">
                  <a:moveTo>
                    <a:pt x="0" y="0"/>
                  </a:moveTo>
                  <a:lnTo>
                    <a:pt x="2120264" y="0"/>
                  </a:lnTo>
                  <a:lnTo>
                    <a:pt x="2120264" y="1417700"/>
                  </a:lnTo>
                  <a:lnTo>
                    <a:pt x="0" y="14177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7988" y="2574036"/>
              <a:ext cx="3031235" cy="37368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8416" y="2293620"/>
              <a:ext cx="2110739" cy="146913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33653" y="2288857"/>
              <a:ext cx="2120265" cy="1478915"/>
            </a:xfrm>
            <a:custGeom>
              <a:avLst/>
              <a:gdLst/>
              <a:ahLst/>
              <a:cxnLst/>
              <a:rect l="l" t="t" r="r" b="b"/>
              <a:pathLst>
                <a:path w="2120265" h="1478914">
                  <a:moveTo>
                    <a:pt x="0" y="0"/>
                  </a:moveTo>
                  <a:lnTo>
                    <a:pt x="2120264" y="0"/>
                  </a:lnTo>
                  <a:lnTo>
                    <a:pt x="2120264" y="1478661"/>
                  </a:lnTo>
                  <a:lnTo>
                    <a:pt x="0" y="14786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38416" y="5155692"/>
              <a:ext cx="4704575" cy="131825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133653" y="5150929"/>
              <a:ext cx="4714240" cy="1327785"/>
            </a:xfrm>
            <a:custGeom>
              <a:avLst/>
              <a:gdLst/>
              <a:ahLst/>
              <a:cxnLst/>
              <a:rect l="l" t="t" r="r" b="b"/>
              <a:pathLst>
                <a:path w="4714240" h="1327785">
                  <a:moveTo>
                    <a:pt x="0" y="0"/>
                  </a:moveTo>
                  <a:lnTo>
                    <a:pt x="4714112" y="0"/>
                  </a:lnTo>
                  <a:lnTo>
                    <a:pt x="4714112" y="1327784"/>
                  </a:lnTo>
                  <a:lnTo>
                    <a:pt x="0" y="132778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Quantum</a:t>
            </a:r>
            <a:r>
              <a:rPr spc="-35" dirty="0"/>
              <a:t> </a:t>
            </a:r>
            <a:r>
              <a:rPr spc="-10" dirty="0"/>
              <a:t>Random-</a:t>
            </a:r>
            <a:r>
              <a:rPr dirty="0"/>
              <a:t>Number</a:t>
            </a:r>
            <a:r>
              <a:rPr spc="-15" dirty="0"/>
              <a:t> </a:t>
            </a:r>
            <a:r>
              <a:rPr spc="-10" dirty="0"/>
              <a:t>Generators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9628" y="4462272"/>
            <a:ext cx="3951731" cy="16504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694676" y="6031991"/>
            <a:ext cx="2421890" cy="4013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latin typeface="Georgia"/>
                <a:cs typeface="Georgia"/>
              </a:rPr>
              <a:t>idQuantique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spc="-20" dirty="0">
                <a:latin typeface="Georgia"/>
                <a:cs typeface="Georgia"/>
              </a:rPr>
              <a:t>QRNG</a:t>
            </a:r>
            <a:endParaRPr sz="20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70925" y="4664581"/>
            <a:ext cx="2849880" cy="1300480"/>
            <a:chOff x="2070925" y="4664581"/>
            <a:chExt cx="2849880" cy="13004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0082" y="5646318"/>
              <a:ext cx="440071" cy="3149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0082" y="5646314"/>
              <a:ext cx="440690" cy="315595"/>
            </a:xfrm>
            <a:custGeom>
              <a:avLst/>
              <a:gdLst/>
              <a:ahLst/>
              <a:cxnLst/>
              <a:rect l="l" t="t" r="r" b="b"/>
              <a:pathLst>
                <a:path w="440689" h="315595">
                  <a:moveTo>
                    <a:pt x="425603" y="0"/>
                  </a:moveTo>
                  <a:lnTo>
                    <a:pt x="437281" y="44033"/>
                  </a:lnTo>
                  <a:lnTo>
                    <a:pt x="440069" y="88495"/>
                  </a:lnTo>
                  <a:lnTo>
                    <a:pt x="434479" y="132192"/>
                  </a:lnTo>
                  <a:lnTo>
                    <a:pt x="421020" y="173928"/>
                  </a:lnTo>
                  <a:lnTo>
                    <a:pt x="400204" y="212506"/>
                  </a:lnTo>
                  <a:lnTo>
                    <a:pt x="372541" y="246732"/>
                  </a:lnTo>
                  <a:lnTo>
                    <a:pt x="338542" y="275410"/>
                  </a:lnTo>
                  <a:lnTo>
                    <a:pt x="298718" y="297345"/>
                  </a:lnTo>
                  <a:lnTo>
                    <a:pt x="255693" y="310757"/>
                  </a:lnTo>
                  <a:lnTo>
                    <a:pt x="212526" y="315000"/>
                  </a:lnTo>
                  <a:lnTo>
                    <a:pt x="170358" y="310566"/>
                  </a:lnTo>
                  <a:lnTo>
                    <a:pt x="130332" y="297945"/>
                  </a:lnTo>
                  <a:lnTo>
                    <a:pt x="93591" y="277626"/>
                  </a:lnTo>
                  <a:lnTo>
                    <a:pt x="61277" y="250099"/>
                  </a:lnTo>
                  <a:lnTo>
                    <a:pt x="34534" y="215856"/>
                  </a:lnTo>
                  <a:lnTo>
                    <a:pt x="14504" y="175387"/>
                  </a:lnTo>
                  <a:lnTo>
                    <a:pt x="3285" y="133850"/>
                  </a:lnTo>
                  <a:lnTo>
                    <a:pt x="0" y="91009"/>
                  </a:lnTo>
                  <a:lnTo>
                    <a:pt x="4626" y="48047"/>
                  </a:lnTo>
                  <a:lnTo>
                    <a:pt x="17146" y="6146"/>
                  </a:lnTo>
                  <a:lnTo>
                    <a:pt x="425603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4601" y="4667415"/>
              <a:ext cx="312737" cy="44037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604598" y="4667756"/>
              <a:ext cx="313055" cy="440055"/>
            </a:xfrm>
            <a:custGeom>
              <a:avLst/>
              <a:gdLst/>
              <a:ahLst/>
              <a:cxnLst/>
              <a:rect l="l" t="t" r="r" b="b"/>
              <a:pathLst>
                <a:path w="313054" h="440054">
                  <a:moveTo>
                    <a:pt x="2120" y="12668"/>
                  </a:moveTo>
                  <a:lnTo>
                    <a:pt x="46380" y="1887"/>
                  </a:lnTo>
                  <a:lnTo>
                    <a:pt x="90889" y="0"/>
                  </a:lnTo>
                  <a:lnTo>
                    <a:pt x="134464" y="6473"/>
                  </a:lnTo>
                  <a:lnTo>
                    <a:pt x="175918" y="20772"/>
                  </a:lnTo>
                  <a:lnTo>
                    <a:pt x="214067" y="42364"/>
                  </a:lnTo>
                  <a:lnTo>
                    <a:pt x="247724" y="70713"/>
                  </a:lnTo>
                  <a:lnTo>
                    <a:pt x="275705" y="105286"/>
                  </a:lnTo>
                  <a:lnTo>
                    <a:pt x="296824" y="145548"/>
                  </a:lnTo>
                  <a:lnTo>
                    <a:pt x="309365" y="188834"/>
                  </a:lnTo>
                  <a:lnTo>
                    <a:pt x="312737" y="232078"/>
                  </a:lnTo>
                  <a:lnTo>
                    <a:pt x="307452" y="274147"/>
                  </a:lnTo>
                  <a:lnTo>
                    <a:pt x="294024" y="313909"/>
                  </a:lnTo>
                  <a:lnTo>
                    <a:pt x="272966" y="350231"/>
                  </a:lnTo>
                  <a:lnTo>
                    <a:pt x="244792" y="381981"/>
                  </a:lnTo>
                  <a:lnTo>
                    <a:pt x="210016" y="408026"/>
                  </a:lnTo>
                  <a:lnTo>
                    <a:pt x="169151" y="427234"/>
                  </a:lnTo>
                  <a:lnTo>
                    <a:pt x="127398" y="437607"/>
                  </a:lnTo>
                  <a:lnTo>
                    <a:pt x="84499" y="440025"/>
                  </a:lnTo>
                  <a:lnTo>
                    <a:pt x="41638" y="434530"/>
                  </a:lnTo>
                  <a:lnTo>
                    <a:pt x="0" y="421163"/>
                  </a:lnTo>
                  <a:lnTo>
                    <a:pt x="2120" y="12668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75688" y="4884420"/>
              <a:ext cx="2531110" cy="0"/>
            </a:xfrm>
            <a:custGeom>
              <a:avLst/>
              <a:gdLst/>
              <a:ahLst/>
              <a:cxnLst/>
              <a:rect l="l" t="t" r="r" b="b"/>
              <a:pathLst>
                <a:path w="2531110">
                  <a:moveTo>
                    <a:pt x="0" y="0"/>
                  </a:moveTo>
                  <a:lnTo>
                    <a:pt x="1592579" y="0"/>
                  </a:lnTo>
                </a:path>
                <a:path w="2531110">
                  <a:moveTo>
                    <a:pt x="1901952" y="0"/>
                  </a:moveTo>
                  <a:lnTo>
                    <a:pt x="2530703" y="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51532" y="4730508"/>
              <a:ext cx="309371" cy="3093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3276" y="4677156"/>
              <a:ext cx="284987" cy="1676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9727" y="5216652"/>
              <a:ext cx="161543" cy="29870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19144" y="5047488"/>
              <a:ext cx="0" cy="612140"/>
            </a:xfrm>
            <a:custGeom>
              <a:avLst/>
              <a:gdLst/>
              <a:ahLst/>
              <a:cxnLst/>
              <a:rect l="l" t="t" r="r" b="b"/>
              <a:pathLst>
                <a:path h="612139">
                  <a:moveTo>
                    <a:pt x="0" y="0"/>
                  </a:moveTo>
                  <a:lnTo>
                    <a:pt x="0" y="611720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68268" y="4738116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79" h="309879">
                  <a:moveTo>
                    <a:pt x="309372" y="0"/>
                  </a:moveTo>
                  <a:lnTo>
                    <a:pt x="0" y="0"/>
                  </a:lnTo>
                  <a:lnTo>
                    <a:pt x="0" y="309371"/>
                  </a:lnTo>
                  <a:lnTo>
                    <a:pt x="309372" y="309371"/>
                  </a:lnTo>
                  <a:lnTo>
                    <a:pt x="309372" y="0"/>
                  </a:lnTo>
                  <a:close/>
                </a:path>
              </a:pathLst>
            </a:custGeom>
            <a:solidFill>
              <a:srgbClr val="D9EA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68268" y="4738116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79" h="309879">
                  <a:moveTo>
                    <a:pt x="0" y="0"/>
                  </a:moveTo>
                  <a:lnTo>
                    <a:pt x="309372" y="0"/>
                  </a:lnTo>
                  <a:lnTo>
                    <a:pt x="309372" y="309371"/>
                  </a:lnTo>
                  <a:lnTo>
                    <a:pt x="0" y="3093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D6D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68268" y="4738116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79" h="309879">
                  <a:moveTo>
                    <a:pt x="0" y="0"/>
                  </a:moveTo>
                  <a:lnTo>
                    <a:pt x="309575" y="309575"/>
                  </a:lnTo>
                </a:path>
              </a:pathLst>
            </a:custGeom>
            <a:ln w="12700">
              <a:solidFill>
                <a:srgbClr val="2F73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7920" y="1599204"/>
            <a:ext cx="11938000" cy="3475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AF50"/>
                </a:solidFill>
                <a:latin typeface="Consolas"/>
                <a:cs typeface="Consolas"/>
              </a:rPr>
              <a:t>10110010010111011001001110000011111011101010101010110000101111100000000111100000000111101110010</a:t>
            </a:r>
            <a:endParaRPr sz="1800">
              <a:latin typeface="Consolas"/>
              <a:cs typeface="Consolas"/>
            </a:endParaRPr>
          </a:p>
          <a:p>
            <a:pPr>
              <a:lnSpc>
                <a:spcPct val="100000"/>
              </a:lnSpc>
            </a:pPr>
            <a:endParaRPr sz="18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Consolas"/>
              <a:cs typeface="Consolas"/>
            </a:endParaRPr>
          </a:p>
          <a:p>
            <a:pPr marL="1029969" indent="-229235">
              <a:lnSpc>
                <a:spcPct val="100000"/>
              </a:lnSpc>
              <a:buFont typeface="Arial"/>
              <a:buChar char="•"/>
              <a:tabLst>
                <a:tab pos="1030605" algn="l"/>
              </a:tabLst>
            </a:pPr>
            <a:r>
              <a:rPr sz="2800" dirty="0">
                <a:latin typeface="Georgia"/>
                <a:cs typeface="Georgia"/>
              </a:rPr>
              <a:t>Most</a:t>
            </a:r>
            <a:r>
              <a:rPr sz="2800" spc="-114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computers</a:t>
            </a:r>
            <a:r>
              <a:rPr sz="2800" spc="-10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generate</a:t>
            </a:r>
            <a:r>
              <a:rPr sz="2800" spc="-11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“pseudo”</a:t>
            </a:r>
            <a:r>
              <a:rPr sz="2800" spc="-10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random</a:t>
            </a:r>
            <a:r>
              <a:rPr sz="2800" spc="-10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numbers</a:t>
            </a:r>
            <a:endParaRPr sz="2800">
              <a:latin typeface="Georgia"/>
              <a:cs typeface="Georgia"/>
            </a:endParaRPr>
          </a:p>
          <a:p>
            <a:pPr marL="1487170" lvl="1" indent="-229235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1487805" algn="l"/>
              </a:tabLst>
            </a:pPr>
            <a:r>
              <a:rPr sz="2400" dirty="0">
                <a:latin typeface="Georgia"/>
                <a:cs typeface="Georgia"/>
              </a:rPr>
              <a:t>The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sequence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looks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random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enough,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but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is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perfectly</a:t>
            </a:r>
            <a:r>
              <a:rPr sz="2400" spc="-10" dirty="0">
                <a:latin typeface="Georgia"/>
                <a:cs typeface="Georgia"/>
              </a:rPr>
              <a:t> predictable</a:t>
            </a:r>
            <a:endParaRPr sz="2400">
              <a:latin typeface="Georgia"/>
              <a:cs typeface="Georgia"/>
            </a:endParaRPr>
          </a:p>
          <a:p>
            <a:pPr marL="1029969" indent="-229235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1030605" algn="l"/>
              </a:tabLst>
            </a:pPr>
            <a:r>
              <a:rPr sz="2800" dirty="0">
                <a:latin typeface="Georgia"/>
                <a:cs typeface="Georgia"/>
              </a:rPr>
              <a:t>Quantum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mechanics</a:t>
            </a:r>
            <a:r>
              <a:rPr sz="2800" spc="-10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is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truly</a:t>
            </a:r>
            <a:r>
              <a:rPr sz="2800" i="1" spc="-10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random</a:t>
            </a:r>
            <a:endParaRPr sz="2800">
              <a:latin typeface="Georgia"/>
              <a:cs typeface="Georgia"/>
            </a:endParaRPr>
          </a:p>
          <a:p>
            <a:pPr marL="1487170" lvl="1" indent="-229235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1487805" algn="l"/>
              </a:tabLst>
            </a:pPr>
            <a:r>
              <a:rPr sz="2400" dirty="0">
                <a:latin typeface="Georgia"/>
                <a:cs typeface="Georgia"/>
              </a:rPr>
              <a:t>The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sequence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is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unpredictable,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even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if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we know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the</a:t>
            </a:r>
            <a:r>
              <a:rPr sz="2400" spc="-1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quantum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states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>
              <a:latin typeface="Georgia"/>
              <a:cs typeface="Georgia"/>
            </a:endParaRPr>
          </a:p>
          <a:p>
            <a:pPr marR="1750060" algn="ctr">
              <a:lnSpc>
                <a:spcPct val="100000"/>
              </a:lnSpc>
            </a:pPr>
            <a:r>
              <a:rPr sz="2800" spc="-25" dirty="0">
                <a:latin typeface="Impact"/>
                <a:cs typeface="Impact"/>
              </a:rPr>
              <a:t>“0”</a:t>
            </a:r>
            <a:endParaRPr sz="2800">
              <a:latin typeface="Impact"/>
              <a:cs typeface="Impact"/>
            </a:endParaRPr>
          </a:p>
        </p:txBody>
      </p: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4508" y="5818632"/>
            <a:ext cx="2415539" cy="47548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96872" y="5405878"/>
            <a:ext cx="23323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Georgia"/>
                <a:cs typeface="Georgia"/>
              </a:rPr>
              <a:t>50/50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10" dirty="0">
                <a:latin typeface="Georgia"/>
                <a:cs typeface="Georgia"/>
              </a:rPr>
              <a:t>superposition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54601" y="5184201"/>
            <a:ext cx="9906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Georgia"/>
                <a:cs typeface="Georgia"/>
              </a:rPr>
              <a:t>Random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87374" y="5356453"/>
            <a:ext cx="207391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200" baseline="-35714" dirty="0">
                <a:latin typeface="Impact"/>
                <a:cs typeface="Impact"/>
              </a:rPr>
              <a:t>“1”</a:t>
            </a:r>
            <a:r>
              <a:rPr sz="4200" spc="75" baseline="-35714" dirty="0">
                <a:latin typeface="Impact"/>
                <a:cs typeface="Impact"/>
              </a:rPr>
              <a:t> </a:t>
            </a:r>
            <a:r>
              <a:rPr sz="2000" spc="-10" dirty="0">
                <a:latin typeface="Georgia"/>
                <a:cs typeface="Georgia"/>
              </a:rPr>
              <a:t>measurement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51547" y="5732920"/>
            <a:ext cx="9975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Georgia"/>
                <a:cs typeface="Georgia"/>
              </a:rPr>
              <a:t>outcome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4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Summary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2109105"/>
            <a:ext cx="8402955" cy="2242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Quantum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systems</a:t>
            </a:r>
            <a:r>
              <a:rPr sz="2800" spc="-114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can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carry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information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20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Georgia"/>
                <a:cs typeface="Georgia"/>
              </a:rPr>
              <a:t>Measurement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in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one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basis</a:t>
            </a:r>
            <a:r>
              <a:rPr sz="2800" b="1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disturbs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other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250">
              <a:latin typeface="Georgia"/>
              <a:cs typeface="Georgia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Georgia"/>
                <a:cs typeface="Georgia"/>
              </a:rPr>
              <a:t>These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ideas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can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be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used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for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information</a:t>
            </a:r>
            <a:r>
              <a:rPr sz="2800" b="1" spc="-65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security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1650"/>
            <a:chOff x="0" y="0"/>
            <a:chExt cx="12192000" cy="685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16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43111" y="5657586"/>
              <a:ext cx="12065" cy="333375"/>
            </a:xfrm>
            <a:custGeom>
              <a:avLst/>
              <a:gdLst/>
              <a:ahLst/>
              <a:cxnLst/>
              <a:rect l="l" t="t" r="r" b="b"/>
              <a:pathLst>
                <a:path w="12065" h="333375">
                  <a:moveTo>
                    <a:pt x="11900" y="333307"/>
                  </a:moveTo>
                  <a:lnTo>
                    <a:pt x="0" y="333307"/>
                  </a:lnTo>
                  <a:lnTo>
                    <a:pt x="0" y="0"/>
                  </a:lnTo>
                  <a:lnTo>
                    <a:pt x="11900" y="0"/>
                  </a:lnTo>
                  <a:lnTo>
                    <a:pt x="11900" y="333307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8603" y="5676533"/>
              <a:ext cx="1627391" cy="3916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870133" y="5688906"/>
              <a:ext cx="48895" cy="265430"/>
            </a:xfrm>
            <a:custGeom>
              <a:avLst/>
              <a:gdLst/>
              <a:ahLst/>
              <a:cxnLst/>
              <a:rect l="l" t="t" r="r" b="b"/>
              <a:pathLst>
                <a:path w="48895" h="265429">
                  <a:moveTo>
                    <a:pt x="48372" y="265254"/>
                  </a:moveTo>
                  <a:lnTo>
                    <a:pt x="0" y="265254"/>
                  </a:lnTo>
                  <a:lnTo>
                    <a:pt x="0" y="0"/>
                  </a:lnTo>
                  <a:lnTo>
                    <a:pt x="48372" y="0"/>
                  </a:lnTo>
                  <a:lnTo>
                    <a:pt x="48372" y="265254"/>
                  </a:lnTo>
                  <a:close/>
                </a:path>
              </a:pathLst>
            </a:custGeom>
            <a:solidFill>
              <a:srgbClr val="0606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58047" y="5623560"/>
              <a:ext cx="989720" cy="4156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47318" y="1781048"/>
            <a:ext cx="42976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Thanks</a:t>
            </a:r>
            <a:r>
              <a:rPr spc="-40" dirty="0"/>
              <a:t> </a:t>
            </a:r>
            <a:r>
              <a:rPr dirty="0"/>
              <a:t>for</a:t>
            </a:r>
            <a:r>
              <a:rPr spc="-10" dirty="0"/>
              <a:t> joining!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02878" y="3006343"/>
            <a:ext cx="7583170" cy="198818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1905" algn="ctr">
              <a:lnSpc>
                <a:spcPts val="3030"/>
              </a:lnSpc>
              <a:spcBef>
                <a:spcPts val="470"/>
              </a:spcBef>
            </a:pPr>
            <a:r>
              <a:rPr sz="2800" dirty="0">
                <a:latin typeface="Georgia"/>
                <a:cs typeface="Georgia"/>
              </a:rPr>
              <a:t>The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next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session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will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be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tomorrow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at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7pm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ET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on Wave-</a:t>
            </a:r>
            <a:r>
              <a:rPr sz="2800" dirty="0">
                <a:latin typeface="Georgia"/>
                <a:cs typeface="Georgia"/>
              </a:rPr>
              <a:t>Particle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Duality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and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Quantum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Computing</a:t>
            </a:r>
            <a:endParaRPr sz="2800">
              <a:latin typeface="Georgia"/>
              <a:cs typeface="Georgia"/>
            </a:endParaRPr>
          </a:p>
          <a:p>
            <a:pPr marL="3175" algn="ctr">
              <a:lnSpc>
                <a:spcPts val="3195"/>
              </a:lnSpc>
              <a:spcBef>
                <a:spcPts val="2640"/>
              </a:spcBef>
            </a:pPr>
            <a:r>
              <a:rPr sz="2800" dirty="0">
                <a:latin typeface="Georgia"/>
                <a:cs typeface="Georgia"/>
              </a:rPr>
              <a:t>Lingering</a:t>
            </a:r>
            <a:r>
              <a:rPr sz="2800" spc="-14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questions?</a:t>
            </a:r>
            <a:endParaRPr sz="2800">
              <a:latin typeface="Georgia"/>
              <a:cs typeface="Georgia"/>
            </a:endParaRPr>
          </a:p>
          <a:p>
            <a:pPr marL="1270" algn="ctr">
              <a:lnSpc>
                <a:spcPts val="3195"/>
              </a:lnSpc>
            </a:pPr>
            <a:r>
              <a:rPr sz="2800" dirty="0">
                <a:latin typeface="Georgia"/>
                <a:cs typeface="Georgia"/>
              </a:rPr>
              <a:t>Please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ask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on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the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spc="-30" dirty="0">
                <a:latin typeface="Georgia"/>
                <a:cs typeface="Georgia"/>
              </a:rPr>
              <a:t>#quantum-</a:t>
            </a:r>
            <a:r>
              <a:rPr sz="2800" dirty="0">
                <a:latin typeface="Georgia"/>
                <a:cs typeface="Georgia"/>
              </a:rPr>
              <a:t>questions</a:t>
            </a:r>
            <a:r>
              <a:rPr sz="2800" spc="-2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channel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19104</TotalTime>
  <Words>3029</Words>
  <Application>Microsoft Office PowerPoint</Application>
  <PresentationFormat>Widescreen</PresentationFormat>
  <Paragraphs>887</Paragraphs>
  <Slides>75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9" baseType="lpstr">
      <vt:lpstr>Arial</vt:lpstr>
      <vt:lpstr>Calibri</vt:lpstr>
      <vt:lpstr>Cambria Math</vt:lpstr>
      <vt:lpstr>Consolas</vt:lpstr>
      <vt:lpstr>Garamond</vt:lpstr>
      <vt:lpstr>Georgia</vt:lpstr>
      <vt:lpstr>Impact</vt:lpstr>
      <vt:lpstr>Lucida Console</vt:lpstr>
      <vt:lpstr>Symbol</vt:lpstr>
      <vt:lpstr>Times New Roman</vt:lpstr>
      <vt:lpstr>Verdana</vt:lpstr>
      <vt:lpstr>Wingdings</vt:lpstr>
      <vt:lpstr>Wingdings 2</vt:lpstr>
      <vt:lpstr>Office Theme</vt:lpstr>
      <vt:lpstr>Introduction to Quantum Cryptography   with a hands-on polarization laser lab</vt:lpstr>
      <vt:lpstr>Light is an Electromagnetic Wave</vt:lpstr>
      <vt:lpstr>Light is an Electromagnetic Wave</vt:lpstr>
      <vt:lpstr>Light is an Electromagnetic Wave</vt:lpstr>
      <vt:lpstr>Unpolarized (or Randomly Polarized) Light</vt:lpstr>
      <vt:lpstr>Linear p-polarized Light</vt:lpstr>
      <vt:lpstr>Linear s-polarized Light</vt:lpstr>
      <vt:lpstr>Linear Polarizers</vt:lpstr>
      <vt:lpstr>Polarization Analogy</vt:lpstr>
      <vt:lpstr>Polarized Sunglasses Block Glare</vt:lpstr>
      <vt:lpstr>Polarized Sunglasses Block Glare</vt:lpstr>
      <vt:lpstr>Polarized Sunglasses Block Glare</vt:lpstr>
      <vt:lpstr>Polarized Sunglasses Block Glare</vt:lpstr>
      <vt:lpstr>Polarized Sunglasses Block Glare</vt:lpstr>
      <vt:lpstr>Polarization Filters – Hands-on Experiment</vt:lpstr>
      <vt:lpstr>Polarization Filters</vt:lpstr>
      <vt:lpstr>Polarization Filters with a Polarized Laser</vt:lpstr>
      <vt:lpstr>Polarization Filters with a Polarized Laser</vt:lpstr>
      <vt:lpstr>PowerPoint Presentation</vt:lpstr>
      <vt:lpstr>Learning Objectives</vt:lpstr>
      <vt:lpstr>Prerequisite Knowledge</vt:lpstr>
      <vt:lpstr>Opening Question What is a quantum measurement?</vt:lpstr>
      <vt:lpstr>Mutually Exclusive States</vt:lpstr>
      <vt:lpstr>Polarization of Light: Wave Picture</vt:lpstr>
      <vt:lpstr>Polarization of Light: Photon Picture</vt:lpstr>
      <vt:lpstr>Malus’ Law with Photons</vt:lpstr>
      <vt:lpstr>Breakout Session</vt:lpstr>
      <vt:lpstr>Polarization Measurements</vt:lpstr>
      <vt:lpstr>Asking questions with polarizers</vt:lpstr>
      <vt:lpstr>Polarization beyond Malus’ Law</vt:lpstr>
      <vt:lpstr>Polarization beyond Malus’ Law</vt:lpstr>
      <vt:lpstr>Superposition and Measurement</vt:lpstr>
      <vt:lpstr>PowerPoint Presentation</vt:lpstr>
      <vt:lpstr>Superposition and Measurement</vt:lpstr>
      <vt:lpstr>The Two Golden Rules</vt:lpstr>
      <vt:lpstr>Which of the following states is a superposition state?</vt:lpstr>
      <vt:lpstr>The Two Golden Rules of Quantum Mechanics</vt:lpstr>
      <vt:lpstr>Summary</vt:lpstr>
      <vt:lpstr>Polarization and Spin</vt:lpstr>
      <vt:lpstr>Question Break</vt:lpstr>
      <vt:lpstr>Break Time</vt:lpstr>
      <vt:lpstr>QUANTUM CRYPTOGRAPHY</vt:lpstr>
      <vt:lpstr>The Science of Secrets Cryptography</vt:lpstr>
      <vt:lpstr>Keys and Security</vt:lpstr>
      <vt:lpstr>Keys and Security</vt:lpstr>
      <vt:lpstr>Keys</vt:lpstr>
      <vt:lpstr>The Caesar Cipher</vt:lpstr>
      <vt:lpstr>The One-Time Pad (aka Vernam cipher)</vt:lpstr>
      <vt:lpstr>The One-Time Pad</vt:lpstr>
      <vt:lpstr>The One-Time Pad</vt:lpstr>
      <vt:lpstr>One-Time Pad Big-Time Problem</vt:lpstr>
      <vt:lpstr>Quantum Key Distribution</vt:lpstr>
      <vt:lpstr>Quantum Key Distribution</vt:lpstr>
      <vt:lpstr>The Heart of QKD</vt:lpstr>
      <vt:lpstr>Polarization Qubits</vt:lpstr>
      <vt:lpstr>Question Break</vt:lpstr>
      <vt:lpstr>Quantum Key Distribution (QKD)</vt:lpstr>
      <vt:lpstr>The BB84 Protocol</vt:lpstr>
      <vt:lpstr>BB84 Example</vt:lpstr>
      <vt:lpstr>BB84 Example</vt:lpstr>
      <vt:lpstr>0 1 1 1 0 0 1 0 1</vt:lpstr>
      <vt:lpstr>Breakout Session</vt:lpstr>
      <vt:lpstr>Error Estimation &amp; Correction</vt:lpstr>
      <vt:lpstr>Error Estimation and Correction</vt:lpstr>
      <vt:lpstr>QKD Common Misconceptions</vt:lpstr>
      <vt:lpstr>Question Break</vt:lpstr>
      <vt:lpstr>Quantum Coins Activity</vt:lpstr>
      <vt:lpstr>QKD Simulators</vt:lpstr>
      <vt:lpstr>QKD Laser Activity</vt:lpstr>
      <vt:lpstr>Superposition, Measurement, and Quantum Cryptography Applications &amp; Technology</vt:lpstr>
      <vt:lpstr>Hacking QKD</vt:lpstr>
      <vt:lpstr>Sending Photons over Long Distances</vt:lpstr>
      <vt:lpstr>Quantum Random-Number Generators</vt:lpstr>
      <vt:lpstr>Summary</vt:lpstr>
      <vt:lpstr>Thanks for joining!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LaserTech Light+Lasers - lecture06 (polarization,Malus)</dc:title>
  <dc:creator>Dr. Brian Monacelli</dc:creator>
  <cp:lastModifiedBy>Donn Silberman</cp:lastModifiedBy>
  <cp:revision>116</cp:revision>
  <cp:lastPrinted>2022-10-14T23:07:53Z</cp:lastPrinted>
  <dcterms:created xsi:type="dcterms:W3CDTF">2020-08-06T12:03:50Z</dcterms:created>
  <dcterms:modified xsi:type="dcterms:W3CDTF">2026-04-07T14:28:39Z</dcterms:modified>
  <cp:contentStatus/>
</cp:coreProperties>
</file>