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7" r:id="rId5"/>
    <p:sldId id="260" r:id="rId6"/>
    <p:sldId id="261" r:id="rId7"/>
    <p:sldId id="262" r:id="rId8"/>
    <p:sldId id="288" r:id="rId9"/>
    <p:sldId id="267" r:id="rId10"/>
    <p:sldId id="263" r:id="rId11"/>
    <p:sldId id="264" r:id="rId12"/>
    <p:sldId id="270" r:id="rId13"/>
    <p:sldId id="265" r:id="rId14"/>
    <p:sldId id="266" r:id="rId15"/>
    <p:sldId id="271" r:id="rId16"/>
    <p:sldId id="287"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A7E0"/>
    <a:srgbClr val="344A9D"/>
    <a:srgbClr val="310092"/>
    <a:srgbClr val="2F0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2C078-381E-4E57-B1E2-0D2D18101266}" v="24" dt="2026-10-10T23:21:00.9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0"/>
  </p:normalViewPr>
  <p:slideViewPr>
    <p:cSldViewPr snapToGrid="0" snapToObjects="1">
      <p:cViewPr varScale="1">
        <p:scale>
          <a:sx n="92" d="100"/>
          <a:sy n="92" d="100"/>
        </p:scale>
        <p:origin x="33" y="44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10F1916F-ED55-44B0-9624-53369926402E}" type="datetimeFigureOut">
              <a:t>10/10/2026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6773D08D-9209-4565-BDF6-260851B30D13}" type="slidenum">
              <a:t>‹#›</a:t>
            </a:fld>
            <a:endParaRPr lang="en-US"/>
          </a:p>
        </p:txBody>
      </p:sp>
    </p:spTree>
    <p:extLst>
      <p:ext uri="{BB962C8B-B14F-4D97-AF65-F5344CB8AC3E}">
        <p14:creationId xmlns:p14="http://schemas.microsoft.com/office/powerpoint/2010/main" val="3540511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3" Type="http://schemas.openxmlformats.org/officeDocument/2006/relationships/hyperlink" Target="http://www.ossc.org/" TargetMode="External"/><Relationship Id="rId7" Type="http://schemas.openxmlformats.org/officeDocument/2006/relationships/image" Target="../media/image16.jpeg"/><Relationship Id="rId12"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jpeg"/><Relationship Id="rId1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www.ossc.org/" TargetMode="External"/><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hyperlink" Target="http://www.ossc.or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74150AC-16A4-650C-8542-F960BEA43CDE}"/>
              </a:ext>
            </a:extLst>
          </p:cNvPr>
          <p:cNvGraphicFramePr>
            <a:graphicFrameLocks noGrp="1"/>
          </p:cNvGraphicFramePr>
          <p:nvPr>
            <p:extLst>
              <p:ext uri="{D42A27DB-BD31-4B8C-83A1-F6EECF244321}">
                <p14:modId xmlns:p14="http://schemas.microsoft.com/office/powerpoint/2010/main" val="1149745546"/>
              </p:ext>
            </p:extLst>
          </p:nvPr>
        </p:nvGraphicFramePr>
        <p:xfrm>
          <a:off x="741877" y="1621766"/>
          <a:ext cx="9701836" cy="4313576"/>
        </p:xfrm>
        <a:graphic>
          <a:graphicData uri="http://schemas.openxmlformats.org/drawingml/2006/table">
            <a:tbl>
              <a:tblPr firstRow="1" bandRow="1">
                <a:tableStyleId>{5C22544A-7EE6-4342-B048-85BDC9FD1C3A}</a:tableStyleId>
              </a:tblPr>
              <a:tblGrid>
                <a:gridCol w="1282454">
                  <a:extLst>
                    <a:ext uri="{9D8B030D-6E8A-4147-A177-3AD203B41FA5}">
                      <a16:colId xmlns:a16="http://schemas.microsoft.com/office/drawing/2014/main" val="630758790"/>
                    </a:ext>
                  </a:extLst>
                </a:gridCol>
                <a:gridCol w="8419382">
                  <a:extLst>
                    <a:ext uri="{9D8B030D-6E8A-4147-A177-3AD203B41FA5}">
                      <a16:colId xmlns:a16="http://schemas.microsoft.com/office/drawing/2014/main" val="3897608448"/>
                    </a:ext>
                  </a:extLst>
                </a:gridCol>
              </a:tblGrid>
              <a:tr h="461174">
                <a:tc>
                  <a:txBody>
                    <a:bodyPr/>
                    <a:lstStyle/>
                    <a:p>
                      <a:pPr algn="ctr"/>
                      <a:r>
                        <a:rPr lang="en-US" sz="2400" dirty="0"/>
                        <a:t>Time </a:t>
                      </a:r>
                    </a:p>
                  </a:txBody>
                  <a:tcPr/>
                </a:tc>
                <a:tc>
                  <a:txBody>
                    <a:bodyPr/>
                    <a:lstStyle/>
                    <a:p>
                      <a:pPr algn="ctr"/>
                      <a:r>
                        <a:rPr lang="en-US" sz="2400" dirty="0"/>
                        <a:t>Event</a:t>
                      </a:r>
                    </a:p>
                  </a:txBody>
                  <a:tcPr/>
                </a:tc>
                <a:extLst>
                  <a:ext uri="{0D108BD9-81ED-4DB2-BD59-A6C34878D82A}">
                    <a16:rowId xmlns:a16="http://schemas.microsoft.com/office/drawing/2014/main" val="3496809680"/>
                  </a:ext>
                </a:extLst>
              </a:tr>
              <a:tr h="461174">
                <a:tc>
                  <a:txBody>
                    <a:bodyPr/>
                    <a:lstStyle/>
                    <a:p>
                      <a:pPr algn="ctr"/>
                      <a:r>
                        <a:rPr lang="en-US" sz="2400" dirty="0"/>
                        <a:t>3:00PM</a:t>
                      </a:r>
                    </a:p>
                  </a:txBody>
                  <a:tcPr anchor="ctr"/>
                </a:tc>
                <a:tc>
                  <a:txBody>
                    <a:bodyPr/>
                    <a:lstStyle/>
                    <a:p>
                      <a:r>
                        <a:rPr lang="en-US" sz="2400" dirty="0"/>
                        <a:t>Reception &amp; Refreshments</a:t>
                      </a:r>
                    </a:p>
                  </a:txBody>
                  <a:tcPr/>
                </a:tc>
                <a:extLst>
                  <a:ext uri="{0D108BD9-81ED-4DB2-BD59-A6C34878D82A}">
                    <a16:rowId xmlns:a16="http://schemas.microsoft.com/office/drawing/2014/main" val="998380093"/>
                  </a:ext>
                </a:extLst>
              </a:tr>
              <a:tr h="461174">
                <a:tc>
                  <a:txBody>
                    <a:bodyPr/>
                    <a:lstStyle/>
                    <a:p>
                      <a:pPr algn="ctr"/>
                      <a:r>
                        <a:rPr lang="en-US" sz="2400" dirty="0"/>
                        <a:t>3:15PM</a:t>
                      </a:r>
                    </a:p>
                  </a:txBody>
                  <a:tcPr anchor="ctr"/>
                </a:tc>
                <a:tc>
                  <a:txBody>
                    <a:bodyPr/>
                    <a:lstStyle/>
                    <a:p>
                      <a:r>
                        <a:rPr lang="en-US" sz="2400" kern="1200" dirty="0">
                          <a:solidFill>
                            <a:schemeClr val="dk1"/>
                          </a:solidFill>
                          <a:effectLst/>
                          <a:latin typeface="+mn-lt"/>
                          <a:ea typeface="+mn-ea"/>
                          <a:cs typeface="+mn-cs"/>
                        </a:rPr>
                        <a:t>Photonics Engineering Lab tours</a:t>
                      </a:r>
                      <a:endParaRPr lang="en-US" sz="2400" dirty="0"/>
                    </a:p>
                  </a:txBody>
                  <a:tcPr/>
                </a:tc>
                <a:extLst>
                  <a:ext uri="{0D108BD9-81ED-4DB2-BD59-A6C34878D82A}">
                    <a16:rowId xmlns:a16="http://schemas.microsoft.com/office/drawing/2014/main" val="1586468452"/>
                  </a:ext>
                </a:extLst>
              </a:tr>
              <a:tr h="461174">
                <a:tc>
                  <a:txBody>
                    <a:bodyPr/>
                    <a:lstStyle/>
                    <a:p>
                      <a:pPr algn="ctr"/>
                      <a:r>
                        <a:rPr lang="en-US" sz="2400" dirty="0"/>
                        <a:t>4:30PM</a:t>
                      </a:r>
                    </a:p>
                  </a:txBody>
                  <a:tcPr anchor="ctr"/>
                </a:tc>
                <a:tc>
                  <a:txBody>
                    <a:bodyPr/>
                    <a:lstStyle/>
                    <a:p>
                      <a:r>
                        <a:rPr lang="en-US" sz="2400" kern="1200" dirty="0">
                          <a:solidFill>
                            <a:schemeClr val="dk1"/>
                          </a:solidFill>
                          <a:effectLst/>
                          <a:latin typeface="+mn-lt"/>
                          <a:ea typeface="+mn-ea"/>
                          <a:cs typeface="+mn-cs"/>
                        </a:rPr>
                        <a:t>OSSC + UCSD SPIE business</a:t>
                      </a:r>
                      <a:endParaRPr lang="en-US" sz="2400" dirty="0"/>
                    </a:p>
                  </a:txBody>
                  <a:tcPr/>
                </a:tc>
                <a:extLst>
                  <a:ext uri="{0D108BD9-81ED-4DB2-BD59-A6C34878D82A}">
                    <a16:rowId xmlns:a16="http://schemas.microsoft.com/office/drawing/2014/main" val="2838662269"/>
                  </a:ext>
                </a:extLst>
              </a:tr>
              <a:tr h="1478284">
                <a:tc>
                  <a:txBody>
                    <a:bodyPr/>
                    <a:lstStyle/>
                    <a:p>
                      <a:pPr algn="ctr"/>
                      <a:r>
                        <a:rPr lang="en-US" sz="2400" dirty="0"/>
                        <a:t>5:00PM</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400" dirty="0"/>
                        <a:t>Speaker Introduction</a:t>
                      </a:r>
                      <a:br>
                        <a:rPr lang="en-US" sz="2400" dirty="0"/>
                      </a:br>
                      <a:r>
                        <a:rPr lang="en-US" sz="2400" b="1" i="0" kern="1200" dirty="0">
                          <a:solidFill>
                            <a:schemeClr val="dk1"/>
                          </a:solidFill>
                          <a:effectLst/>
                          <a:latin typeface="+mn-lt"/>
                          <a:ea typeface="+mn-ea"/>
                          <a:cs typeface="+mn-cs"/>
                        </a:rPr>
                        <a:t>Scaling Lasers &amp; Photonics Technologies</a:t>
                      </a:r>
                    </a:p>
                    <a:p>
                      <a:pPr marL="0" marR="0" lvl="0" indent="0" algn="l" rtl="0" eaLnBrk="1" fontAlgn="auto" latinLnBrk="0" hangingPunct="1">
                        <a:lnSpc>
                          <a:spcPct val="100000"/>
                        </a:lnSpc>
                        <a:spcBef>
                          <a:spcPts val="0"/>
                        </a:spcBef>
                        <a:spcAft>
                          <a:spcPts val="0"/>
                        </a:spcAft>
                        <a:buClrTx/>
                        <a:buSzTx/>
                        <a:buFontTx/>
                        <a:buNone/>
                      </a:pPr>
                      <a:r>
                        <a:rPr lang="en-US" sz="2400" b="1" i="0" kern="1200" dirty="0">
                          <a:solidFill>
                            <a:schemeClr val="dk1"/>
                          </a:solidFill>
                          <a:effectLst/>
                          <a:latin typeface="+mn-lt"/>
                          <a:ea typeface="+mn-ea"/>
                          <a:cs typeface="+mn-cs"/>
                        </a:rPr>
                        <a:t>From the Lab to the Quantum Market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kern="1200" dirty="0">
                          <a:solidFill>
                            <a:schemeClr val="dk1"/>
                          </a:solidFill>
                          <a:effectLst/>
                          <a:latin typeface="+mn-lt"/>
                          <a:ea typeface="+mn-ea"/>
                          <a:cs typeface="+mn-cs"/>
                        </a:rPr>
                        <a:t>Tim Day, </a:t>
                      </a:r>
                      <a:r>
                        <a:rPr lang="en-US" sz="2400" b="0" i="0" kern="1200" dirty="0">
                          <a:solidFill>
                            <a:schemeClr val="dk1"/>
                          </a:solidFill>
                          <a:effectLst/>
                          <a:latin typeface="+mn-lt"/>
                          <a:ea typeface="+mn-ea"/>
                          <a:cs typeface="+mn-cs"/>
                        </a:rPr>
                        <a:t>Chairman &amp; CEO, Monarch Quantum</a:t>
                      </a:r>
                    </a:p>
                  </a:txBody>
                  <a:tcPr/>
                </a:tc>
                <a:extLst>
                  <a:ext uri="{0D108BD9-81ED-4DB2-BD59-A6C34878D82A}">
                    <a16:rowId xmlns:a16="http://schemas.microsoft.com/office/drawing/2014/main" val="3498675768"/>
                  </a:ext>
                </a:extLst>
              </a:tr>
              <a:tr h="454857">
                <a:tc>
                  <a:txBody>
                    <a:bodyPr/>
                    <a:lstStyle/>
                    <a:p>
                      <a:pPr algn="ctr"/>
                      <a:r>
                        <a:rPr lang="en-US" sz="2400" dirty="0"/>
                        <a:t>6:00PM</a:t>
                      </a:r>
                    </a:p>
                  </a:txBody>
                  <a:tcPr anchor="ctr"/>
                </a:tc>
                <a:tc>
                  <a:txBody>
                    <a:bodyPr/>
                    <a:lstStyle/>
                    <a:p>
                      <a:r>
                        <a:rPr lang="en-US" sz="2400" dirty="0"/>
                        <a:t>Q&amp;A Session</a:t>
                      </a:r>
                    </a:p>
                  </a:txBody>
                  <a:tcPr/>
                </a:tc>
                <a:extLst>
                  <a:ext uri="{0D108BD9-81ED-4DB2-BD59-A6C34878D82A}">
                    <a16:rowId xmlns:a16="http://schemas.microsoft.com/office/drawing/2014/main" val="3495320509"/>
                  </a:ext>
                </a:extLst>
              </a:tr>
              <a:tr h="454857">
                <a:tc>
                  <a:txBody>
                    <a:bodyPr/>
                    <a:lstStyle/>
                    <a:p>
                      <a:pPr algn="ctr"/>
                      <a:r>
                        <a:rPr lang="en-US" sz="2400" dirty="0"/>
                        <a:t>6:30PM</a:t>
                      </a:r>
                    </a:p>
                  </a:txBody>
                  <a:tcPr anchor="ctr"/>
                </a:tc>
                <a:tc>
                  <a:txBody>
                    <a:bodyPr/>
                    <a:lstStyle/>
                    <a:p>
                      <a:r>
                        <a:rPr lang="en-US" sz="2400" dirty="0"/>
                        <a:t>Meeting Close</a:t>
                      </a:r>
                    </a:p>
                  </a:txBody>
                  <a:tcPr/>
                </a:tc>
                <a:extLst>
                  <a:ext uri="{0D108BD9-81ED-4DB2-BD59-A6C34878D82A}">
                    <a16:rowId xmlns:a16="http://schemas.microsoft.com/office/drawing/2014/main" val="4125364010"/>
                  </a:ext>
                </a:extLst>
              </a:tr>
            </a:tbl>
          </a:graphicData>
        </a:graphic>
      </p:graphicFrame>
      <p:pic>
        <p:nvPicPr>
          <p:cNvPr id="3" name="Picture 2">
            <a:extLst>
              <a:ext uri="{FF2B5EF4-FFF2-40B4-BE49-F238E27FC236}">
                <a16:creationId xmlns:a16="http://schemas.microsoft.com/office/drawing/2014/main" id="{DEC4390D-CD9F-79FC-EC1F-367C728EAAE5}"/>
              </a:ext>
            </a:extLst>
          </p:cNvPr>
          <p:cNvPicPr>
            <a:picLocks noChangeAspect="1"/>
          </p:cNvPicPr>
          <p:nvPr/>
        </p:nvPicPr>
        <p:blipFill>
          <a:blip r:embed="rId2"/>
          <a:stretch>
            <a:fillRect/>
          </a:stretch>
        </p:blipFill>
        <p:spPr>
          <a:xfrm>
            <a:off x="0" y="0"/>
            <a:ext cx="2714445" cy="1155589"/>
          </a:xfrm>
          <a:prstGeom prst="rect">
            <a:avLst/>
          </a:prstGeom>
        </p:spPr>
      </p:pic>
      <p:sp>
        <p:nvSpPr>
          <p:cNvPr id="4" name="Rectangle 3">
            <a:extLst>
              <a:ext uri="{FF2B5EF4-FFF2-40B4-BE49-F238E27FC236}">
                <a16:creationId xmlns:a16="http://schemas.microsoft.com/office/drawing/2014/main" id="{C891ACCC-0A6B-70E9-19F8-76EEFC935B19}"/>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B83B296-B606-D993-5FE3-63151E218955}"/>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3">
            <a:extLst>
              <a:ext uri="{FF2B5EF4-FFF2-40B4-BE49-F238E27FC236}">
                <a16:creationId xmlns:a16="http://schemas.microsoft.com/office/drawing/2014/main" id="{CC47F94D-5D2C-B1FF-B457-6E83127C4C02}"/>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pic>
        <p:nvPicPr>
          <p:cNvPr id="8" name="Picture 7">
            <a:extLst>
              <a:ext uri="{FF2B5EF4-FFF2-40B4-BE49-F238E27FC236}">
                <a16:creationId xmlns:a16="http://schemas.microsoft.com/office/drawing/2014/main" id="{46EB2E6E-76BB-D7BC-BC46-D726D6B09604}"/>
              </a:ext>
            </a:extLst>
          </p:cNvPr>
          <p:cNvPicPr>
            <a:picLocks noChangeAspect="1"/>
          </p:cNvPicPr>
          <p:nvPr/>
        </p:nvPicPr>
        <p:blipFill>
          <a:blip r:embed="rId4"/>
          <a:stretch>
            <a:fillRect/>
          </a:stretch>
        </p:blipFill>
        <p:spPr>
          <a:xfrm>
            <a:off x="7333258" y="93355"/>
            <a:ext cx="3764967" cy="1061552"/>
          </a:xfrm>
          <a:prstGeom prst="rect">
            <a:avLst/>
          </a:prstGeom>
        </p:spPr>
      </p:pic>
      <p:pic>
        <p:nvPicPr>
          <p:cNvPr id="10" name="Picture 9">
            <a:extLst>
              <a:ext uri="{FF2B5EF4-FFF2-40B4-BE49-F238E27FC236}">
                <a16:creationId xmlns:a16="http://schemas.microsoft.com/office/drawing/2014/main" id="{C692C33A-015B-D049-D60B-69BF38845A7D}"/>
              </a:ext>
            </a:extLst>
          </p:cNvPr>
          <p:cNvPicPr>
            <a:picLocks noChangeAspect="1"/>
          </p:cNvPicPr>
          <p:nvPr/>
        </p:nvPicPr>
        <p:blipFill>
          <a:blip r:embed="rId5"/>
          <a:stretch>
            <a:fillRect/>
          </a:stretch>
        </p:blipFill>
        <p:spPr>
          <a:xfrm>
            <a:off x="3337438" y="188473"/>
            <a:ext cx="3437173" cy="866637"/>
          </a:xfrm>
          <a:prstGeom prst="rect">
            <a:avLst/>
          </a:prstGeom>
        </p:spPr>
      </p:pic>
    </p:spTree>
    <p:extLst>
      <p:ext uri="{BB962C8B-B14F-4D97-AF65-F5344CB8AC3E}">
        <p14:creationId xmlns:p14="http://schemas.microsoft.com/office/powerpoint/2010/main" val="54434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7E9C-A47C-45F7-3FD7-D3025184AF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17AEBC-FD0E-99C9-789D-CC30B6086E1F}"/>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11065E9C-0AD8-3216-887B-CFF57AD40A70}"/>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BF2C1FB-F752-DCE0-433B-E847EB5A776D}"/>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DE2BDBBF-31A7-CEC6-2DE2-0366E6573CC6}"/>
              </a:ext>
            </a:extLst>
          </p:cNvPr>
          <p:cNvSpPr txBox="1"/>
          <p:nvPr/>
        </p:nvSpPr>
        <p:spPr>
          <a:xfrm>
            <a:off x="1599733" y="6262486"/>
            <a:ext cx="8992534" cy="75405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a:p>
            <a:pPr algn="ctr"/>
            <a:r>
              <a:rPr lang="en-US" sz="1350" dirty="0">
                <a:cs typeface="Garamond"/>
              </a:rPr>
              <a:t> </a:t>
            </a:r>
            <a:r>
              <a:rPr lang="en-US" sz="1050" u="sng" dirty="0">
                <a:solidFill>
                  <a:srgbClr val="FF0000"/>
                </a:solidFill>
                <a:cs typeface="Garamond"/>
              </a:rPr>
              <a:t>The OSSC does </a:t>
            </a:r>
            <a:r>
              <a:rPr lang="en-US" sz="1050" b="1" u="sng" dirty="0">
                <a:solidFill>
                  <a:srgbClr val="FF0000"/>
                </a:solidFill>
                <a:cs typeface="Garamond"/>
              </a:rPr>
              <a:t>NOT</a:t>
            </a:r>
            <a:r>
              <a:rPr lang="en-US" sz="1050" u="sng" dirty="0">
                <a:solidFill>
                  <a:srgbClr val="FF0000"/>
                </a:solidFill>
                <a:cs typeface="Garamond"/>
              </a:rPr>
              <a:t> endorse candidates for public office or make statements about or contributions to political campaigns or candidates.</a:t>
            </a:r>
            <a:r>
              <a:rPr lang="en-US" sz="1050" dirty="0">
                <a:solidFill>
                  <a:srgbClr val="FF0000"/>
                </a:solidFill>
                <a:cs typeface="Garamond"/>
              </a:rPr>
              <a:t> </a:t>
            </a:r>
          </a:p>
          <a:p>
            <a:endParaRPr lang="en-US" sz="1350" dirty="0">
              <a:cs typeface="Garamond"/>
            </a:endParaRPr>
          </a:p>
        </p:txBody>
      </p:sp>
      <p:sp>
        <p:nvSpPr>
          <p:cNvPr id="7" name="TextBox 6">
            <a:extLst>
              <a:ext uri="{FF2B5EF4-FFF2-40B4-BE49-F238E27FC236}">
                <a16:creationId xmlns:a16="http://schemas.microsoft.com/office/drawing/2014/main" id="{BF0841C1-200E-4BD5-C028-6D2CA8B0108D}"/>
              </a:ext>
            </a:extLst>
          </p:cNvPr>
          <p:cNvSpPr txBox="1"/>
          <p:nvPr/>
        </p:nvSpPr>
        <p:spPr>
          <a:xfrm>
            <a:off x="343662" y="2167816"/>
            <a:ext cx="10620259" cy="2031325"/>
          </a:xfrm>
          <a:prstGeom prst="rect">
            <a:avLst/>
          </a:prstGeom>
          <a:noFill/>
        </p:spPr>
        <p:txBody>
          <a:bodyPr wrap="square">
            <a:spAutoFit/>
          </a:bodyPr>
          <a:lstStyle/>
          <a:p>
            <a:r>
              <a:rPr lang="en-US" sz="1800" b="1" dirty="0">
                <a:cs typeface="Garamond"/>
              </a:rPr>
              <a:t>The Optical Society of Southern California, Inc. (“OSSC”) is a nonprofit 501c(3) tax-exempt organization with a history dating back to 1951. Our mission is to bring together the Optics and Photonics community in Southern California, and we are an official sub-chapter of The Optical Society (“OSA”). We host monthly meetings all around Southern California from October through June that involve networking, dinner service, and a technical presentation. In addition, the OSSC is committed to expanding the awareness of optics through our educational outreach efforts.</a:t>
            </a:r>
          </a:p>
          <a:p>
            <a:r>
              <a:rPr lang="en-US" sz="1800" dirty="0">
                <a:cs typeface="Garamond"/>
              </a:rPr>
              <a:t> </a:t>
            </a:r>
          </a:p>
        </p:txBody>
      </p:sp>
      <p:pic>
        <p:nvPicPr>
          <p:cNvPr id="1026" name="Picture 2">
            <a:extLst>
              <a:ext uri="{FF2B5EF4-FFF2-40B4-BE49-F238E27FC236}">
                <a16:creationId xmlns:a16="http://schemas.microsoft.com/office/drawing/2014/main" id="{D30776DA-D728-AE64-1476-AE500702E1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663" y="4185798"/>
            <a:ext cx="5447144" cy="205041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98DF63A3-4B1B-5A7A-0C88-9B30BF0B4CEE}"/>
              </a:ext>
            </a:extLst>
          </p:cNvPr>
          <p:cNvSpPr>
            <a:spLocks noGrp="1"/>
          </p:cNvSpPr>
          <p:nvPr/>
        </p:nvSpPr>
        <p:spPr>
          <a:xfrm>
            <a:off x="3886786" y="362799"/>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About Us</a:t>
            </a:r>
          </a:p>
        </p:txBody>
      </p:sp>
    </p:spTree>
    <p:extLst>
      <p:ext uri="{BB962C8B-B14F-4D97-AF65-F5344CB8AC3E}">
        <p14:creationId xmlns:p14="http://schemas.microsoft.com/office/powerpoint/2010/main" val="1731066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F1A9-A4B3-DEC6-522D-D9F3DF4868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3847CF-0E23-6C60-7D84-C99DE9D5EDD4}"/>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20F0237E-1B00-8ECA-5D82-0505E0FB2D54}"/>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51240C7-71BE-8339-441A-9A663D02DAA6}"/>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A771A4CF-BE13-D951-D615-51646244486F}"/>
              </a:ext>
            </a:extLst>
          </p:cNvPr>
          <p:cNvSpPr txBox="1"/>
          <p:nvPr/>
        </p:nvSpPr>
        <p:spPr>
          <a:xfrm>
            <a:off x="1599733" y="6462343"/>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extBox 13">
            <a:extLst>
              <a:ext uri="{FF2B5EF4-FFF2-40B4-BE49-F238E27FC236}">
                <a16:creationId xmlns:a16="http://schemas.microsoft.com/office/drawing/2014/main" id="{D5E86D4C-1089-9ECD-520A-2172CAF01CE8}"/>
              </a:ext>
            </a:extLst>
          </p:cNvPr>
          <p:cNvSpPr txBox="1"/>
          <p:nvPr/>
        </p:nvSpPr>
        <p:spPr>
          <a:xfrm>
            <a:off x="1599733" y="6462343"/>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7" name="Title 1">
            <a:extLst>
              <a:ext uri="{FF2B5EF4-FFF2-40B4-BE49-F238E27FC236}">
                <a16:creationId xmlns:a16="http://schemas.microsoft.com/office/drawing/2014/main" id="{4EA2A0EC-E4C7-A282-F701-A30ADD11503E}"/>
              </a:ext>
            </a:extLst>
          </p:cNvPr>
          <p:cNvSpPr>
            <a:spLocks noGrp="1"/>
          </p:cNvSpPr>
          <p:nvPr/>
        </p:nvSpPr>
        <p:spPr>
          <a:xfrm>
            <a:off x="523419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Our Purpose</a:t>
            </a:r>
          </a:p>
        </p:txBody>
      </p:sp>
      <p:sp>
        <p:nvSpPr>
          <p:cNvPr id="9" name="TextBox 8">
            <a:extLst>
              <a:ext uri="{FF2B5EF4-FFF2-40B4-BE49-F238E27FC236}">
                <a16:creationId xmlns:a16="http://schemas.microsoft.com/office/drawing/2014/main" id="{D232F19E-6944-D2F9-B759-111064D07653}"/>
              </a:ext>
            </a:extLst>
          </p:cNvPr>
          <p:cNvSpPr txBox="1"/>
          <p:nvPr/>
        </p:nvSpPr>
        <p:spPr>
          <a:xfrm>
            <a:off x="326913" y="2217151"/>
            <a:ext cx="10546672" cy="3108543"/>
          </a:xfrm>
          <a:prstGeom prst="rect">
            <a:avLst/>
          </a:prstGeom>
          <a:noFill/>
        </p:spPr>
        <p:txBody>
          <a:bodyPr wrap="square">
            <a:spAutoFit/>
          </a:bodyPr>
          <a:lstStyle/>
          <a:p>
            <a:r>
              <a:rPr lang="en-US" sz="2000" b="1" i="0" u="none" strike="noStrike" dirty="0">
                <a:solidFill>
                  <a:srgbClr val="1F497D"/>
                </a:solidFill>
                <a:effectLst/>
                <a:latin typeface="Garamond" panose="02020404030301010803" pitchFamily="18" charset="0"/>
              </a:rPr>
              <a:t>“</a:t>
            </a:r>
            <a:r>
              <a:rPr lang="en-US" sz="2800" b="1" i="1" u="none" strike="noStrike" dirty="0">
                <a:solidFill>
                  <a:srgbClr val="1F497D"/>
                </a:solidFill>
                <a:effectLst/>
                <a:latin typeface="Garamond" panose="02020404030301010803" pitchFamily="18" charset="0"/>
              </a:rPr>
              <a:t>It is the aim and purpose of this society to increase and disseminate the knowledge of Optics and closely allied sciences, to promote the mutual interest of investigators, teachers and students in these fields, and of designers, manufacturers and users of optical instruments and allied scientific apparatus as well as those who have optics as a hobby, and to encourage cooperation and establish acquaintanceship among these persons</a:t>
            </a:r>
            <a:r>
              <a:rPr lang="en-US" sz="2000" b="1" i="0" u="none" strike="noStrike" dirty="0">
                <a:solidFill>
                  <a:srgbClr val="1F497D"/>
                </a:solidFill>
                <a:effectLst/>
                <a:latin typeface="Garamond" panose="02020404030301010803" pitchFamily="18" charset="0"/>
              </a:rPr>
              <a:t>.”</a:t>
            </a:r>
            <a:r>
              <a:rPr lang="en-US" sz="2000" b="1" i="0" dirty="0">
                <a:solidFill>
                  <a:srgbClr val="000000"/>
                </a:solidFill>
                <a:effectLst/>
                <a:latin typeface="Garamond" panose="02020404030301010803" pitchFamily="18" charset="0"/>
              </a:rPr>
              <a:t>​</a:t>
            </a:r>
            <a:endParaRPr lang="en-US" sz="2800" b="1" dirty="0"/>
          </a:p>
        </p:txBody>
      </p:sp>
    </p:spTree>
    <p:extLst>
      <p:ext uri="{BB962C8B-B14F-4D97-AF65-F5344CB8AC3E}">
        <p14:creationId xmlns:p14="http://schemas.microsoft.com/office/powerpoint/2010/main" val="179336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5A219-169F-F8FE-BDF9-00214BF0D2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41DB31-AFE5-BB30-CEC7-46F74B4C5AE1}"/>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06F367BB-5CEA-FDCA-E55B-23F3BB3AAA13}"/>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CF5189B-F619-D760-DEF2-FC8EFDFD67A0}"/>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57FAC666-AE76-13EE-FDD3-7297C671B111}"/>
              </a:ext>
            </a:extLst>
          </p:cNvPr>
          <p:cNvSpPr txBox="1"/>
          <p:nvPr/>
        </p:nvSpPr>
        <p:spPr>
          <a:xfrm>
            <a:off x="1599733" y="6462343"/>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61246E5E-31F6-7BD0-A27A-0C7FC1D43CC8}"/>
              </a:ext>
            </a:extLst>
          </p:cNvPr>
          <p:cNvSpPr>
            <a:spLocks noGrp="1"/>
          </p:cNvSpPr>
          <p:nvPr/>
        </p:nvSpPr>
        <p:spPr>
          <a:xfrm>
            <a:off x="5320465" y="379623"/>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Meet the Board </a:t>
            </a:r>
          </a:p>
        </p:txBody>
      </p:sp>
      <p:sp>
        <p:nvSpPr>
          <p:cNvPr id="7" name="TextBox 2">
            <a:extLst>
              <a:ext uri="{FF2B5EF4-FFF2-40B4-BE49-F238E27FC236}">
                <a16:creationId xmlns:a16="http://schemas.microsoft.com/office/drawing/2014/main" id="{C2656C74-06AE-8CDD-0437-89D076224B45}"/>
              </a:ext>
            </a:extLst>
          </p:cNvPr>
          <p:cNvSpPr txBox="1"/>
          <p:nvPr/>
        </p:nvSpPr>
        <p:spPr>
          <a:xfrm>
            <a:off x="7385972" y="2380971"/>
            <a:ext cx="2106963"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Vice President</a:t>
            </a:r>
          </a:p>
          <a:p>
            <a:r>
              <a:rPr lang="en-US" b="1" dirty="0">
                <a:latin typeface="Garamond"/>
                <a:cs typeface="Garamond"/>
              </a:rPr>
              <a:t>Stefan Forschner</a:t>
            </a:r>
          </a:p>
          <a:p>
            <a:r>
              <a:rPr lang="en-US" dirty="0">
                <a:latin typeface="Garamond"/>
                <a:cs typeface="Garamond"/>
              </a:rPr>
              <a:t>Impulse Space</a:t>
            </a:r>
          </a:p>
        </p:txBody>
      </p:sp>
      <p:sp>
        <p:nvSpPr>
          <p:cNvPr id="8" name="TextBox 7">
            <a:extLst>
              <a:ext uri="{FF2B5EF4-FFF2-40B4-BE49-F238E27FC236}">
                <a16:creationId xmlns:a16="http://schemas.microsoft.com/office/drawing/2014/main" id="{0D8657DF-E1C6-44B3-36CE-72821EF322E4}"/>
              </a:ext>
            </a:extLst>
          </p:cNvPr>
          <p:cNvSpPr txBox="1"/>
          <p:nvPr/>
        </p:nvSpPr>
        <p:spPr>
          <a:xfrm>
            <a:off x="3407706" y="2361828"/>
            <a:ext cx="2476934"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President</a:t>
            </a:r>
          </a:p>
          <a:p>
            <a:r>
              <a:rPr lang="en-US" b="1" dirty="0">
                <a:solidFill>
                  <a:srgbClr val="000000"/>
                </a:solidFill>
                <a:latin typeface="Garamond"/>
                <a:cs typeface="Garamond"/>
              </a:rPr>
              <a:t>McGwire Herbert</a:t>
            </a:r>
          </a:p>
          <a:p>
            <a:r>
              <a:rPr lang="en-US" dirty="0">
                <a:solidFill>
                  <a:srgbClr val="000000"/>
                </a:solidFill>
                <a:latin typeface="Garamond"/>
                <a:cs typeface="Garamond"/>
              </a:rPr>
              <a:t>OKSI</a:t>
            </a:r>
          </a:p>
        </p:txBody>
      </p:sp>
      <p:sp>
        <p:nvSpPr>
          <p:cNvPr id="9" name="TextBox 8">
            <a:extLst>
              <a:ext uri="{FF2B5EF4-FFF2-40B4-BE49-F238E27FC236}">
                <a16:creationId xmlns:a16="http://schemas.microsoft.com/office/drawing/2014/main" id="{AA4E0325-8B16-7FD7-A5C5-D08E81A70816}"/>
              </a:ext>
            </a:extLst>
          </p:cNvPr>
          <p:cNvSpPr txBox="1"/>
          <p:nvPr/>
        </p:nvSpPr>
        <p:spPr>
          <a:xfrm>
            <a:off x="616477" y="3649211"/>
            <a:ext cx="256224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Secretary</a:t>
            </a:r>
          </a:p>
          <a:p>
            <a:r>
              <a:rPr lang="en-US" b="1" dirty="0">
                <a:solidFill>
                  <a:srgbClr val="000000"/>
                </a:solidFill>
                <a:latin typeface="Garamond"/>
                <a:cs typeface="Garamond"/>
              </a:rPr>
              <a:t>Sebastian Bresson</a:t>
            </a:r>
          </a:p>
          <a:p>
            <a:r>
              <a:rPr lang="en-US" dirty="0">
                <a:solidFill>
                  <a:srgbClr val="000000"/>
                </a:solidFill>
                <a:latin typeface="Garamond"/>
                <a:cs typeface="Garamond"/>
              </a:rPr>
              <a:t>Rx Sight Inc.</a:t>
            </a:r>
          </a:p>
        </p:txBody>
      </p:sp>
      <p:sp>
        <p:nvSpPr>
          <p:cNvPr id="10" name="TextBox 9">
            <a:extLst>
              <a:ext uri="{FF2B5EF4-FFF2-40B4-BE49-F238E27FC236}">
                <a16:creationId xmlns:a16="http://schemas.microsoft.com/office/drawing/2014/main" id="{4B3ABA73-78AA-391F-A6C9-74AED7C1DA82}"/>
              </a:ext>
            </a:extLst>
          </p:cNvPr>
          <p:cNvSpPr txBox="1"/>
          <p:nvPr/>
        </p:nvSpPr>
        <p:spPr>
          <a:xfrm>
            <a:off x="4424701" y="3683329"/>
            <a:ext cx="234083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Treasurer (interim)</a:t>
            </a:r>
          </a:p>
          <a:p>
            <a:r>
              <a:rPr lang="en-US" b="1" dirty="0">
                <a:solidFill>
                  <a:srgbClr val="000000"/>
                </a:solidFill>
                <a:latin typeface="Garamond"/>
                <a:cs typeface="Garamond"/>
              </a:rPr>
              <a:t>Donn Silberman </a:t>
            </a:r>
          </a:p>
          <a:p>
            <a:r>
              <a:rPr lang="en-US" dirty="0">
                <a:solidFill>
                  <a:srgbClr val="000000"/>
                </a:solidFill>
                <a:latin typeface="Garamond"/>
                <a:cs typeface="Garamond"/>
              </a:rPr>
              <a:t>Quantum Optics Inst.</a:t>
            </a:r>
          </a:p>
        </p:txBody>
      </p:sp>
      <p:sp>
        <p:nvSpPr>
          <p:cNvPr id="11" name="TextBox 10">
            <a:extLst>
              <a:ext uri="{FF2B5EF4-FFF2-40B4-BE49-F238E27FC236}">
                <a16:creationId xmlns:a16="http://schemas.microsoft.com/office/drawing/2014/main" id="{AD273F39-3138-D7D0-E656-DC035A67EA63}"/>
              </a:ext>
            </a:extLst>
          </p:cNvPr>
          <p:cNvSpPr txBox="1"/>
          <p:nvPr/>
        </p:nvSpPr>
        <p:spPr>
          <a:xfrm>
            <a:off x="8086410" y="3666852"/>
            <a:ext cx="2308152"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Immediate Past President</a:t>
            </a:r>
          </a:p>
          <a:p>
            <a:r>
              <a:rPr lang="en-US" b="1" dirty="0">
                <a:solidFill>
                  <a:srgbClr val="000000"/>
                </a:solidFill>
                <a:latin typeface="Garamond"/>
                <a:cs typeface="Garamond"/>
              </a:rPr>
              <a:t>Donn Silberman</a:t>
            </a:r>
          </a:p>
          <a:p>
            <a:r>
              <a:rPr lang="en-US" dirty="0">
                <a:solidFill>
                  <a:srgbClr val="000000"/>
                </a:solidFill>
                <a:latin typeface="Garamond"/>
                <a:cs typeface="Garamond"/>
              </a:rPr>
              <a:t>Quantum Optics Inst.</a:t>
            </a:r>
          </a:p>
        </p:txBody>
      </p:sp>
      <p:sp>
        <p:nvSpPr>
          <p:cNvPr id="12" name="TextBox 11">
            <a:extLst>
              <a:ext uri="{FF2B5EF4-FFF2-40B4-BE49-F238E27FC236}">
                <a16:creationId xmlns:a16="http://schemas.microsoft.com/office/drawing/2014/main" id="{9668FE86-2EB2-0B32-9F58-0AC095EC9E9C}"/>
              </a:ext>
            </a:extLst>
          </p:cNvPr>
          <p:cNvSpPr txBox="1"/>
          <p:nvPr/>
        </p:nvSpPr>
        <p:spPr>
          <a:xfrm>
            <a:off x="632073" y="4541682"/>
            <a:ext cx="256224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Arrangements Chair </a:t>
            </a:r>
          </a:p>
          <a:p>
            <a:r>
              <a:rPr lang="en-US" b="1" dirty="0">
                <a:solidFill>
                  <a:srgbClr val="000000"/>
                </a:solidFill>
                <a:latin typeface="Garamond"/>
                <a:cs typeface="Garamond"/>
              </a:rPr>
              <a:t>Cecily Brown</a:t>
            </a:r>
          </a:p>
          <a:p>
            <a:r>
              <a:rPr lang="en-US" dirty="0">
                <a:solidFill>
                  <a:srgbClr val="000000"/>
                </a:solidFill>
                <a:latin typeface="Garamond"/>
                <a:cs typeface="Garamond"/>
              </a:rPr>
              <a:t>Bell Collaborative</a:t>
            </a:r>
          </a:p>
        </p:txBody>
      </p:sp>
      <p:sp>
        <p:nvSpPr>
          <p:cNvPr id="13" name="TextBox 12">
            <a:extLst>
              <a:ext uri="{FF2B5EF4-FFF2-40B4-BE49-F238E27FC236}">
                <a16:creationId xmlns:a16="http://schemas.microsoft.com/office/drawing/2014/main" id="{BCC9CB99-28A6-B1E3-9156-200B7E1C5C22}"/>
              </a:ext>
            </a:extLst>
          </p:cNvPr>
          <p:cNvSpPr txBox="1"/>
          <p:nvPr/>
        </p:nvSpPr>
        <p:spPr>
          <a:xfrm>
            <a:off x="4424701" y="4639066"/>
            <a:ext cx="2562241"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Programs Chair</a:t>
            </a:r>
          </a:p>
          <a:p>
            <a:r>
              <a:rPr lang="en-US" b="1" dirty="0">
                <a:solidFill>
                  <a:srgbClr val="000000"/>
                </a:solidFill>
                <a:latin typeface="Garamond"/>
                <a:cs typeface="Garamond"/>
              </a:rPr>
              <a:t>Ablimit Albez</a:t>
            </a:r>
          </a:p>
          <a:p>
            <a:r>
              <a:rPr lang="en-US" dirty="0">
                <a:solidFill>
                  <a:srgbClr val="000000"/>
                </a:solidFill>
                <a:latin typeface="Garamond"/>
                <a:cs typeface="Garamond"/>
              </a:rPr>
              <a:t>Advanced Micro Precision</a:t>
            </a:r>
          </a:p>
        </p:txBody>
      </p:sp>
      <p:sp>
        <p:nvSpPr>
          <p:cNvPr id="14" name="TextBox 13">
            <a:extLst>
              <a:ext uri="{FF2B5EF4-FFF2-40B4-BE49-F238E27FC236}">
                <a16:creationId xmlns:a16="http://schemas.microsoft.com/office/drawing/2014/main" id="{E464C6C4-EF47-FCB5-7672-AA539BBB95AA}"/>
              </a:ext>
            </a:extLst>
          </p:cNvPr>
          <p:cNvSpPr txBox="1"/>
          <p:nvPr/>
        </p:nvSpPr>
        <p:spPr>
          <a:xfrm>
            <a:off x="8086410" y="4608457"/>
            <a:ext cx="256224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Membership Chair</a:t>
            </a:r>
          </a:p>
          <a:p>
            <a:r>
              <a:rPr lang="en-US" b="1" dirty="0">
                <a:solidFill>
                  <a:srgbClr val="000000"/>
                </a:solidFill>
                <a:latin typeface="Garamond"/>
                <a:cs typeface="Garamond"/>
              </a:rPr>
              <a:t>Nicholas </a:t>
            </a:r>
            <a:r>
              <a:rPr lang="en-US" b="1" dirty="0" err="1">
                <a:solidFill>
                  <a:srgbClr val="000000"/>
                </a:solidFill>
                <a:latin typeface="Garamond"/>
                <a:cs typeface="Garamond"/>
              </a:rPr>
              <a:t>Croglio</a:t>
            </a:r>
            <a:endParaRPr lang="en-US" b="1" dirty="0">
              <a:solidFill>
                <a:srgbClr val="000000"/>
              </a:solidFill>
              <a:latin typeface="Garamond"/>
              <a:cs typeface="Garamond"/>
            </a:endParaRPr>
          </a:p>
          <a:p>
            <a:r>
              <a:rPr lang="en-US" dirty="0">
                <a:solidFill>
                  <a:srgbClr val="000000"/>
                </a:solidFill>
                <a:latin typeface="Garamond"/>
                <a:cs typeface="Garamond"/>
              </a:rPr>
              <a:t>Northrop Grumman</a:t>
            </a:r>
          </a:p>
        </p:txBody>
      </p:sp>
      <p:sp>
        <p:nvSpPr>
          <p:cNvPr id="15" name="TextBox 14">
            <a:extLst>
              <a:ext uri="{FF2B5EF4-FFF2-40B4-BE49-F238E27FC236}">
                <a16:creationId xmlns:a16="http://schemas.microsoft.com/office/drawing/2014/main" id="{E4D631F8-CD1F-73CF-054D-7B6137ADED3E}"/>
              </a:ext>
            </a:extLst>
          </p:cNvPr>
          <p:cNvSpPr txBox="1"/>
          <p:nvPr/>
        </p:nvSpPr>
        <p:spPr>
          <a:xfrm>
            <a:off x="616477" y="5537237"/>
            <a:ext cx="289416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Councilor</a:t>
            </a:r>
          </a:p>
          <a:p>
            <a:r>
              <a:rPr lang="en-US" b="1" dirty="0">
                <a:solidFill>
                  <a:srgbClr val="000000"/>
                </a:solidFill>
                <a:latin typeface="Garamond"/>
                <a:cs typeface="Garamond"/>
              </a:rPr>
              <a:t>SooJin Cha</a:t>
            </a:r>
          </a:p>
          <a:p>
            <a:r>
              <a:rPr lang="en-US" dirty="0">
                <a:solidFill>
                  <a:srgbClr val="000000"/>
                </a:solidFill>
                <a:latin typeface="Garamond"/>
                <a:cs typeface="Garamond"/>
              </a:rPr>
              <a:t>Sierra Lobo</a:t>
            </a:r>
          </a:p>
        </p:txBody>
      </p:sp>
      <p:sp>
        <p:nvSpPr>
          <p:cNvPr id="16" name="TextBox 15">
            <a:extLst>
              <a:ext uri="{FF2B5EF4-FFF2-40B4-BE49-F238E27FC236}">
                <a16:creationId xmlns:a16="http://schemas.microsoft.com/office/drawing/2014/main" id="{3344F4A7-588F-BE4B-CF08-A191F193CEEA}"/>
              </a:ext>
            </a:extLst>
          </p:cNvPr>
          <p:cNvSpPr txBox="1"/>
          <p:nvPr/>
        </p:nvSpPr>
        <p:spPr>
          <a:xfrm>
            <a:off x="4424701" y="5585825"/>
            <a:ext cx="2735052" cy="892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Councilor</a:t>
            </a:r>
          </a:p>
          <a:p>
            <a:r>
              <a:rPr lang="en-US" b="1" dirty="0" err="1">
                <a:solidFill>
                  <a:srgbClr val="000000"/>
                </a:solidFill>
                <a:latin typeface="Garamond"/>
                <a:cs typeface="Garamond"/>
              </a:rPr>
              <a:t>Yryx</a:t>
            </a:r>
            <a:r>
              <a:rPr lang="en-US" b="1" dirty="0">
                <a:solidFill>
                  <a:srgbClr val="000000"/>
                </a:solidFill>
                <a:latin typeface="Garamond"/>
                <a:cs typeface="Garamond"/>
              </a:rPr>
              <a:t> Luna</a:t>
            </a:r>
          </a:p>
          <a:p>
            <a:r>
              <a:rPr lang="en-US" sz="1600" dirty="0">
                <a:solidFill>
                  <a:srgbClr val="000000"/>
                </a:solidFill>
                <a:latin typeface="Garamond"/>
                <a:cs typeface="Garamond"/>
              </a:rPr>
              <a:t>Beckman Laser Institute</a:t>
            </a:r>
          </a:p>
        </p:txBody>
      </p:sp>
      <p:sp>
        <p:nvSpPr>
          <p:cNvPr id="17" name="TextBox 16">
            <a:extLst>
              <a:ext uri="{FF2B5EF4-FFF2-40B4-BE49-F238E27FC236}">
                <a16:creationId xmlns:a16="http://schemas.microsoft.com/office/drawing/2014/main" id="{96E389B7-D6B2-3742-7F46-A1624673C862}"/>
              </a:ext>
            </a:extLst>
          </p:cNvPr>
          <p:cNvSpPr txBox="1"/>
          <p:nvPr/>
        </p:nvSpPr>
        <p:spPr>
          <a:xfrm>
            <a:off x="8086410" y="5555047"/>
            <a:ext cx="256224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Councilor</a:t>
            </a:r>
          </a:p>
          <a:p>
            <a:r>
              <a:rPr lang="en-US" b="1" dirty="0">
                <a:solidFill>
                  <a:srgbClr val="000000"/>
                </a:solidFill>
                <a:latin typeface="Garamond"/>
                <a:cs typeface="Garamond"/>
              </a:rPr>
              <a:t>Harvey Spencer</a:t>
            </a:r>
          </a:p>
          <a:p>
            <a:r>
              <a:rPr lang="en-US" dirty="0">
                <a:solidFill>
                  <a:srgbClr val="000000"/>
                </a:solidFill>
                <a:latin typeface="Garamond"/>
                <a:cs typeface="Garamond"/>
              </a:rPr>
              <a:t>Raytheon</a:t>
            </a:r>
          </a:p>
        </p:txBody>
      </p:sp>
      <p:pic>
        <p:nvPicPr>
          <p:cNvPr id="2054" name="Picture 6">
            <a:extLst>
              <a:ext uri="{FF2B5EF4-FFF2-40B4-BE49-F238E27FC236}">
                <a16:creationId xmlns:a16="http://schemas.microsoft.com/office/drawing/2014/main" id="{50A7D80E-68AB-F977-580D-C978CC09099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143" t="11973" r="14291" b="9145"/>
          <a:stretch>
            <a:fillRect/>
          </a:stretch>
        </p:blipFill>
        <p:spPr bwMode="auto">
          <a:xfrm>
            <a:off x="2096948" y="2194911"/>
            <a:ext cx="1310758" cy="129735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36F8EE37-C1BD-8018-6B24-AF27C37721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453" t="16803" r="14966" b="17516"/>
          <a:stretch>
            <a:fillRect/>
          </a:stretch>
        </p:blipFill>
        <p:spPr bwMode="auto">
          <a:xfrm>
            <a:off x="6076669" y="2219515"/>
            <a:ext cx="1309303" cy="1297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631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4705A-62E9-93FA-B523-8A9E213948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7CC0C6-53F4-6894-0D0A-F732808EB2FF}"/>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EC7959D7-AA17-EABE-C54C-0A51BF999029}"/>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CF4B829-3211-B8F6-0016-1A2A8009FFD2}"/>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F30B5D21-0D53-46E5-2857-AEB14684ADDF}"/>
              </a:ext>
            </a:extLst>
          </p:cNvPr>
          <p:cNvSpPr txBox="1"/>
          <p:nvPr/>
        </p:nvSpPr>
        <p:spPr>
          <a:xfrm>
            <a:off x="1599733" y="6462343"/>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C74C9253-1316-0826-5118-933FAAC592F4}"/>
              </a:ext>
            </a:extLst>
          </p:cNvPr>
          <p:cNvSpPr>
            <a:spLocks noGrp="1"/>
          </p:cNvSpPr>
          <p:nvPr/>
        </p:nvSpPr>
        <p:spPr>
          <a:xfrm>
            <a:off x="4040696" y="389392"/>
            <a:ext cx="7001098"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Additional OSSC Volunteers</a:t>
            </a:r>
            <a:endParaRPr lang="en-US" dirty="0">
              <a:solidFill>
                <a:schemeClr val="tx1"/>
              </a:solidFill>
              <a:ea typeface="Calibri Light"/>
              <a:cs typeface="Calibri Light"/>
            </a:endParaRPr>
          </a:p>
        </p:txBody>
      </p:sp>
      <p:sp>
        <p:nvSpPr>
          <p:cNvPr id="21" name="TextBox 20">
            <a:extLst>
              <a:ext uri="{FF2B5EF4-FFF2-40B4-BE49-F238E27FC236}">
                <a16:creationId xmlns:a16="http://schemas.microsoft.com/office/drawing/2014/main" id="{22FFA53D-C56A-1C28-48E0-8A3EBCDF0FF4}"/>
              </a:ext>
            </a:extLst>
          </p:cNvPr>
          <p:cNvSpPr txBox="1"/>
          <p:nvPr/>
        </p:nvSpPr>
        <p:spPr>
          <a:xfrm>
            <a:off x="342938" y="2125212"/>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Communications</a:t>
            </a:r>
          </a:p>
          <a:p>
            <a:r>
              <a:rPr lang="en-US" b="1" dirty="0">
                <a:solidFill>
                  <a:srgbClr val="000000"/>
                </a:solidFill>
                <a:latin typeface="Garamond"/>
              </a:rPr>
              <a:t>Cecily Brown</a:t>
            </a:r>
            <a:endParaRPr lang="en-US" dirty="0"/>
          </a:p>
        </p:txBody>
      </p:sp>
      <p:sp>
        <p:nvSpPr>
          <p:cNvPr id="22" name="TextBox 21">
            <a:extLst>
              <a:ext uri="{FF2B5EF4-FFF2-40B4-BE49-F238E27FC236}">
                <a16:creationId xmlns:a16="http://schemas.microsoft.com/office/drawing/2014/main" id="{2F01CBE9-1B39-B5F0-D8CC-4604B0D82252}"/>
              </a:ext>
            </a:extLst>
          </p:cNvPr>
          <p:cNvSpPr txBox="1"/>
          <p:nvPr/>
        </p:nvSpPr>
        <p:spPr>
          <a:xfrm>
            <a:off x="342938" y="2769981"/>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Corporate Memberships</a:t>
            </a:r>
          </a:p>
          <a:p>
            <a:r>
              <a:rPr lang="en-US" b="1" dirty="0">
                <a:solidFill>
                  <a:srgbClr val="000000"/>
                </a:solidFill>
                <a:latin typeface="Garamond"/>
              </a:rPr>
              <a:t>Mark Gallagher</a:t>
            </a:r>
            <a:endParaRPr lang="en-US" dirty="0"/>
          </a:p>
        </p:txBody>
      </p:sp>
      <p:sp>
        <p:nvSpPr>
          <p:cNvPr id="23" name="TextBox 22">
            <a:extLst>
              <a:ext uri="{FF2B5EF4-FFF2-40B4-BE49-F238E27FC236}">
                <a16:creationId xmlns:a16="http://schemas.microsoft.com/office/drawing/2014/main" id="{B818BA7A-E105-C514-777F-981C70054AE6}"/>
              </a:ext>
            </a:extLst>
          </p:cNvPr>
          <p:cNvSpPr txBox="1"/>
          <p:nvPr/>
        </p:nvSpPr>
        <p:spPr>
          <a:xfrm>
            <a:off x="342937" y="3414750"/>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Fellows Chair</a:t>
            </a:r>
          </a:p>
          <a:p>
            <a:r>
              <a:rPr lang="en-US" b="1" dirty="0">
                <a:solidFill>
                  <a:srgbClr val="000000"/>
                </a:solidFill>
                <a:latin typeface="Garamond"/>
              </a:rPr>
              <a:t>Harvey Spencer</a:t>
            </a:r>
            <a:endParaRPr lang="en-US" dirty="0"/>
          </a:p>
        </p:txBody>
      </p:sp>
      <p:sp>
        <p:nvSpPr>
          <p:cNvPr id="24" name="TextBox 23">
            <a:extLst>
              <a:ext uri="{FF2B5EF4-FFF2-40B4-BE49-F238E27FC236}">
                <a16:creationId xmlns:a16="http://schemas.microsoft.com/office/drawing/2014/main" id="{756B3B14-FCA7-CBFB-5E17-4C70A5260642}"/>
              </a:ext>
            </a:extLst>
          </p:cNvPr>
          <p:cNvSpPr txBox="1"/>
          <p:nvPr/>
        </p:nvSpPr>
        <p:spPr>
          <a:xfrm>
            <a:off x="342938" y="4059519"/>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Historian</a:t>
            </a:r>
          </a:p>
          <a:p>
            <a:r>
              <a:rPr lang="en-US" b="1" dirty="0">
                <a:solidFill>
                  <a:srgbClr val="000000"/>
                </a:solidFill>
                <a:latin typeface="Garamond"/>
              </a:rPr>
              <a:t>T. Scott Rowe</a:t>
            </a:r>
            <a:endParaRPr lang="en-US" dirty="0"/>
          </a:p>
        </p:txBody>
      </p:sp>
      <p:sp>
        <p:nvSpPr>
          <p:cNvPr id="25" name="TextBox 24">
            <a:extLst>
              <a:ext uri="{FF2B5EF4-FFF2-40B4-BE49-F238E27FC236}">
                <a16:creationId xmlns:a16="http://schemas.microsoft.com/office/drawing/2014/main" id="{6FDEA417-B140-1E0E-9766-2134580E25C1}"/>
              </a:ext>
            </a:extLst>
          </p:cNvPr>
          <p:cNvSpPr txBox="1"/>
          <p:nvPr/>
        </p:nvSpPr>
        <p:spPr>
          <a:xfrm>
            <a:off x="342938" y="4704288"/>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Jobs Board Coordinator</a:t>
            </a:r>
          </a:p>
          <a:p>
            <a:r>
              <a:rPr lang="en-US" b="1" dirty="0">
                <a:solidFill>
                  <a:srgbClr val="000000"/>
                </a:solidFill>
                <a:latin typeface="Garamond"/>
              </a:rPr>
              <a:t>Nicholas J. Croglio Jr.</a:t>
            </a:r>
            <a:endParaRPr lang="en-US" dirty="0"/>
          </a:p>
        </p:txBody>
      </p:sp>
      <p:sp>
        <p:nvSpPr>
          <p:cNvPr id="26" name="TextBox 25">
            <a:extLst>
              <a:ext uri="{FF2B5EF4-FFF2-40B4-BE49-F238E27FC236}">
                <a16:creationId xmlns:a16="http://schemas.microsoft.com/office/drawing/2014/main" id="{BC1387D5-95F4-A1B3-2869-809B2471D810}"/>
              </a:ext>
            </a:extLst>
          </p:cNvPr>
          <p:cNvSpPr txBox="1"/>
          <p:nvPr/>
        </p:nvSpPr>
        <p:spPr>
          <a:xfrm>
            <a:off x="3576553" y="2095903"/>
            <a:ext cx="3588009"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Mt. Wilson Coordinator</a:t>
            </a:r>
          </a:p>
          <a:p>
            <a:r>
              <a:rPr lang="en-US" b="1" dirty="0">
                <a:solidFill>
                  <a:srgbClr val="000000"/>
                </a:solidFill>
                <a:latin typeface="Garamond"/>
              </a:rPr>
              <a:t>T. Scott Rowe / Cecily Brown</a:t>
            </a:r>
            <a:endParaRPr lang="en-US" dirty="0"/>
          </a:p>
        </p:txBody>
      </p:sp>
      <p:sp>
        <p:nvSpPr>
          <p:cNvPr id="27" name="TextBox 26">
            <a:extLst>
              <a:ext uri="{FF2B5EF4-FFF2-40B4-BE49-F238E27FC236}">
                <a16:creationId xmlns:a16="http://schemas.microsoft.com/office/drawing/2014/main" id="{99B324C5-82A4-E0EB-6F85-14046C49C16B}"/>
              </a:ext>
            </a:extLst>
          </p:cNvPr>
          <p:cNvSpPr txBox="1"/>
          <p:nvPr/>
        </p:nvSpPr>
        <p:spPr>
          <a:xfrm>
            <a:off x="3576554" y="2740673"/>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cs typeface="Garamond"/>
              </a:rPr>
              <a:t>Newsletter Editor</a:t>
            </a:r>
          </a:p>
          <a:p>
            <a:r>
              <a:rPr lang="en-US" b="1" dirty="0">
                <a:solidFill>
                  <a:srgbClr val="000000"/>
                </a:solidFill>
                <a:latin typeface="Garamond"/>
              </a:rPr>
              <a:t>Yryx Luna</a:t>
            </a:r>
            <a:endParaRPr lang="en-US" dirty="0"/>
          </a:p>
        </p:txBody>
      </p:sp>
      <p:sp>
        <p:nvSpPr>
          <p:cNvPr id="28" name="TextBox 27">
            <a:extLst>
              <a:ext uri="{FF2B5EF4-FFF2-40B4-BE49-F238E27FC236}">
                <a16:creationId xmlns:a16="http://schemas.microsoft.com/office/drawing/2014/main" id="{F31976E5-F964-6135-423C-5FC893584D1F}"/>
              </a:ext>
            </a:extLst>
          </p:cNvPr>
          <p:cNvSpPr txBox="1"/>
          <p:nvPr/>
        </p:nvSpPr>
        <p:spPr>
          <a:xfrm>
            <a:off x="3576554" y="3385442"/>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Outreach Chair</a:t>
            </a:r>
            <a:endParaRPr lang="en-US" dirty="0">
              <a:solidFill>
                <a:schemeClr val="tx2"/>
              </a:solidFill>
            </a:endParaRPr>
          </a:p>
          <a:p>
            <a:r>
              <a:rPr lang="en-US" b="1" dirty="0">
                <a:solidFill>
                  <a:srgbClr val="000000"/>
                </a:solidFill>
                <a:latin typeface="Garamond"/>
              </a:rPr>
              <a:t>Donn Silberman</a:t>
            </a:r>
            <a:endParaRPr lang="en-US" dirty="0"/>
          </a:p>
        </p:txBody>
      </p:sp>
      <p:sp>
        <p:nvSpPr>
          <p:cNvPr id="29" name="TextBox 28">
            <a:extLst>
              <a:ext uri="{FF2B5EF4-FFF2-40B4-BE49-F238E27FC236}">
                <a16:creationId xmlns:a16="http://schemas.microsoft.com/office/drawing/2014/main" id="{5E0831A7-2B70-8477-26A9-82A539070C5B}"/>
              </a:ext>
            </a:extLst>
          </p:cNvPr>
          <p:cNvSpPr txBox="1"/>
          <p:nvPr/>
        </p:nvSpPr>
        <p:spPr>
          <a:xfrm>
            <a:off x="3576553" y="4030211"/>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Student Memberships</a:t>
            </a:r>
            <a:endParaRPr lang="en-US" dirty="0">
              <a:solidFill>
                <a:schemeClr val="tx2"/>
              </a:solidFill>
            </a:endParaRPr>
          </a:p>
          <a:p>
            <a:r>
              <a:rPr lang="en-US" b="1" dirty="0">
                <a:solidFill>
                  <a:srgbClr val="000000"/>
                </a:solidFill>
                <a:highlight>
                  <a:srgbClr val="FFFF00"/>
                </a:highlight>
                <a:latin typeface="Garamond"/>
              </a:rPr>
              <a:t>--OPEN--</a:t>
            </a:r>
            <a:endParaRPr lang="en-US">
              <a:highlight>
                <a:srgbClr val="FFFF00"/>
              </a:highlight>
              <a:ea typeface="Calibri"/>
              <a:cs typeface="Calibri"/>
            </a:endParaRPr>
          </a:p>
        </p:txBody>
      </p:sp>
      <p:sp>
        <p:nvSpPr>
          <p:cNvPr id="30" name="TextBox 29">
            <a:extLst>
              <a:ext uri="{FF2B5EF4-FFF2-40B4-BE49-F238E27FC236}">
                <a16:creationId xmlns:a16="http://schemas.microsoft.com/office/drawing/2014/main" id="{DA553427-063E-317B-F6A9-351F00B5054E}"/>
              </a:ext>
            </a:extLst>
          </p:cNvPr>
          <p:cNvSpPr txBox="1"/>
          <p:nvPr/>
        </p:nvSpPr>
        <p:spPr>
          <a:xfrm>
            <a:off x="3576554" y="4674980"/>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Webmaster</a:t>
            </a:r>
            <a:endParaRPr lang="en-US" dirty="0">
              <a:solidFill>
                <a:schemeClr val="tx2"/>
              </a:solidFill>
            </a:endParaRPr>
          </a:p>
          <a:p>
            <a:r>
              <a:rPr lang="en-US" b="1" dirty="0">
                <a:solidFill>
                  <a:srgbClr val="000000"/>
                </a:solidFill>
                <a:latin typeface="Garamond"/>
              </a:rPr>
              <a:t>Robert Cartland</a:t>
            </a:r>
            <a:endParaRPr lang="en-US" dirty="0"/>
          </a:p>
        </p:txBody>
      </p:sp>
      <p:sp>
        <p:nvSpPr>
          <p:cNvPr id="31" name="TextBox 30">
            <a:extLst>
              <a:ext uri="{FF2B5EF4-FFF2-40B4-BE49-F238E27FC236}">
                <a16:creationId xmlns:a16="http://schemas.microsoft.com/office/drawing/2014/main" id="{11FDA7C4-A957-2FB4-0646-B733226892B4}"/>
              </a:ext>
            </a:extLst>
          </p:cNvPr>
          <p:cNvSpPr txBox="1"/>
          <p:nvPr/>
        </p:nvSpPr>
        <p:spPr>
          <a:xfrm>
            <a:off x="7689399" y="2095903"/>
            <a:ext cx="256224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Zoom &amp; Video Coordinator</a:t>
            </a:r>
            <a:endParaRPr lang="en-US" dirty="0">
              <a:solidFill>
                <a:schemeClr val="tx2"/>
              </a:solidFill>
            </a:endParaRPr>
          </a:p>
          <a:p>
            <a:r>
              <a:rPr lang="en-US" b="1" dirty="0">
                <a:solidFill>
                  <a:srgbClr val="000000"/>
                </a:solidFill>
                <a:latin typeface="Garamond"/>
              </a:rPr>
              <a:t>Ablimit Albez</a:t>
            </a:r>
            <a:endParaRPr lang="en-US" dirty="0"/>
          </a:p>
        </p:txBody>
      </p:sp>
      <p:sp>
        <p:nvSpPr>
          <p:cNvPr id="32" name="TextBox 31">
            <a:extLst>
              <a:ext uri="{FF2B5EF4-FFF2-40B4-BE49-F238E27FC236}">
                <a16:creationId xmlns:a16="http://schemas.microsoft.com/office/drawing/2014/main" id="{99A7983E-F4C0-27A0-2510-2BB897FE97C2}"/>
              </a:ext>
            </a:extLst>
          </p:cNvPr>
          <p:cNvSpPr txBox="1"/>
          <p:nvPr/>
        </p:nvSpPr>
        <p:spPr>
          <a:xfrm>
            <a:off x="7689398" y="2721134"/>
            <a:ext cx="2562240"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Assistant Secretary</a:t>
            </a:r>
            <a:endParaRPr lang="en-US" dirty="0">
              <a:solidFill>
                <a:schemeClr val="tx2"/>
              </a:solidFill>
            </a:endParaRPr>
          </a:p>
          <a:p>
            <a:r>
              <a:rPr lang="en-US" b="1" dirty="0">
                <a:solidFill>
                  <a:srgbClr val="000000"/>
                </a:solidFill>
                <a:latin typeface="Garamond"/>
              </a:rPr>
              <a:t>SooJin Cha</a:t>
            </a:r>
            <a:endParaRPr lang="en-US" dirty="0"/>
          </a:p>
        </p:txBody>
      </p:sp>
      <p:sp>
        <p:nvSpPr>
          <p:cNvPr id="33" name="TextBox 32">
            <a:extLst>
              <a:ext uri="{FF2B5EF4-FFF2-40B4-BE49-F238E27FC236}">
                <a16:creationId xmlns:a16="http://schemas.microsoft.com/office/drawing/2014/main" id="{AC71B190-6E1D-46CB-F0FE-34EEB76DA3D6}"/>
              </a:ext>
            </a:extLst>
          </p:cNvPr>
          <p:cNvSpPr txBox="1"/>
          <p:nvPr/>
        </p:nvSpPr>
        <p:spPr>
          <a:xfrm>
            <a:off x="7660091" y="3317057"/>
            <a:ext cx="2562241"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Newsletter Assistant</a:t>
            </a:r>
            <a:endParaRPr lang="en-US" dirty="0">
              <a:solidFill>
                <a:schemeClr val="tx2"/>
              </a:solidFill>
            </a:endParaRPr>
          </a:p>
          <a:p>
            <a:r>
              <a:rPr lang="en-US" b="1" dirty="0">
                <a:solidFill>
                  <a:srgbClr val="000000"/>
                </a:solidFill>
                <a:highlight>
                  <a:srgbClr val="FFFF00"/>
                </a:highlight>
                <a:latin typeface="Garamond"/>
              </a:rPr>
              <a:t>--OPEN--</a:t>
            </a:r>
            <a:endParaRPr lang="en-US">
              <a:solidFill>
                <a:srgbClr val="000000"/>
              </a:solidFill>
              <a:highlight>
                <a:srgbClr val="FFFF00"/>
              </a:highlight>
              <a:latin typeface="Garamond"/>
            </a:endParaRPr>
          </a:p>
          <a:p>
            <a:endParaRPr lang="en-US" b="1" dirty="0">
              <a:latin typeface="Garamond"/>
            </a:endParaRPr>
          </a:p>
        </p:txBody>
      </p:sp>
      <p:sp>
        <p:nvSpPr>
          <p:cNvPr id="34" name="TextBox 33">
            <a:extLst>
              <a:ext uri="{FF2B5EF4-FFF2-40B4-BE49-F238E27FC236}">
                <a16:creationId xmlns:a16="http://schemas.microsoft.com/office/drawing/2014/main" id="{0FCDF80D-74C2-C5DD-51D4-341BB5104862}"/>
              </a:ext>
            </a:extLst>
          </p:cNvPr>
          <p:cNvSpPr txBox="1"/>
          <p:nvPr/>
        </p:nvSpPr>
        <p:spPr>
          <a:xfrm>
            <a:off x="7660091" y="3961826"/>
            <a:ext cx="2562241"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Assistant Treasurer </a:t>
            </a:r>
            <a:endParaRPr lang="en-US" dirty="0">
              <a:solidFill>
                <a:schemeClr val="tx2"/>
              </a:solidFill>
              <a:ea typeface="Calibri" panose="020F0502020204030204"/>
              <a:cs typeface="Calibri" panose="020F0502020204030204"/>
            </a:endParaRPr>
          </a:p>
          <a:p>
            <a:r>
              <a:rPr lang="en-US" b="1" dirty="0">
                <a:solidFill>
                  <a:srgbClr val="000000"/>
                </a:solidFill>
                <a:highlight>
                  <a:srgbClr val="FFFF00"/>
                </a:highlight>
                <a:latin typeface="Garamond"/>
              </a:rPr>
              <a:t>--OPEN--</a:t>
            </a:r>
            <a:endParaRPr lang="en-US">
              <a:solidFill>
                <a:srgbClr val="000000"/>
              </a:solidFill>
              <a:highlight>
                <a:srgbClr val="FFFF00"/>
              </a:highlight>
              <a:latin typeface="Garamond"/>
            </a:endParaRPr>
          </a:p>
          <a:p>
            <a:endParaRPr lang="en-US" b="1" dirty="0">
              <a:latin typeface="Garamond"/>
            </a:endParaRPr>
          </a:p>
        </p:txBody>
      </p:sp>
      <p:sp>
        <p:nvSpPr>
          <p:cNvPr id="35" name="TextBox 34">
            <a:extLst>
              <a:ext uri="{FF2B5EF4-FFF2-40B4-BE49-F238E27FC236}">
                <a16:creationId xmlns:a16="http://schemas.microsoft.com/office/drawing/2014/main" id="{2EC6D9B8-A164-704D-F41C-B184B6CDB48A}"/>
              </a:ext>
            </a:extLst>
          </p:cNvPr>
          <p:cNvSpPr txBox="1"/>
          <p:nvPr/>
        </p:nvSpPr>
        <p:spPr>
          <a:xfrm>
            <a:off x="7660090" y="4606595"/>
            <a:ext cx="2562241"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solidFill>
                  <a:schemeClr val="tx2"/>
                </a:solidFill>
                <a:latin typeface="Garamond"/>
              </a:rPr>
              <a:t>Assistant Webmaster</a:t>
            </a:r>
            <a:endParaRPr lang="en-US" dirty="0">
              <a:solidFill>
                <a:schemeClr val="tx2"/>
              </a:solidFill>
              <a:ea typeface="Calibri"/>
              <a:cs typeface="Calibri"/>
            </a:endParaRPr>
          </a:p>
          <a:p>
            <a:r>
              <a:rPr lang="en-US" b="1" dirty="0">
                <a:solidFill>
                  <a:srgbClr val="000000"/>
                </a:solidFill>
                <a:highlight>
                  <a:srgbClr val="FFFF00"/>
                </a:highlight>
                <a:latin typeface="Garamond"/>
              </a:rPr>
              <a:t>--OPEN--</a:t>
            </a:r>
            <a:endParaRPr lang="en-US">
              <a:solidFill>
                <a:srgbClr val="000000"/>
              </a:solidFill>
              <a:highlight>
                <a:srgbClr val="FFFF00"/>
              </a:highlight>
              <a:latin typeface="Garamond"/>
            </a:endParaRPr>
          </a:p>
          <a:p>
            <a:endParaRPr lang="en-US" b="1" dirty="0">
              <a:latin typeface="Garamond"/>
            </a:endParaRPr>
          </a:p>
        </p:txBody>
      </p:sp>
    </p:spTree>
    <p:extLst>
      <p:ext uri="{BB962C8B-B14F-4D97-AF65-F5344CB8AC3E}">
        <p14:creationId xmlns:p14="http://schemas.microsoft.com/office/powerpoint/2010/main" val="4294157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08172-49F6-BBF7-7029-571A42E6F3C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B7818E-8F66-F4D8-6268-BE5E532B0DF4}"/>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F14746B9-2FAA-317B-E276-3BB579FD0D29}"/>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6DE765F-6EDF-C794-7830-F42489D4FDE8}"/>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FFF369CD-1A53-D4F7-DE3C-77530B57C08F}"/>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64CA9056-F184-CF6B-83D9-4D77972BF523}"/>
              </a:ext>
            </a:extLst>
          </p:cNvPr>
          <p:cNvSpPr>
            <a:spLocks noGrp="1"/>
          </p:cNvSpPr>
          <p:nvPr/>
        </p:nvSpPr>
        <p:spPr>
          <a:xfrm>
            <a:off x="4186106" y="385558"/>
            <a:ext cx="6491653"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Volunteering with the OSSC</a:t>
            </a:r>
          </a:p>
        </p:txBody>
      </p:sp>
      <p:sp>
        <p:nvSpPr>
          <p:cNvPr id="7" name="Content Placeholder 2">
            <a:extLst>
              <a:ext uri="{FF2B5EF4-FFF2-40B4-BE49-F238E27FC236}">
                <a16:creationId xmlns:a16="http://schemas.microsoft.com/office/drawing/2014/main" id="{F49D4E1F-4551-2E10-DC1E-17831CCA933A}"/>
              </a:ext>
            </a:extLst>
          </p:cNvPr>
          <p:cNvSpPr>
            <a:spLocks noGrp="1"/>
          </p:cNvSpPr>
          <p:nvPr/>
        </p:nvSpPr>
        <p:spPr>
          <a:xfrm>
            <a:off x="-187890" y="1602377"/>
            <a:ext cx="7620000" cy="4267200"/>
          </a:xfrm>
          <a:prstGeom prst="rect">
            <a:avLst/>
          </a:prstGeom>
        </p:spPr>
        <p:txBody>
          <a:bodyPr vert="horz" lIns="91440" tIns="45720" rIns="91440" bIns="45720" rtlCol="0" anchor="t">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b="1" dirty="0"/>
              <a:t>OSSC Committee Meetings for 2025-2026</a:t>
            </a:r>
          </a:p>
          <a:p>
            <a:pPr lvl="1"/>
            <a:r>
              <a:rPr lang="en-US" sz="1800" b="1" dirty="0"/>
              <a:t>Board &amp; Executive Committee – 3</a:t>
            </a:r>
            <a:r>
              <a:rPr lang="en-US" sz="1800" b="1" baseline="30000" dirty="0"/>
              <a:t>rd</a:t>
            </a:r>
            <a:r>
              <a:rPr lang="en-US" sz="1800" b="1" dirty="0"/>
              <a:t> Monday @ 6 pm</a:t>
            </a:r>
            <a:endParaRPr lang="en-US" sz="1800" b="1" dirty="0">
              <a:ea typeface="Calibri"/>
              <a:cs typeface="Calibri"/>
            </a:endParaRPr>
          </a:p>
          <a:p>
            <a:pPr lvl="1"/>
            <a:r>
              <a:rPr lang="en-US" sz="1800" b="1" dirty="0"/>
              <a:t>Programs &amp; Arrangements – 1st or 2</a:t>
            </a:r>
            <a:r>
              <a:rPr lang="en-US" sz="1800" b="1" baseline="30000" dirty="0"/>
              <a:t>nd</a:t>
            </a:r>
            <a:r>
              <a:rPr lang="en-US" sz="1800" b="1" dirty="0"/>
              <a:t> Monday @ 6 pm</a:t>
            </a:r>
            <a:endParaRPr lang="en-US" sz="1800" b="1" dirty="0">
              <a:ea typeface="Calibri"/>
              <a:cs typeface="Calibri"/>
            </a:endParaRPr>
          </a:p>
          <a:p>
            <a:pPr lvl="1"/>
            <a:r>
              <a:rPr lang="en-US" sz="1800" b="1" dirty="0"/>
              <a:t>Communications / Website / Newsletter – Last or 1</a:t>
            </a:r>
            <a:r>
              <a:rPr lang="en-US" sz="1800" b="1" baseline="30000" dirty="0"/>
              <a:t>st</a:t>
            </a:r>
            <a:r>
              <a:rPr lang="en-US" sz="1800" b="1" dirty="0"/>
              <a:t> Tues. @ 6 pm</a:t>
            </a:r>
            <a:endParaRPr lang="en-US" sz="1800" b="1" dirty="0">
              <a:ea typeface="Calibri"/>
              <a:cs typeface="Calibri"/>
            </a:endParaRPr>
          </a:p>
          <a:p>
            <a:pPr lvl="1"/>
            <a:r>
              <a:rPr lang="en-US" sz="1800" b="1" dirty="0"/>
              <a:t>Membership &amp; Finance – 4</a:t>
            </a:r>
            <a:r>
              <a:rPr lang="en-US" sz="1800" b="1" baseline="30000" dirty="0"/>
              <a:t>th</a:t>
            </a:r>
            <a:r>
              <a:rPr lang="en-US" sz="1800" b="1" dirty="0"/>
              <a:t> Thursday @ 6 pm</a:t>
            </a:r>
            <a:endParaRPr lang="en-US" sz="1800" b="1" dirty="0">
              <a:ea typeface="Calibri"/>
              <a:cs typeface="Calibri"/>
            </a:endParaRPr>
          </a:p>
          <a:p>
            <a:pPr lvl="1"/>
            <a:r>
              <a:rPr lang="en-US" sz="1800" b="1" dirty="0"/>
              <a:t>History Project - TBD</a:t>
            </a:r>
          </a:p>
          <a:p>
            <a:pPr lvl="1"/>
            <a:r>
              <a:rPr lang="en-US" sz="1800" b="1" dirty="0"/>
              <a:t>Jobs Board – TBD</a:t>
            </a:r>
          </a:p>
          <a:p>
            <a:pPr lvl="1"/>
            <a:r>
              <a:rPr lang="en-US" sz="1800" b="1" dirty="0"/>
              <a:t>Outreach - TBD</a:t>
            </a:r>
          </a:p>
        </p:txBody>
      </p:sp>
      <p:pic>
        <p:nvPicPr>
          <p:cNvPr id="9" name="Picture 8">
            <a:extLst>
              <a:ext uri="{FF2B5EF4-FFF2-40B4-BE49-F238E27FC236}">
                <a16:creationId xmlns:a16="http://schemas.microsoft.com/office/drawing/2014/main" id="{449764C6-D147-8ADE-C7B1-155D187AC0F4}"/>
              </a:ext>
            </a:extLst>
          </p:cNvPr>
          <p:cNvPicPr>
            <a:picLocks noChangeAspect="1"/>
          </p:cNvPicPr>
          <p:nvPr/>
        </p:nvPicPr>
        <p:blipFill>
          <a:blip r:embed="rId4"/>
          <a:stretch>
            <a:fillRect/>
          </a:stretch>
        </p:blipFill>
        <p:spPr>
          <a:xfrm>
            <a:off x="7245165" y="1218043"/>
            <a:ext cx="3934939" cy="2980737"/>
          </a:xfrm>
          <a:prstGeom prst="rect">
            <a:avLst/>
          </a:prstGeom>
        </p:spPr>
      </p:pic>
      <p:pic>
        <p:nvPicPr>
          <p:cNvPr id="11" name="Picture 10">
            <a:extLst>
              <a:ext uri="{FF2B5EF4-FFF2-40B4-BE49-F238E27FC236}">
                <a16:creationId xmlns:a16="http://schemas.microsoft.com/office/drawing/2014/main" id="{63ECEC03-8A5C-9ADD-F0B1-FC545F9B4B3B}"/>
              </a:ext>
            </a:extLst>
          </p:cNvPr>
          <p:cNvPicPr>
            <a:picLocks noChangeAspect="1"/>
          </p:cNvPicPr>
          <p:nvPr/>
        </p:nvPicPr>
        <p:blipFill>
          <a:blip r:embed="rId5"/>
          <a:stretch>
            <a:fillRect/>
          </a:stretch>
        </p:blipFill>
        <p:spPr>
          <a:xfrm>
            <a:off x="2441951" y="3950786"/>
            <a:ext cx="7445245" cy="2382967"/>
          </a:xfrm>
          <a:prstGeom prst="rect">
            <a:avLst/>
          </a:prstGeom>
        </p:spPr>
      </p:pic>
    </p:spTree>
    <p:extLst>
      <p:ext uri="{BB962C8B-B14F-4D97-AF65-F5344CB8AC3E}">
        <p14:creationId xmlns:p14="http://schemas.microsoft.com/office/powerpoint/2010/main" val="3979598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F45B-DE02-A4BA-82C9-35042EE540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C1E878-C6F4-28C7-B152-3B889DE4F2D6}"/>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653B27FB-E3A9-848A-CA6E-FE3969073FAD}"/>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959EC3-83C7-AB21-1D61-8B363218DC43}"/>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BE88DE85-1220-7AB3-F6F9-F8360E70CC8D}"/>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5CB82BE6-D610-9BAD-96C1-85A33782DA7E}"/>
              </a:ext>
            </a:extLst>
          </p:cNvPr>
          <p:cNvSpPr>
            <a:spLocks noGrp="1"/>
          </p:cNvSpPr>
          <p:nvPr/>
        </p:nvSpPr>
        <p:spPr>
          <a:xfrm>
            <a:off x="529475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Corporate Members</a:t>
            </a:r>
          </a:p>
        </p:txBody>
      </p:sp>
      <p:pic>
        <p:nvPicPr>
          <p:cNvPr id="11" name="Picture 10">
            <a:extLst>
              <a:ext uri="{FF2B5EF4-FFF2-40B4-BE49-F238E27FC236}">
                <a16:creationId xmlns:a16="http://schemas.microsoft.com/office/drawing/2014/main" id="{B745BFEF-3EDE-3CE3-A8CC-A42DF56430F2}"/>
              </a:ext>
            </a:extLst>
          </p:cNvPr>
          <p:cNvPicPr>
            <a:picLocks noChangeAspect="1"/>
          </p:cNvPicPr>
          <p:nvPr/>
        </p:nvPicPr>
        <p:blipFill>
          <a:blip r:embed="rId4"/>
          <a:stretch>
            <a:fillRect/>
          </a:stretch>
        </p:blipFill>
        <p:spPr>
          <a:xfrm>
            <a:off x="124241" y="1439132"/>
            <a:ext cx="5612839" cy="2618517"/>
          </a:xfrm>
          <a:prstGeom prst="rect">
            <a:avLst/>
          </a:prstGeom>
        </p:spPr>
      </p:pic>
      <p:pic>
        <p:nvPicPr>
          <p:cNvPr id="13" name="Picture 12">
            <a:extLst>
              <a:ext uri="{FF2B5EF4-FFF2-40B4-BE49-F238E27FC236}">
                <a16:creationId xmlns:a16="http://schemas.microsoft.com/office/drawing/2014/main" id="{A978B3CE-2258-FB33-8C28-B79B20DCDD76}"/>
              </a:ext>
            </a:extLst>
          </p:cNvPr>
          <p:cNvPicPr>
            <a:picLocks noChangeAspect="1"/>
          </p:cNvPicPr>
          <p:nvPr/>
        </p:nvPicPr>
        <p:blipFill>
          <a:blip r:embed="rId5"/>
          <a:stretch>
            <a:fillRect/>
          </a:stretch>
        </p:blipFill>
        <p:spPr>
          <a:xfrm>
            <a:off x="7273700" y="1439132"/>
            <a:ext cx="3423056" cy="2987395"/>
          </a:xfrm>
          <a:prstGeom prst="rect">
            <a:avLst/>
          </a:prstGeom>
        </p:spPr>
      </p:pic>
      <p:pic>
        <p:nvPicPr>
          <p:cNvPr id="15" name="Picture 14">
            <a:extLst>
              <a:ext uri="{FF2B5EF4-FFF2-40B4-BE49-F238E27FC236}">
                <a16:creationId xmlns:a16="http://schemas.microsoft.com/office/drawing/2014/main" id="{F0D587B1-79C8-9724-65CE-C819CC533712}"/>
              </a:ext>
            </a:extLst>
          </p:cNvPr>
          <p:cNvPicPr>
            <a:picLocks noChangeAspect="1"/>
          </p:cNvPicPr>
          <p:nvPr/>
        </p:nvPicPr>
        <p:blipFill>
          <a:blip r:embed="rId6"/>
          <a:stretch>
            <a:fillRect/>
          </a:stretch>
        </p:blipFill>
        <p:spPr>
          <a:xfrm>
            <a:off x="3926198" y="2806966"/>
            <a:ext cx="3329917" cy="3083256"/>
          </a:xfrm>
          <a:prstGeom prst="rect">
            <a:avLst/>
          </a:prstGeom>
        </p:spPr>
      </p:pic>
    </p:spTree>
    <p:extLst>
      <p:ext uri="{BB962C8B-B14F-4D97-AF65-F5344CB8AC3E}">
        <p14:creationId xmlns:p14="http://schemas.microsoft.com/office/powerpoint/2010/main" val="1563658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4F1E6-758E-0F15-A284-F1A780712D4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C07560-AE5F-4A39-9C08-286A56060D13}"/>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1B49D3B8-9B15-2091-C2E3-6F2C1EAD04A3}"/>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007350A-F701-9437-8F6A-7177FB0F88BF}"/>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8F5437B3-9201-6BE0-1BFE-99203F44C0CF}"/>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9EAE5A56-F651-696F-53FD-E6CE2A4E4C46}"/>
              </a:ext>
            </a:extLst>
          </p:cNvPr>
          <p:cNvSpPr>
            <a:spLocks noGrp="1"/>
          </p:cNvSpPr>
          <p:nvPr/>
        </p:nvSpPr>
        <p:spPr>
          <a:xfrm>
            <a:off x="523419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Website Sponsors</a:t>
            </a:r>
          </a:p>
        </p:txBody>
      </p:sp>
      <p:pic>
        <p:nvPicPr>
          <p:cNvPr id="9" name="Picture 8">
            <a:extLst>
              <a:ext uri="{FF2B5EF4-FFF2-40B4-BE49-F238E27FC236}">
                <a16:creationId xmlns:a16="http://schemas.microsoft.com/office/drawing/2014/main" id="{F4B96020-7E15-3209-E4D9-AC113ABE532D}"/>
              </a:ext>
            </a:extLst>
          </p:cNvPr>
          <p:cNvPicPr>
            <a:picLocks noChangeAspect="1"/>
          </p:cNvPicPr>
          <p:nvPr/>
        </p:nvPicPr>
        <p:blipFill>
          <a:blip r:embed="rId4"/>
          <a:stretch>
            <a:fillRect/>
          </a:stretch>
        </p:blipFill>
        <p:spPr>
          <a:xfrm>
            <a:off x="670214" y="1766150"/>
            <a:ext cx="9497291" cy="4301756"/>
          </a:xfrm>
          <a:prstGeom prst="rect">
            <a:avLst/>
          </a:prstGeom>
        </p:spPr>
      </p:pic>
    </p:spTree>
    <p:extLst>
      <p:ext uri="{BB962C8B-B14F-4D97-AF65-F5344CB8AC3E}">
        <p14:creationId xmlns:p14="http://schemas.microsoft.com/office/powerpoint/2010/main" val="3429578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84F4B-DF96-5BF3-E992-6925F9279A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A9D6E6-94DF-70FC-94F0-6FE406544907}"/>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734B62DB-4130-DE7F-7F05-72F8449B921B}"/>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D0B4DAF-5A68-432C-6C1B-30567837EDFD}"/>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FBFB7EA6-1F1D-0D43-36B0-23814FA7E817}"/>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E1602781-7703-5B55-31F1-900775C2917E}"/>
              </a:ext>
            </a:extLst>
          </p:cNvPr>
          <p:cNvSpPr>
            <a:spLocks noGrp="1"/>
          </p:cNvSpPr>
          <p:nvPr/>
        </p:nvSpPr>
        <p:spPr>
          <a:xfrm>
            <a:off x="523419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Other Partners</a:t>
            </a:r>
          </a:p>
        </p:txBody>
      </p:sp>
      <p:pic>
        <p:nvPicPr>
          <p:cNvPr id="8" name="Picture 7">
            <a:extLst>
              <a:ext uri="{FF2B5EF4-FFF2-40B4-BE49-F238E27FC236}">
                <a16:creationId xmlns:a16="http://schemas.microsoft.com/office/drawing/2014/main" id="{6B651769-05E0-D143-602D-A8C96EA3CAD7}"/>
              </a:ext>
            </a:extLst>
          </p:cNvPr>
          <p:cNvPicPr>
            <a:picLocks noChangeAspect="1"/>
          </p:cNvPicPr>
          <p:nvPr/>
        </p:nvPicPr>
        <p:blipFill>
          <a:blip r:embed="rId4"/>
          <a:srcRect r="890"/>
          <a:stretch>
            <a:fillRect/>
          </a:stretch>
        </p:blipFill>
        <p:spPr>
          <a:xfrm>
            <a:off x="0" y="3191591"/>
            <a:ext cx="11393424" cy="1026558"/>
          </a:xfrm>
          <a:prstGeom prst="rect">
            <a:avLst/>
          </a:prstGeom>
        </p:spPr>
      </p:pic>
      <p:sp>
        <p:nvSpPr>
          <p:cNvPr id="9" name="Title 1">
            <a:extLst>
              <a:ext uri="{FF2B5EF4-FFF2-40B4-BE49-F238E27FC236}">
                <a16:creationId xmlns:a16="http://schemas.microsoft.com/office/drawing/2014/main" id="{8AF1703A-2D74-7AAF-B1F1-7613AD7C4427}"/>
              </a:ext>
            </a:extLst>
          </p:cNvPr>
          <p:cNvSpPr>
            <a:spLocks noGrp="1"/>
          </p:cNvSpPr>
          <p:nvPr/>
        </p:nvSpPr>
        <p:spPr>
          <a:xfrm>
            <a:off x="-1056147" y="1233900"/>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3600" b="1" u="sng" dirty="0">
                <a:solidFill>
                  <a:schemeClr val="tx1"/>
                </a:solidFill>
                <a:latin typeface="+mn-lt"/>
              </a:rPr>
              <a:t>Education</a:t>
            </a:r>
            <a:endParaRPr lang="en-US" sz="4400" b="1" u="sng" dirty="0">
              <a:solidFill>
                <a:schemeClr val="tx1"/>
              </a:solidFill>
              <a:latin typeface="+mn-lt"/>
            </a:endParaRPr>
          </a:p>
        </p:txBody>
      </p:sp>
      <p:sp>
        <p:nvSpPr>
          <p:cNvPr id="10" name="Title 1">
            <a:extLst>
              <a:ext uri="{FF2B5EF4-FFF2-40B4-BE49-F238E27FC236}">
                <a16:creationId xmlns:a16="http://schemas.microsoft.com/office/drawing/2014/main" id="{9D978B10-828F-8DBD-9BD6-7DF05A463D9A}"/>
              </a:ext>
            </a:extLst>
          </p:cNvPr>
          <p:cNvSpPr>
            <a:spLocks noGrp="1"/>
          </p:cNvSpPr>
          <p:nvPr/>
        </p:nvSpPr>
        <p:spPr>
          <a:xfrm>
            <a:off x="-227206" y="2384210"/>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3600" b="1" u="sng" dirty="0">
                <a:solidFill>
                  <a:schemeClr val="tx1"/>
                </a:solidFill>
                <a:latin typeface="+mn-lt"/>
              </a:rPr>
              <a:t>Other Organizations</a:t>
            </a:r>
            <a:endParaRPr lang="en-US" sz="4400" b="1" u="sng" dirty="0">
              <a:solidFill>
                <a:schemeClr val="tx1"/>
              </a:solidFill>
              <a:latin typeface="+mn-lt"/>
            </a:endParaRPr>
          </a:p>
        </p:txBody>
      </p:sp>
      <p:pic>
        <p:nvPicPr>
          <p:cNvPr id="1026" name="Picture 2">
            <a:extLst>
              <a:ext uri="{FF2B5EF4-FFF2-40B4-BE49-F238E27FC236}">
                <a16:creationId xmlns:a16="http://schemas.microsoft.com/office/drawing/2014/main" id="{C469DB0F-6EEF-B93C-1E2D-81364D0D8F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963" y="2055099"/>
            <a:ext cx="3544993" cy="43408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2A0AF062-E22D-E36C-1063-AA1CCC0453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80781" y="1970243"/>
            <a:ext cx="2208240" cy="1037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B096B69-A661-CC82-27EE-5C4262CBF0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0232" y="2061052"/>
            <a:ext cx="1706922" cy="56415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28CCE988-398A-3358-75C2-4C6D5E262C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2528" y="2002506"/>
            <a:ext cx="2208240" cy="64744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933EAE51-45A3-6C86-FFBD-06ED210AAE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3740" y="4333377"/>
            <a:ext cx="169545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96FAC54-6596-2243-BC3F-B04FEB473FB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36904" y="4134960"/>
            <a:ext cx="2000250" cy="762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2B3F4FD8-BEE3-0D2B-EB10-E16C0555BC95}"/>
              </a:ext>
            </a:extLst>
          </p:cNvPr>
          <p:cNvSpPr>
            <a:spLocks noGrp="1"/>
          </p:cNvSpPr>
          <p:nvPr/>
        </p:nvSpPr>
        <p:spPr>
          <a:xfrm>
            <a:off x="0" y="4671251"/>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3600" b="1" u="sng" dirty="0">
                <a:solidFill>
                  <a:schemeClr val="tx1"/>
                </a:solidFill>
                <a:latin typeface="+mn-lt"/>
              </a:rPr>
              <a:t>Government Programs</a:t>
            </a:r>
            <a:endParaRPr lang="en-US" sz="4400" b="1" u="sng" dirty="0">
              <a:solidFill>
                <a:schemeClr val="tx1"/>
              </a:solidFill>
              <a:latin typeface="+mn-lt"/>
            </a:endParaRPr>
          </a:p>
        </p:txBody>
      </p:sp>
      <p:pic>
        <p:nvPicPr>
          <p:cNvPr id="1034" name="Picture 10">
            <a:extLst>
              <a:ext uri="{FF2B5EF4-FFF2-40B4-BE49-F238E27FC236}">
                <a16:creationId xmlns:a16="http://schemas.microsoft.com/office/drawing/2014/main" id="{44BAD6E3-3AF2-71F3-9F35-A3AB873ADC4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95972" y="5419350"/>
            <a:ext cx="1388357" cy="1388358"/>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6A8C62FB-4073-1534-3526-A9A260EEEA1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83693" y="5065106"/>
            <a:ext cx="1388358" cy="138835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9CB9948B-693A-B90E-B1F8-B5DC3F771B1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41666" y="5109182"/>
            <a:ext cx="3320300" cy="1283744"/>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a:extLst>
              <a:ext uri="{FF2B5EF4-FFF2-40B4-BE49-F238E27FC236}">
                <a16:creationId xmlns:a16="http://schemas.microsoft.com/office/drawing/2014/main" id="{81B7F98B-20BD-E54E-4FF5-352D139A4E7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61966" y="5052754"/>
            <a:ext cx="1453896" cy="1419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342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23653-84BC-5534-E410-4645671A32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24FB02-EF5F-8E49-8440-C373F78428E3}"/>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14E5A8DC-3926-4A59-B17B-076FCBEF9F02}"/>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B0CA6A1-5D30-E0A0-7BB1-20A2F18741F1}"/>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BFDCDA2A-30E1-18E1-C5C6-6BCAA02CA70D}"/>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351199C6-1872-74AA-274A-0B2ADB1FBA4F}"/>
              </a:ext>
            </a:extLst>
          </p:cNvPr>
          <p:cNvSpPr>
            <a:spLocks noGrp="1"/>
          </p:cNvSpPr>
          <p:nvPr/>
        </p:nvSpPr>
        <p:spPr>
          <a:xfrm>
            <a:off x="4837541" y="228983"/>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Membership Levels</a:t>
            </a:r>
          </a:p>
        </p:txBody>
      </p:sp>
      <p:sp>
        <p:nvSpPr>
          <p:cNvPr id="9" name="TextBox 8">
            <a:extLst>
              <a:ext uri="{FF2B5EF4-FFF2-40B4-BE49-F238E27FC236}">
                <a16:creationId xmlns:a16="http://schemas.microsoft.com/office/drawing/2014/main" id="{AFFD4132-F2A0-217B-D99E-B8DE95F8A600}"/>
              </a:ext>
            </a:extLst>
          </p:cNvPr>
          <p:cNvSpPr txBox="1"/>
          <p:nvPr/>
        </p:nvSpPr>
        <p:spPr>
          <a:xfrm>
            <a:off x="205376" y="1835710"/>
            <a:ext cx="6080260" cy="1487330"/>
          </a:xfrm>
          <a:prstGeom prst="rect">
            <a:avLst/>
          </a:prstGeom>
          <a:noFill/>
        </p:spPr>
        <p:txBody>
          <a:bodyPr wrap="square" lIns="91440" tIns="45720" rIns="91440" bIns="45720" anchor="t">
            <a:spAutoFit/>
          </a:bodyPr>
          <a:lstStyle/>
          <a:p>
            <a:pPr algn="l" rtl="0" fontAlgn="base">
              <a:lnSpc>
                <a:spcPts val="2025"/>
              </a:lnSpc>
            </a:pPr>
            <a:r>
              <a:rPr lang="en-US" sz="2000" b="1" i="0" u="sng" strike="noStrike" dirty="0">
                <a:solidFill>
                  <a:srgbClr val="000000"/>
                </a:solidFill>
                <a:effectLst/>
              </a:rPr>
              <a:t>Individual Member</a:t>
            </a:r>
          </a:p>
          <a:p>
            <a:pPr fontAlgn="base">
              <a:lnSpc>
                <a:spcPts val="1800"/>
              </a:lnSpc>
              <a:buFont typeface="Arial" panose="020B0604020202020204" pitchFamily="34" charset="0"/>
              <a:buChar char="•"/>
            </a:pPr>
            <a:r>
              <a:rPr lang="en-US" sz="2000" dirty="0">
                <a:solidFill>
                  <a:srgbClr val="000000"/>
                </a:solidFill>
              </a:rPr>
              <a:t>  </a:t>
            </a:r>
            <a:r>
              <a:rPr lang="en-US" sz="2000" b="0" i="0" u="none" strike="noStrike" dirty="0">
                <a:solidFill>
                  <a:srgbClr val="000000"/>
                </a:solidFill>
                <a:effectLst/>
              </a:rPr>
              <a:t>Access OSSC resources</a:t>
            </a:r>
            <a:r>
              <a:rPr lang="en-US" sz="2000" b="0" i="0" dirty="0">
                <a:solidFill>
                  <a:srgbClr val="000000"/>
                </a:solidFill>
                <a:effectLst/>
              </a:rPr>
              <a:t>​</a:t>
            </a:r>
            <a:endParaRPr lang="en-US" sz="2000" b="0" i="0" dirty="0">
              <a:solidFill>
                <a:srgbClr val="000000"/>
              </a:solidFill>
              <a:effectLst/>
              <a:ea typeface="Calibri"/>
              <a:cs typeface="Calibri"/>
            </a:endParaRPr>
          </a:p>
          <a:p>
            <a:pPr fontAlgn="base">
              <a:lnSpc>
                <a:spcPts val="1650"/>
              </a:lnSpc>
              <a:buFont typeface="Arial" panose="020B0604020202020204" pitchFamily="34" charset="0"/>
              <a:buChar char="•"/>
            </a:pPr>
            <a:r>
              <a:rPr lang="en-US" sz="2000" dirty="0">
                <a:solidFill>
                  <a:srgbClr val="000000"/>
                </a:solidFill>
              </a:rPr>
              <a:t>  </a:t>
            </a:r>
            <a:r>
              <a:rPr lang="en-US" sz="2000" b="0" i="0" u="none" strike="noStrike" dirty="0">
                <a:solidFill>
                  <a:srgbClr val="000000"/>
                </a:solidFill>
                <a:effectLst/>
              </a:rPr>
              <a:t>Website Jobs Board</a:t>
            </a:r>
            <a:r>
              <a:rPr lang="en-US" sz="2000" b="0" i="0" dirty="0">
                <a:solidFill>
                  <a:srgbClr val="000000"/>
                </a:solidFill>
                <a:effectLst/>
              </a:rPr>
              <a:t>​</a:t>
            </a:r>
            <a:endParaRPr lang="en-US" sz="2000" b="0" i="0" dirty="0">
              <a:solidFill>
                <a:srgbClr val="000000"/>
              </a:solidFill>
              <a:effectLst/>
              <a:ea typeface="Calibri" panose="020F0502020204030204"/>
              <a:cs typeface="Calibri" panose="020F0502020204030204"/>
            </a:endParaRPr>
          </a:p>
          <a:p>
            <a:pPr fontAlgn="base">
              <a:lnSpc>
                <a:spcPts val="1650"/>
              </a:lnSpc>
              <a:buFont typeface="Arial" panose="020B0604020202020204" pitchFamily="34" charset="0"/>
              <a:buChar char="•"/>
            </a:pPr>
            <a:r>
              <a:rPr lang="en-US" sz="2000" dirty="0">
                <a:solidFill>
                  <a:srgbClr val="000000"/>
                </a:solidFill>
              </a:rPr>
              <a:t>  </a:t>
            </a:r>
            <a:r>
              <a:rPr lang="en-US" sz="2000" b="0" i="0" u="none" strike="noStrike" dirty="0">
                <a:solidFill>
                  <a:srgbClr val="000000"/>
                </a:solidFill>
                <a:effectLst/>
              </a:rPr>
              <a:t>Website Membership Directory</a:t>
            </a:r>
            <a:r>
              <a:rPr lang="en-US" sz="2000" b="0" i="0" dirty="0">
                <a:solidFill>
                  <a:srgbClr val="000000"/>
                </a:solidFill>
                <a:effectLst/>
              </a:rPr>
              <a:t>​</a:t>
            </a:r>
            <a:endParaRPr lang="en-US" sz="2000" b="0" i="0" dirty="0">
              <a:solidFill>
                <a:srgbClr val="000000"/>
              </a:solidFill>
              <a:effectLst/>
              <a:ea typeface="Calibri"/>
              <a:cs typeface="Calibri"/>
            </a:endParaRPr>
          </a:p>
          <a:p>
            <a:pPr fontAlgn="base">
              <a:lnSpc>
                <a:spcPts val="1800"/>
              </a:lnSpc>
              <a:buFont typeface="Arial" panose="020B0604020202020204" pitchFamily="34" charset="0"/>
              <a:buChar char="•"/>
            </a:pPr>
            <a:r>
              <a:rPr lang="en-US" sz="2000" dirty="0">
                <a:solidFill>
                  <a:srgbClr val="000000"/>
                </a:solidFill>
              </a:rPr>
              <a:t>  </a:t>
            </a:r>
            <a:r>
              <a:rPr lang="en-US" sz="2000" b="0" i="0" u="none" strike="noStrike" dirty="0">
                <a:solidFill>
                  <a:srgbClr val="000000"/>
                </a:solidFill>
                <a:effectLst/>
              </a:rPr>
              <a:t>Engage with optical industry peers</a:t>
            </a:r>
            <a:r>
              <a:rPr lang="en-US" sz="2000" b="0" i="0" dirty="0">
                <a:solidFill>
                  <a:srgbClr val="000000"/>
                </a:solidFill>
                <a:effectLst/>
              </a:rPr>
              <a:t>​</a:t>
            </a:r>
          </a:p>
          <a:p>
            <a:pPr fontAlgn="base">
              <a:lnSpc>
                <a:spcPts val="1800"/>
              </a:lnSpc>
              <a:buFont typeface="Arial" panose="020B0604020202020204" pitchFamily="34" charset="0"/>
              <a:buChar char="•"/>
            </a:pPr>
            <a:r>
              <a:rPr lang="en-US" sz="2000" dirty="0">
                <a:solidFill>
                  <a:srgbClr val="000000"/>
                </a:solidFill>
              </a:rPr>
              <a:t>  </a:t>
            </a:r>
            <a:r>
              <a:rPr lang="en-US" sz="2000" b="0" i="0" u="none" strike="noStrike" dirty="0">
                <a:solidFill>
                  <a:srgbClr val="000000"/>
                </a:solidFill>
                <a:effectLst/>
              </a:rPr>
              <a:t>Receive various discounts</a:t>
            </a:r>
            <a:r>
              <a:rPr lang="en-US" sz="2000" b="0" i="0" dirty="0">
                <a:solidFill>
                  <a:srgbClr val="000000"/>
                </a:solidFill>
                <a:effectLst/>
              </a:rPr>
              <a:t>​ with our education partners</a:t>
            </a:r>
          </a:p>
        </p:txBody>
      </p:sp>
      <p:sp>
        <p:nvSpPr>
          <p:cNvPr id="11" name="TextBox 10">
            <a:extLst>
              <a:ext uri="{FF2B5EF4-FFF2-40B4-BE49-F238E27FC236}">
                <a16:creationId xmlns:a16="http://schemas.microsoft.com/office/drawing/2014/main" id="{F095D6BD-1654-E638-9DBB-E3609E2CF1C8}"/>
              </a:ext>
            </a:extLst>
          </p:cNvPr>
          <p:cNvSpPr txBox="1"/>
          <p:nvPr/>
        </p:nvSpPr>
        <p:spPr>
          <a:xfrm>
            <a:off x="3373207" y="3631003"/>
            <a:ext cx="6059385" cy="1403974"/>
          </a:xfrm>
          <a:prstGeom prst="rect">
            <a:avLst/>
          </a:prstGeom>
          <a:noFill/>
        </p:spPr>
        <p:txBody>
          <a:bodyPr wrap="square" lIns="91440" tIns="45720" rIns="91440" bIns="45720" anchor="t">
            <a:spAutoFit/>
          </a:bodyPr>
          <a:lstStyle/>
          <a:p>
            <a:pPr algn="l" rtl="0" fontAlgn="base">
              <a:lnSpc>
                <a:spcPts val="2175"/>
              </a:lnSpc>
            </a:pPr>
            <a:r>
              <a:rPr lang="en-US" sz="2000" b="1" i="0" u="sng" dirty="0">
                <a:solidFill>
                  <a:srgbClr val="000000"/>
                </a:solidFill>
                <a:effectLst/>
                <a:latin typeface="Calibri" panose="020F0502020204030204" pitchFamily="34" charset="0"/>
              </a:rPr>
              <a:t>​Corporate Membership</a:t>
            </a:r>
            <a:endParaRPr lang="en-US" sz="2000" b="1" i="0" u="sng" dirty="0">
              <a:solidFill>
                <a:srgbClr val="000000"/>
              </a:solidFill>
              <a:effectLst/>
              <a:latin typeface="Arial" panose="020B0604020202020204" pitchFamily="34" charset="0"/>
            </a:endParaRPr>
          </a:p>
          <a:p>
            <a:pPr fontAlgn="base">
              <a:lnSpc>
                <a:spcPts val="1950"/>
              </a:lnSpc>
              <a:buFont typeface="Arial" panose="020B0604020202020204" pitchFamily="34" charset="0"/>
              <a:buChar char="•"/>
            </a:pPr>
            <a:r>
              <a:rPr lang="en-US" sz="2000" dirty="0">
                <a:solidFill>
                  <a:srgbClr val="000000"/>
                </a:solidFill>
                <a:latin typeface="Calibri"/>
                <a:ea typeface="Calibri"/>
                <a:cs typeface="Calibri"/>
              </a:rPr>
              <a:t>  </a:t>
            </a:r>
            <a:r>
              <a:rPr lang="en-US" sz="2000" b="0" i="0" u="none" strike="noStrike" dirty="0">
                <a:solidFill>
                  <a:srgbClr val="000000"/>
                </a:solidFill>
                <a:effectLst/>
                <a:latin typeface="Calibri"/>
                <a:ea typeface="Calibri"/>
                <a:cs typeface="Calibri"/>
              </a:rPr>
              <a:t>Promotion on OSSC website</a:t>
            </a:r>
            <a:r>
              <a:rPr lang="en-US" sz="2000" b="0" i="0" dirty="0">
                <a:solidFill>
                  <a:srgbClr val="000000"/>
                </a:solidFill>
                <a:effectLst/>
                <a:latin typeface="Calibri"/>
                <a:ea typeface="Calibri"/>
                <a:cs typeface="Calibri"/>
              </a:rPr>
              <a:t>​</a:t>
            </a:r>
          </a:p>
          <a:p>
            <a:pPr fontAlgn="base">
              <a:lnSpc>
                <a:spcPts val="1950"/>
              </a:lnSpc>
              <a:buFont typeface="Arial" panose="020B0604020202020204" pitchFamily="34" charset="0"/>
              <a:buChar char="•"/>
            </a:pPr>
            <a:r>
              <a:rPr lang="en-US" sz="2000" dirty="0">
                <a:solidFill>
                  <a:srgbClr val="000000"/>
                </a:solidFill>
                <a:latin typeface="Calibri"/>
                <a:ea typeface="Calibri"/>
                <a:cs typeface="Calibri"/>
              </a:rPr>
              <a:t>  </a:t>
            </a:r>
            <a:r>
              <a:rPr lang="en-US" sz="2000" b="0" i="0" u="none" strike="noStrike" dirty="0">
                <a:solidFill>
                  <a:srgbClr val="000000"/>
                </a:solidFill>
                <a:effectLst/>
                <a:latin typeface="Calibri"/>
                <a:ea typeface="Calibri"/>
                <a:cs typeface="Calibri"/>
              </a:rPr>
              <a:t>Promotion on OSSC Social Media </a:t>
            </a:r>
            <a:endParaRPr lang="en-US" sz="2000" dirty="0">
              <a:solidFill>
                <a:srgbClr val="000000"/>
              </a:solidFill>
              <a:latin typeface="Calibri"/>
              <a:ea typeface="Calibri"/>
              <a:cs typeface="Calibri"/>
            </a:endParaRPr>
          </a:p>
          <a:p>
            <a:pPr>
              <a:lnSpc>
                <a:spcPts val="1950"/>
              </a:lnSpc>
              <a:buFont typeface="Arial" panose="020B0604020202020204" pitchFamily="34" charset="0"/>
              <a:buChar char="•"/>
            </a:pPr>
            <a:r>
              <a:rPr lang="en-US" sz="2000" dirty="0">
                <a:solidFill>
                  <a:srgbClr val="000000"/>
                </a:solidFill>
                <a:latin typeface="Calibri"/>
                <a:ea typeface="Calibri"/>
                <a:cs typeface="Calibri"/>
              </a:rPr>
              <a:t>  </a:t>
            </a:r>
            <a:r>
              <a:rPr lang="en-US" sz="2000" b="0" i="0" u="none" strike="noStrike" dirty="0">
                <a:solidFill>
                  <a:srgbClr val="000000"/>
                </a:solidFill>
                <a:effectLst/>
                <a:latin typeface="Calibri"/>
                <a:ea typeface="Calibri"/>
                <a:cs typeface="Calibri"/>
              </a:rPr>
              <a:t>Complementary Corporate Appreciation Table</a:t>
            </a:r>
            <a:r>
              <a:rPr lang="en-US" sz="2000" b="0" i="0" dirty="0">
                <a:solidFill>
                  <a:srgbClr val="000000"/>
                </a:solidFill>
                <a:effectLst/>
                <a:latin typeface="Calibri"/>
                <a:ea typeface="Calibri"/>
                <a:cs typeface="Calibri"/>
              </a:rPr>
              <a:t>​</a:t>
            </a:r>
            <a:endParaRPr lang="en-US"/>
          </a:p>
          <a:p>
            <a:pPr fontAlgn="base">
              <a:lnSpc>
                <a:spcPts val="1950"/>
              </a:lnSpc>
              <a:buFont typeface="Arial" panose="020B0604020202020204" pitchFamily="34" charset="0"/>
              <a:buChar char="•"/>
            </a:pPr>
            <a:r>
              <a:rPr lang="en-US" sz="2000" dirty="0">
                <a:solidFill>
                  <a:srgbClr val="000000"/>
                </a:solidFill>
                <a:latin typeface="Calibri"/>
                <a:ea typeface="Calibri"/>
                <a:cs typeface="Calibri"/>
              </a:rPr>
              <a:t>  </a:t>
            </a:r>
            <a:r>
              <a:rPr lang="en-US" sz="2000" b="0" i="0" u="none" strike="noStrike" dirty="0">
                <a:solidFill>
                  <a:srgbClr val="000000"/>
                </a:solidFill>
                <a:effectLst/>
                <a:latin typeface="Calibri"/>
                <a:ea typeface="Calibri"/>
                <a:cs typeface="Calibri"/>
              </a:rPr>
              <a:t>Promotion in OSSC Newsletter</a:t>
            </a:r>
            <a:r>
              <a:rPr lang="en-US" b="0" i="0" dirty="0">
                <a:solidFill>
                  <a:srgbClr val="000000"/>
                </a:solidFill>
                <a:effectLst/>
                <a:latin typeface="Calibri"/>
                <a:ea typeface="Calibri"/>
                <a:cs typeface="Calibri"/>
              </a:rPr>
              <a:t>​</a:t>
            </a:r>
          </a:p>
        </p:txBody>
      </p:sp>
      <p:sp>
        <p:nvSpPr>
          <p:cNvPr id="12" name="TextBox 11">
            <a:extLst>
              <a:ext uri="{FF2B5EF4-FFF2-40B4-BE49-F238E27FC236}">
                <a16:creationId xmlns:a16="http://schemas.microsoft.com/office/drawing/2014/main" id="{F1392A05-460A-29BD-6AB5-D535AF74D8D7}"/>
              </a:ext>
            </a:extLst>
          </p:cNvPr>
          <p:cNvSpPr txBox="1"/>
          <p:nvPr/>
        </p:nvSpPr>
        <p:spPr>
          <a:xfrm>
            <a:off x="6708051" y="1374641"/>
            <a:ext cx="4691961" cy="2415982"/>
          </a:xfrm>
          <a:prstGeom prst="rect">
            <a:avLst/>
          </a:prstGeom>
          <a:noFill/>
        </p:spPr>
        <p:txBody>
          <a:bodyPr wrap="square" lIns="91440" tIns="45720" rIns="91440" bIns="45720" anchor="t">
            <a:spAutoFit/>
          </a:bodyPr>
          <a:lstStyle/>
          <a:p>
            <a:pPr algn="l" rtl="0" fontAlgn="base">
              <a:lnSpc>
                <a:spcPts val="2175"/>
              </a:lnSpc>
            </a:pPr>
            <a:r>
              <a:rPr lang="en-US" sz="2000" b="1" i="0" u="sng" dirty="0">
                <a:solidFill>
                  <a:srgbClr val="000000"/>
                </a:solidFill>
                <a:effectLst/>
                <a:latin typeface="Calibri" panose="020F0502020204030204" pitchFamily="34" charset="0"/>
              </a:rPr>
              <a:t>​Student Membership</a:t>
            </a:r>
            <a:endParaRPr lang="en-US" sz="2000" b="1" i="0" u="sng" dirty="0">
              <a:solidFill>
                <a:srgbClr val="000000"/>
              </a:solidFill>
              <a:effectLst/>
              <a:latin typeface="Arial" panose="020B0604020202020204" pitchFamily="34" charset="0"/>
            </a:endParaRPr>
          </a:p>
          <a:p>
            <a:pPr fontAlgn="base">
              <a:lnSpc>
                <a:spcPts val="1800"/>
              </a:lnSpc>
              <a:buFont typeface="Arial" panose="020B0604020202020204" pitchFamily="34" charset="0"/>
              <a:buChar char="•"/>
            </a:pPr>
            <a:r>
              <a:rPr lang="en-US" sz="2000" dirty="0">
                <a:solidFill>
                  <a:srgbClr val="000000"/>
                </a:solidFill>
              </a:rPr>
              <a:t>  Access OSSC resources​</a:t>
            </a:r>
            <a:endParaRPr lang="en-US" sz="2000" dirty="0">
              <a:solidFill>
                <a:srgbClr val="000000"/>
              </a:solidFill>
              <a:ea typeface="Calibri"/>
              <a:cs typeface="Calibri"/>
            </a:endParaRPr>
          </a:p>
          <a:p>
            <a:pPr fontAlgn="base">
              <a:lnSpc>
                <a:spcPts val="1650"/>
              </a:lnSpc>
              <a:buFont typeface="Arial" panose="020B0604020202020204" pitchFamily="34" charset="0"/>
              <a:buChar char="•"/>
            </a:pPr>
            <a:r>
              <a:rPr lang="en-US" sz="2000" dirty="0">
                <a:solidFill>
                  <a:srgbClr val="000000"/>
                </a:solidFill>
              </a:rPr>
              <a:t>  Website Jobs Board​</a:t>
            </a:r>
            <a:endParaRPr lang="en-US" sz="2000" dirty="0">
              <a:solidFill>
                <a:srgbClr val="000000"/>
              </a:solidFill>
              <a:ea typeface="Calibri"/>
              <a:cs typeface="Calibri"/>
            </a:endParaRPr>
          </a:p>
          <a:p>
            <a:pPr fontAlgn="base">
              <a:lnSpc>
                <a:spcPts val="1650"/>
              </a:lnSpc>
              <a:buFont typeface="Arial" panose="020B0604020202020204" pitchFamily="34" charset="0"/>
              <a:buChar char="•"/>
            </a:pPr>
            <a:r>
              <a:rPr lang="en-US" sz="2000" dirty="0">
                <a:solidFill>
                  <a:srgbClr val="000000"/>
                </a:solidFill>
              </a:rPr>
              <a:t>  Website Membership Directory​</a:t>
            </a:r>
          </a:p>
          <a:p>
            <a:pPr fontAlgn="base">
              <a:lnSpc>
                <a:spcPts val="1800"/>
              </a:lnSpc>
              <a:buFont typeface="Arial" panose="020B0604020202020204" pitchFamily="34" charset="0"/>
              <a:buChar char="•"/>
            </a:pPr>
            <a:r>
              <a:rPr lang="en-US" sz="2000" dirty="0">
                <a:solidFill>
                  <a:srgbClr val="000000"/>
                </a:solidFill>
              </a:rPr>
              <a:t>  Engage with optical industry peers​</a:t>
            </a:r>
          </a:p>
          <a:p>
            <a:pPr fontAlgn="base">
              <a:lnSpc>
                <a:spcPts val="1800"/>
              </a:lnSpc>
              <a:buFont typeface="Arial" panose="020B0604020202020204" pitchFamily="34" charset="0"/>
              <a:buChar char="•"/>
            </a:pPr>
            <a:r>
              <a:rPr lang="en-US" sz="2000" dirty="0">
                <a:solidFill>
                  <a:srgbClr val="000000"/>
                </a:solidFill>
              </a:rPr>
              <a:t>  Receive various discounts​ with our education</a:t>
            </a:r>
          </a:p>
          <a:p>
            <a:pPr fontAlgn="base">
              <a:lnSpc>
                <a:spcPts val="1800"/>
              </a:lnSpc>
              <a:buFont typeface="Arial" panose="020B0604020202020204" pitchFamily="34" charset="0"/>
              <a:buChar char="•"/>
            </a:pPr>
            <a:r>
              <a:rPr lang="en-US" sz="1400" dirty="0">
                <a:solidFill>
                  <a:srgbClr val="FF0000"/>
                </a:solidFill>
              </a:rPr>
              <a:t>*Student membership includes discounted meals.  Student membership reserved for full time students only, contact Nicholas Croglio for information</a:t>
            </a:r>
          </a:p>
        </p:txBody>
      </p:sp>
      <p:sp>
        <p:nvSpPr>
          <p:cNvPr id="14" name="Rectangle 13">
            <a:extLst>
              <a:ext uri="{FF2B5EF4-FFF2-40B4-BE49-F238E27FC236}">
                <a16:creationId xmlns:a16="http://schemas.microsoft.com/office/drawing/2014/main" id="{B1777A8E-BB17-74B6-0A42-6E848B9BBF5D}"/>
              </a:ext>
            </a:extLst>
          </p:cNvPr>
          <p:cNvSpPr/>
          <p:nvPr/>
        </p:nvSpPr>
        <p:spPr>
          <a:xfrm>
            <a:off x="2755106" y="5235095"/>
            <a:ext cx="6681787" cy="10879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dirty="0"/>
              <a:t>All memberships can be handled through the website at </a:t>
            </a:r>
            <a:r>
              <a:rPr lang="en-US" sz="3600" b="1" dirty="0">
                <a:solidFill>
                  <a:srgbClr val="FF0000"/>
                </a:solidFill>
                <a:highlight>
                  <a:srgbClr val="FFFF00"/>
                </a:highlight>
              </a:rPr>
              <a:t>www.ossc.org</a:t>
            </a:r>
            <a:endParaRPr lang="en-US" sz="2800" b="1" dirty="0">
              <a:solidFill>
                <a:srgbClr val="FF0000"/>
              </a:solidFill>
              <a:highlight>
                <a:srgbClr val="FFFF00"/>
              </a:highlight>
            </a:endParaRPr>
          </a:p>
        </p:txBody>
      </p:sp>
      <p:pic>
        <p:nvPicPr>
          <p:cNvPr id="2050" name="Picture 2">
            <a:extLst>
              <a:ext uri="{FF2B5EF4-FFF2-40B4-BE49-F238E27FC236}">
                <a16:creationId xmlns:a16="http://schemas.microsoft.com/office/drawing/2014/main" id="{B5348C6E-F5E0-C2BE-21B7-B501A93733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22" y="4688365"/>
            <a:ext cx="2145305" cy="214530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76B15C31-200B-259D-A1E8-4ED1966C8AE2}"/>
              </a:ext>
            </a:extLst>
          </p:cNvPr>
          <p:cNvSpPr/>
          <p:nvPr/>
        </p:nvSpPr>
        <p:spPr>
          <a:xfrm>
            <a:off x="254364" y="4389003"/>
            <a:ext cx="2055019" cy="3915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Become a Member</a:t>
            </a:r>
            <a:endParaRPr lang="en-US" b="1" dirty="0">
              <a:solidFill>
                <a:srgbClr val="FF0000"/>
              </a:solidFill>
            </a:endParaRPr>
          </a:p>
        </p:txBody>
      </p:sp>
    </p:spTree>
    <p:extLst>
      <p:ext uri="{BB962C8B-B14F-4D97-AF65-F5344CB8AC3E}">
        <p14:creationId xmlns:p14="http://schemas.microsoft.com/office/powerpoint/2010/main" val="2784315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3212E-5C37-9261-F007-1CCF65C222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1B23D5-8A25-195C-504B-365FC5640318}"/>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607C0CC9-90EF-7299-928D-FBBE4786D02D}"/>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E61B8C1-642D-CE53-A670-27BA777D584B}"/>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B5335C27-D2AE-C148-1EBF-1438A8C9CBBF}"/>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CEC221F7-FDAC-A204-03C7-7878DF2EA714}"/>
              </a:ext>
            </a:extLst>
          </p:cNvPr>
          <p:cNvSpPr>
            <a:spLocks noGrp="1"/>
          </p:cNvSpPr>
          <p:nvPr/>
        </p:nvSpPr>
        <p:spPr>
          <a:xfrm>
            <a:off x="523419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Outreach </a:t>
            </a:r>
          </a:p>
        </p:txBody>
      </p:sp>
      <p:pic>
        <p:nvPicPr>
          <p:cNvPr id="3074" name="Picture 2">
            <a:extLst>
              <a:ext uri="{FF2B5EF4-FFF2-40B4-BE49-F238E27FC236}">
                <a16:creationId xmlns:a16="http://schemas.microsoft.com/office/drawing/2014/main" id="{579A3A44-A77C-2D6F-5696-642C9D3D4B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855" y="1609345"/>
            <a:ext cx="4819119" cy="335196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DB0069D8-FB3E-35DE-9C96-C72560B5C2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5974" y="1609344"/>
            <a:ext cx="3883313" cy="335196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9590A6-5813-38C2-1FBF-DD7EB97F51C6}"/>
              </a:ext>
            </a:extLst>
          </p:cNvPr>
          <p:cNvSpPr txBox="1"/>
          <p:nvPr/>
        </p:nvSpPr>
        <p:spPr>
          <a:xfrm>
            <a:off x="171449" y="5029200"/>
            <a:ext cx="11134725" cy="1477328"/>
          </a:xfrm>
          <a:prstGeom prst="rect">
            <a:avLst/>
          </a:prstGeom>
          <a:noFill/>
        </p:spPr>
        <p:txBody>
          <a:bodyPr wrap="square">
            <a:spAutoFit/>
          </a:bodyPr>
          <a:lstStyle/>
          <a:p>
            <a:pPr algn="l" rtl="0" fontAlgn="base">
              <a:buNone/>
            </a:pPr>
            <a:r>
              <a:rPr lang="en-US" sz="1800" b="0" i="0" u="none" strike="noStrike" dirty="0">
                <a:solidFill>
                  <a:srgbClr val="000000"/>
                </a:solidFill>
                <a:effectLst/>
                <a:latin typeface="Garamond" panose="02020404030301010803" pitchFamily="18" charset="0"/>
              </a:rPr>
              <a:t>“Vital Link is very appreciative for strong industry partners like the Optical Society of Southern California. Over the years the OSSC has provided support for the Vital Link Project Based Learning programs. This assisted Orange County students to prepare for the skills needed in the technology-based workforce.”</a:t>
            </a:r>
            <a:r>
              <a:rPr lang="en-US" sz="1800" b="0" i="0" dirty="0">
                <a:solidFill>
                  <a:srgbClr val="000000"/>
                </a:solidFill>
                <a:effectLst/>
                <a:latin typeface="Garamond" panose="02020404030301010803" pitchFamily="18" charset="0"/>
              </a:rPr>
              <a:t>​</a:t>
            </a:r>
            <a:endParaRPr lang="en-US" b="0" i="0" dirty="0">
              <a:solidFill>
                <a:srgbClr val="000000"/>
              </a:solidFill>
              <a:effectLst/>
              <a:latin typeface="Segoe UI" panose="020B0502040204020203" pitchFamily="34" charset="0"/>
            </a:endParaRPr>
          </a:p>
          <a:p>
            <a:pPr algn="l" rtl="0" fontAlgn="base">
              <a:buNone/>
            </a:pPr>
            <a:r>
              <a:rPr lang="en-US" sz="1800" b="0" i="0" u="none" strike="noStrike" dirty="0">
                <a:solidFill>
                  <a:srgbClr val="000000"/>
                </a:solidFill>
                <a:effectLst/>
                <a:latin typeface="Garamond" panose="02020404030301010803" pitchFamily="18" charset="0"/>
              </a:rPr>
              <a:t>							- April Barnes</a:t>
            </a:r>
            <a:r>
              <a:rPr lang="en-US" sz="1800" b="0" i="0" dirty="0">
                <a:solidFill>
                  <a:srgbClr val="000000"/>
                </a:solidFill>
                <a:effectLst/>
                <a:latin typeface="Garamond" panose="02020404030301010803" pitchFamily="18" charset="0"/>
              </a:rPr>
              <a:t>​</a:t>
            </a:r>
            <a:endParaRPr lang="en-US" b="0" i="0" dirty="0">
              <a:solidFill>
                <a:srgbClr val="000000"/>
              </a:solidFill>
              <a:effectLst/>
              <a:latin typeface="Segoe UI" panose="020B0502040204020203" pitchFamily="34" charset="0"/>
            </a:endParaRPr>
          </a:p>
          <a:p>
            <a:pPr algn="l" rtl="0" fontAlgn="base">
              <a:buNone/>
            </a:pPr>
            <a:r>
              <a:rPr lang="en-US" sz="1800" b="0" i="0" u="none" strike="noStrike" dirty="0">
                <a:solidFill>
                  <a:srgbClr val="000000"/>
                </a:solidFill>
                <a:effectLst/>
                <a:latin typeface="Garamond" panose="02020404030301010803" pitchFamily="18" charset="0"/>
              </a:rPr>
              <a:t>							President, Vital Link</a:t>
            </a:r>
            <a:r>
              <a:rPr lang="en-US" sz="1800" b="0" i="0" dirty="0">
                <a:solidFill>
                  <a:srgbClr val="000000"/>
                </a:solidFill>
                <a:effectLst/>
                <a:latin typeface="Garamond" panose="02020404030301010803" pitchFamily="18" charset="0"/>
              </a:rPr>
              <a:t>​</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3049703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2C8C6-F54E-5D56-F22E-2CF831C6576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418351-EA06-A35F-5776-A64ADB916A1E}"/>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56EE0FF9-051F-308C-4FB7-493A67F5518A}"/>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36C14E2-6D81-436A-550C-8AE97AE87C25}"/>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3">
            <a:extLst>
              <a:ext uri="{FF2B5EF4-FFF2-40B4-BE49-F238E27FC236}">
                <a16:creationId xmlns:a16="http://schemas.microsoft.com/office/drawing/2014/main" id="{8E2BCFC9-DFE4-FC36-D8C9-004528F025E1}"/>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6" name="Title 1">
            <a:extLst>
              <a:ext uri="{FF2B5EF4-FFF2-40B4-BE49-F238E27FC236}">
                <a16:creationId xmlns:a16="http://schemas.microsoft.com/office/drawing/2014/main" id="{7627738E-7457-6149-24BD-DE49868312E7}"/>
              </a:ext>
            </a:extLst>
          </p:cNvPr>
          <p:cNvSpPr>
            <a:spLocks noGrp="1"/>
          </p:cNvSpPr>
          <p:nvPr/>
        </p:nvSpPr>
        <p:spPr>
          <a:xfrm>
            <a:off x="5234198" y="385558"/>
            <a:ext cx="4705330" cy="838227"/>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4400" dirty="0">
                <a:solidFill>
                  <a:schemeClr val="tx1"/>
                </a:solidFill>
                <a:latin typeface="+mn-lt"/>
              </a:rPr>
              <a:t>Outreach </a:t>
            </a:r>
          </a:p>
        </p:txBody>
      </p:sp>
      <p:pic>
        <p:nvPicPr>
          <p:cNvPr id="4099" name="Picture 3">
            <a:extLst>
              <a:ext uri="{FF2B5EF4-FFF2-40B4-BE49-F238E27FC236}">
                <a16:creationId xmlns:a16="http://schemas.microsoft.com/office/drawing/2014/main" id="{6692B874-64C5-9A55-5773-ACB06ECE38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133" y="4407898"/>
            <a:ext cx="3727233" cy="202633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a:extLst>
              <a:ext uri="{FF2B5EF4-FFF2-40B4-BE49-F238E27FC236}">
                <a16:creationId xmlns:a16="http://schemas.microsoft.com/office/drawing/2014/main" id="{7FDC9254-1232-8391-7F08-E5C9354C0B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467" y="3624172"/>
            <a:ext cx="4187169" cy="281005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2CFE5B8A-68B1-AFB0-096E-9F42DA3EC1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38365" y="3893586"/>
            <a:ext cx="3316139" cy="254652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a:extLst>
              <a:ext uri="{FF2B5EF4-FFF2-40B4-BE49-F238E27FC236}">
                <a16:creationId xmlns:a16="http://schemas.microsoft.com/office/drawing/2014/main" id="{FB620B07-659F-0C32-E592-63B6CF4DB9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2751" y="1609344"/>
            <a:ext cx="2541753" cy="229389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B29A0857-51B9-A395-5933-97FAAF07A9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2934" y="1609344"/>
            <a:ext cx="3966454" cy="2798554"/>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a:extLst>
              <a:ext uri="{FF2B5EF4-FFF2-40B4-BE49-F238E27FC236}">
                <a16:creationId xmlns:a16="http://schemas.microsoft.com/office/drawing/2014/main" id="{BC8CFCC6-6A7A-8C9A-186C-6D9565C23D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1691" y="1605677"/>
            <a:ext cx="4353935" cy="2022161"/>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32688817-86DB-363D-D9EA-02547ED6320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900050" y="-3086100"/>
            <a:ext cx="3209925" cy="292417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0CCA1538-FF0C-FDDE-132E-CC9CCE255F4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6467" y="1609344"/>
            <a:ext cx="2341891" cy="208545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9C9B443-13B5-1BEC-84DF-CBEC61D0C65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13187" y="3459162"/>
            <a:ext cx="1186006" cy="115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234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36886-E1A8-BE62-42D4-8DE8C7503D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E99F40-792A-8A3B-16EF-C5F4D41ED45F}"/>
              </a:ext>
            </a:extLst>
          </p:cNvPr>
          <p:cNvPicPr>
            <a:picLocks noChangeAspect="1"/>
          </p:cNvPicPr>
          <p:nvPr/>
        </p:nvPicPr>
        <p:blipFill>
          <a:blip r:embed="rId2"/>
          <a:stretch>
            <a:fillRect/>
          </a:stretch>
        </p:blipFill>
        <p:spPr>
          <a:xfrm>
            <a:off x="0" y="0"/>
            <a:ext cx="3175185" cy="1351609"/>
          </a:xfrm>
          <a:prstGeom prst="rect">
            <a:avLst/>
          </a:prstGeom>
        </p:spPr>
      </p:pic>
      <p:sp>
        <p:nvSpPr>
          <p:cNvPr id="4" name="Rectangle 3">
            <a:extLst>
              <a:ext uri="{FF2B5EF4-FFF2-40B4-BE49-F238E27FC236}">
                <a16:creationId xmlns:a16="http://schemas.microsoft.com/office/drawing/2014/main" id="{A0850173-20A8-D2A9-F5C1-8B62BDF02250}"/>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CA84125-2BCD-2FA0-0A5F-333F034BF8E3}"/>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6" name="Picture 10">
            <a:extLst>
              <a:ext uri="{FF2B5EF4-FFF2-40B4-BE49-F238E27FC236}">
                <a16:creationId xmlns:a16="http://schemas.microsoft.com/office/drawing/2014/main" id="{F7F48A99-7186-EBD9-0762-EA3EAF106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0050" y="-3086100"/>
            <a:ext cx="3209925" cy="29241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1B9D068-0703-923E-6E81-703C78425EC7}"/>
              </a:ext>
            </a:extLst>
          </p:cNvPr>
          <p:cNvPicPr>
            <a:picLocks noChangeAspect="1"/>
          </p:cNvPicPr>
          <p:nvPr/>
        </p:nvPicPr>
        <p:blipFill>
          <a:blip r:embed="rId4"/>
          <a:stretch>
            <a:fillRect/>
          </a:stretch>
        </p:blipFill>
        <p:spPr>
          <a:xfrm>
            <a:off x="8219515" y="65274"/>
            <a:ext cx="3171266" cy="1236570"/>
          </a:xfrm>
          <a:prstGeom prst="rect">
            <a:avLst/>
          </a:prstGeom>
        </p:spPr>
      </p:pic>
      <p:sp>
        <p:nvSpPr>
          <p:cNvPr id="7" name="TextBox 6">
            <a:extLst>
              <a:ext uri="{FF2B5EF4-FFF2-40B4-BE49-F238E27FC236}">
                <a16:creationId xmlns:a16="http://schemas.microsoft.com/office/drawing/2014/main" id="{C76A10F6-4818-AF83-AC65-4B34F51F46CF}"/>
              </a:ext>
            </a:extLst>
          </p:cNvPr>
          <p:cNvSpPr txBox="1"/>
          <p:nvPr/>
        </p:nvSpPr>
        <p:spPr>
          <a:xfrm>
            <a:off x="777585" y="6313755"/>
            <a:ext cx="94728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FF0000"/>
                </a:solidFill>
                <a:ea typeface="Calibri"/>
                <a:cs typeface="Calibri"/>
              </a:rPr>
              <a:t>Quantum Education with </a:t>
            </a:r>
            <a:r>
              <a:rPr lang="en-US" sz="2000" b="1" dirty="0" err="1">
                <a:solidFill>
                  <a:srgbClr val="FF0000"/>
                </a:solidFill>
                <a:ea typeface="Calibri"/>
                <a:cs typeface="Calibri"/>
              </a:rPr>
              <a:t>Qubi</a:t>
            </a:r>
            <a:r>
              <a:rPr lang="en-US" sz="2000" b="1" dirty="0">
                <a:solidFill>
                  <a:srgbClr val="FF0000"/>
                </a:solidFill>
                <a:ea typeface="Calibri"/>
                <a:cs typeface="Calibri"/>
              </a:rPr>
              <a:t> by </a:t>
            </a:r>
            <a:r>
              <a:rPr lang="en-US" sz="2000" b="1" dirty="0" err="1">
                <a:solidFill>
                  <a:srgbClr val="FF0000"/>
                </a:solidFill>
                <a:ea typeface="Calibri"/>
                <a:cs typeface="Calibri"/>
              </a:rPr>
              <a:t>qolour</a:t>
            </a:r>
            <a:r>
              <a:rPr lang="en-US" sz="2000" b="1" dirty="0">
                <a:solidFill>
                  <a:srgbClr val="FF0000"/>
                </a:solidFill>
                <a:ea typeface="Calibri"/>
                <a:cs typeface="Calibri"/>
              </a:rPr>
              <a:t> here now in LA, Orange &amp; San Diego Counties</a:t>
            </a:r>
          </a:p>
        </p:txBody>
      </p:sp>
      <p:pic>
        <p:nvPicPr>
          <p:cNvPr id="8" name="Picture 7">
            <a:extLst>
              <a:ext uri="{FF2B5EF4-FFF2-40B4-BE49-F238E27FC236}">
                <a16:creationId xmlns:a16="http://schemas.microsoft.com/office/drawing/2014/main" id="{7AE3B766-F01E-52C5-497D-262C2DC20F65}"/>
              </a:ext>
            </a:extLst>
          </p:cNvPr>
          <p:cNvPicPr>
            <a:picLocks noChangeAspect="1"/>
          </p:cNvPicPr>
          <p:nvPr/>
        </p:nvPicPr>
        <p:blipFill>
          <a:blip r:embed="rId5"/>
          <a:stretch>
            <a:fillRect/>
          </a:stretch>
        </p:blipFill>
        <p:spPr>
          <a:xfrm>
            <a:off x="949890" y="1346956"/>
            <a:ext cx="9300576" cy="4894772"/>
          </a:xfrm>
          <a:prstGeom prst="rect">
            <a:avLst/>
          </a:prstGeom>
        </p:spPr>
      </p:pic>
      <p:pic>
        <p:nvPicPr>
          <p:cNvPr id="10" name="Picture 9">
            <a:extLst>
              <a:ext uri="{FF2B5EF4-FFF2-40B4-BE49-F238E27FC236}">
                <a16:creationId xmlns:a16="http://schemas.microsoft.com/office/drawing/2014/main" id="{6C49BB8C-F1B8-0C5F-561E-8C66AC383DA6}"/>
              </a:ext>
            </a:extLst>
          </p:cNvPr>
          <p:cNvPicPr>
            <a:picLocks noChangeAspect="1"/>
          </p:cNvPicPr>
          <p:nvPr/>
        </p:nvPicPr>
        <p:blipFill>
          <a:blip r:embed="rId6"/>
          <a:stretch>
            <a:fillRect/>
          </a:stretch>
        </p:blipFill>
        <p:spPr>
          <a:xfrm>
            <a:off x="10179235" y="4759890"/>
            <a:ext cx="2094435" cy="2056357"/>
          </a:xfrm>
          <a:prstGeom prst="rect">
            <a:avLst/>
          </a:prstGeom>
        </p:spPr>
      </p:pic>
    </p:spTree>
    <p:extLst>
      <p:ext uri="{BB962C8B-B14F-4D97-AF65-F5344CB8AC3E}">
        <p14:creationId xmlns:p14="http://schemas.microsoft.com/office/powerpoint/2010/main" val="3897871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4F28C-0EFA-E9A6-3F59-B7FC9E1C4DCA}"/>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D934F218-5412-5DBA-55BC-EDBD1D97FA63}"/>
              </a:ext>
            </a:extLst>
          </p:cNvPr>
          <p:cNvGraphicFramePr>
            <a:graphicFrameLocks noGrp="1"/>
          </p:cNvGraphicFramePr>
          <p:nvPr>
            <p:extLst>
              <p:ext uri="{D42A27DB-BD31-4B8C-83A1-F6EECF244321}">
                <p14:modId xmlns:p14="http://schemas.microsoft.com/office/powerpoint/2010/main" val="1871979948"/>
              </p:ext>
            </p:extLst>
          </p:nvPr>
        </p:nvGraphicFramePr>
        <p:xfrm>
          <a:off x="1963008" y="2139526"/>
          <a:ext cx="8093456" cy="340360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30758790"/>
                    </a:ext>
                  </a:extLst>
                </a:gridCol>
                <a:gridCol w="7023608">
                  <a:extLst>
                    <a:ext uri="{9D8B030D-6E8A-4147-A177-3AD203B41FA5}">
                      <a16:colId xmlns:a16="http://schemas.microsoft.com/office/drawing/2014/main" val="3897608448"/>
                    </a:ext>
                  </a:extLst>
                </a:gridCol>
              </a:tblGrid>
              <a:tr h="370840">
                <a:tc>
                  <a:txBody>
                    <a:bodyPr/>
                    <a:lstStyle/>
                    <a:p>
                      <a:pPr algn="ctr"/>
                      <a:r>
                        <a:rPr lang="en-US" dirty="0"/>
                        <a:t>Time </a:t>
                      </a:r>
                    </a:p>
                  </a:txBody>
                  <a:tcPr/>
                </a:tc>
                <a:tc>
                  <a:txBody>
                    <a:bodyPr/>
                    <a:lstStyle/>
                    <a:p>
                      <a:pPr algn="ctr"/>
                      <a:r>
                        <a:rPr lang="en-US" dirty="0"/>
                        <a:t>Event</a:t>
                      </a:r>
                    </a:p>
                  </a:txBody>
                  <a:tcPr/>
                </a:tc>
                <a:extLst>
                  <a:ext uri="{0D108BD9-81ED-4DB2-BD59-A6C34878D82A}">
                    <a16:rowId xmlns:a16="http://schemas.microsoft.com/office/drawing/2014/main" val="3496809680"/>
                  </a:ext>
                </a:extLst>
              </a:tr>
              <a:tr h="370840">
                <a:tc>
                  <a:txBody>
                    <a:bodyPr/>
                    <a:lstStyle/>
                    <a:p>
                      <a:pPr algn="ctr"/>
                      <a:r>
                        <a:rPr lang="en-US" dirty="0">
                          <a:solidFill>
                            <a:schemeClr val="bg2">
                              <a:lumMod val="75000"/>
                            </a:schemeClr>
                          </a:solidFill>
                        </a:rPr>
                        <a:t>3:00PM</a:t>
                      </a:r>
                    </a:p>
                  </a:txBody>
                  <a:tcPr anchor="ctr"/>
                </a:tc>
                <a:tc>
                  <a:txBody>
                    <a:bodyPr/>
                    <a:lstStyle/>
                    <a:p>
                      <a:r>
                        <a:rPr lang="en-US" dirty="0">
                          <a:solidFill>
                            <a:schemeClr val="bg2">
                              <a:lumMod val="75000"/>
                            </a:schemeClr>
                          </a:solidFill>
                        </a:rPr>
                        <a:t>Reception &amp; Refreshments</a:t>
                      </a:r>
                    </a:p>
                  </a:txBody>
                  <a:tcPr/>
                </a:tc>
                <a:extLst>
                  <a:ext uri="{0D108BD9-81ED-4DB2-BD59-A6C34878D82A}">
                    <a16:rowId xmlns:a16="http://schemas.microsoft.com/office/drawing/2014/main" val="998380093"/>
                  </a:ext>
                </a:extLst>
              </a:tr>
              <a:tr h="370840">
                <a:tc>
                  <a:txBody>
                    <a:bodyPr/>
                    <a:lstStyle/>
                    <a:p>
                      <a:pPr algn="ctr"/>
                      <a:r>
                        <a:rPr lang="en-US" dirty="0">
                          <a:solidFill>
                            <a:schemeClr val="bg2">
                              <a:lumMod val="75000"/>
                            </a:schemeClr>
                          </a:solidFill>
                        </a:rPr>
                        <a:t>3:15PM</a:t>
                      </a:r>
                    </a:p>
                  </a:txBody>
                  <a:tcPr anchor="ctr"/>
                </a:tc>
                <a:tc>
                  <a:txBody>
                    <a:bodyPr/>
                    <a:lstStyle/>
                    <a:p>
                      <a:r>
                        <a:rPr lang="en-US" sz="1800" kern="1200" dirty="0">
                          <a:solidFill>
                            <a:schemeClr val="bg2">
                              <a:lumMod val="75000"/>
                            </a:schemeClr>
                          </a:solidFill>
                          <a:effectLst/>
                          <a:latin typeface="+mn-lt"/>
                          <a:ea typeface="+mn-ea"/>
                          <a:cs typeface="+mn-cs"/>
                        </a:rPr>
                        <a:t>Photonics Engineering Lab tours</a:t>
                      </a:r>
                      <a:endParaRPr lang="en-US" dirty="0">
                        <a:solidFill>
                          <a:schemeClr val="bg2">
                            <a:lumMod val="75000"/>
                          </a:schemeClr>
                        </a:solidFill>
                      </a:endParaRPr>
                    </a:p>
                  </a:txBody>
                  <a:tcPr/>
                </a:tc>
                <a:extLst>
                  <a:ext uri="{0D108BD9-81ED-4DB2-BD59-A6C34878D82A}">
                    <a16:rowId xmlns:a16="http://schemas.microsoft.com/office/drawing/2014/main" val="1586468452"/>
                  </a:ext>
                </a:extLst>
              </a:tr>
              <a:tr h="370840">
                <a:tc>
                  <a:txBody>
                    <a:bodyPr/>
                    <a:lstStyle/>
                    <a:p>
                      <a:pPr algn="ctr"/>
                      <a:r>
                        <a:rPr lang="en-US" dirty="0">
                          <a:solidFill>
                            <a:schemeClr val="bg2">
                              <a:lumMod val="75000"/>
                            </a:schemeClr>
                          </a:solidFill>
                        </a:rPr>
                        <a:t>4:30PM</a:t>
                      </a:r>
                    </a:p>
                  </a:txBody>
                  <a:tcPr anchor="ctr"/>
                </a:tc>
                <a:tc>
                  <a:txBody>
                    <a:bodyPr/>
                    <a:lstStyle/>
                    <a:p>
                      <a:r>
                        <a:rPr lang="en-US" sz="1800" kern="1200" dirty="0">
                          <a:solidFill>
                            <a:schemeClr val="bg2">
                              <a:lumMod val="75000"/>
                            </a:schemeClr>
                          </a:solidFill>
                          <a:effectLst/>
                          <a:latin typeface="+mn-lt"/>
                          <a:ea typeface="+mn-ea"/>
                          <a:cs typeface="+mn-cs"/>
                        </a:rPr>
                        <a:t>OSSC + UCSD SPIE business</a:t>
                      </a:r>
                      <a:endParaRPr lang="en-US" dirty="0">
                        <a:solidFill>
                          <a:schemeClr val="bg2">
                            <a:lumMod val="75000"/>
                          </a:schemeClr>
                        </a:solidFill>
                      </a:endParaRPr>
                    </a:p>
                  </a:txBody>
                  <a:tcPr/>
                </a:tc>
                <a:extLst>
                  <a:ext uri="{0D108BD9-81ED-4DB2-BD59-A6C34878D82A}">
                    <a16:rowId xmlns:a16="http://schemas.microsoft.com/office/drawing/2014/main" val="2838662269"/>
                  </a:ext>
                </a:extLst>
              </a:tr>
              <a:tr h="273050">
                <a:tc>
                  <a:txBody>
                    <a:bodyPr/>
                    <a:lstStyle/>
                    <a:p>
                      <a:pPr algn="ctr"/>
                      <a:r>
                        <a:rPr lang="en-US" dirty="0"/>
                        <a:t>5:00PM</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dirty="0"/>
                        <a:t>Speaker Introduction</a:t>
                      </a:r>
                      <a:br>
                        <a:rPr lang="en-US" dirty="0"/>
                      </a:br>
                      <a:r>
                        <a:rPr lang="en-US" sz="1800" b="1" i="0" kern="1200" dirty="0">
                          <a:solidFill>
                            <a:schemeClr val="dk1"/>
                          </a:solidFill>
                          <a:effectLst/>
                          <a:latin typeface="+mn-lt"/>
                          <a:ea typeface="+mn-ea"/>
                          <a:cs typeface="+mn-cs"/>
                        </a:rPr>
                        <a:t>Scaling Lasers &amp; Photonics Technologies</a:t>
                      </a:r>
                    </a:p>
                    <a:p>
                      <a:pPr marL="0" marR="0" lvl="0" indent="0" algn="l" rtl="0" eaLnBrk="1" fontAlgn="auto" latinLnBrk="0" hangingPunct="1">
                        <a:lnSpc>
                          <a:spcPct val="100000"/>
                        </a:lnSpc>
                        <a:spcBef>
                          <a:spcPts val="0"/>
                        </a:spcBef>
                        <a:spcAft>
                          <a:spcPts val="0"/>
                        </a:spcAft>
                        <a:buClrTx/>
                        <a:buSzTx/>
                        <a:buFontTx/>
                        <a:buNone/>
                      </a:pPr>
                      <a:r>
                        <a:rPr lang="en-US" sz="1800" b="1" i="0" kern="1200" dirty="0">
                          <a:solidFill>
                            <a:schemeClr val="dk1"/>
                          </a:solidFill>
                          <a:effectLst/>
                          <a:latin typeface="+mn-lt"/>
                          <a:ea typeface="+mn-ea"/>
                          <a:cs typeface="+mn-cs"/>
                        </a:rPr>
                        <a:t>From the Lab to the Quantum Market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Tim Day, </a:t>
                      </a:r>
                      <a:r>
                        <a:rPr lang="en-US" sz="1800" b="0" i="0" kern="1200" dirty="0">
                          <a:solidFill>
                            <a:schemeClr val="dk1"/>
                          </a:solidFill>
                          <a:effectLst/>
                          <a:latin typeface="+mn-lt"/>
                          <a:ea typeface="+mn-ea"/>
                          <a:cs typeface="+mn-cs"/>
                        </a:rPr>
                        <a:t>Chairman &amp; CEO, Monarch Quantum</a:t>
                      </a:r>
                    </a:p>
                  </a:txBody>
                  <a:tcPr/>
                </a:tc>
                <a:extLst>
                  <a:ext uri="{0D108BD9-81ED-4DB2-BD59-A6C34878D82A}">
                    <a16:rowId xmlns:a16="http://schemas.microsoft.com/office/drawing/2014/main" val="3498675768"/>
                  </a:ext>
                </a:extLst>
              </a:tr>
              <a:tr h="180340">
                <a:tc>
                  <a:txBody>
                    <a:bodyPr/>
                    <a:lstStyle/>
                    <a:p>
                      <a:pPr algn="ctr"/>
                      <a:r>
                        <a:rPr lang="en-US" dirty="0"/>
                        <a:t>6:00PM</a:t>
                      </a:r>
                    </a:p>
                  </a:txBody>
                  <a:tcPr anchor="ctr"/>
                </a:tc>
                <a:tc>
                  <a:txBody>
                    <a:bodyPr/>
                    <a:lstStyle/>
                    <a:p>
                      <a:r>
                        <a:rPr lang="en-US" dirty="0"/>
                        <a:t>Q&amp;A Session</a:t>
                      </a:r>
                    </a:p>
                  </a:txBody>
                  <a:tcPr/>
                </a:tc>
                <a:extLst>
                  <a:ext uri="{0D108BD9-81ED-4DB2-BD59-A6C34878D82A}">
                    <a16:rowId xmlns:a16="http://schemas.microsoft.com/office/drawing/2014/main" val="3495320509"/>
                  </a:ext>
                </a:extLst>
              </a:tr>
              <a:tr h="0">
                <a:tc>
                  <a:txBody>
                    <a:bodyPr/>
                    <a:lstStyle/>
                    <a:p>
                      <a:pPr algn="ctr"/>
                      <a:r>
                        <a:rPr lang="en-US" dirty="0"/>
                        <a:t>6:30PM</a:t>
                      </a:r>
                    </a:p>
                  </a:txBody>
                  <a:tcPr anchor="ctr"/>
                </a:tc>
                <a:tc>
                  <a:txBody>
                    <a:bodyPr/>
                    <a:lstStyle/>
                    <a:p>
                      <a:r>
                        <a:rPr lang="en-US" dirty="0"/>
                        <a:t>Meeting Close</a:t>
                      </a:r>
                    </a:p>
                  </a:txBody>
                  <a:tcPr/>
                </a:tc>
                <a:extLst>
                  <a:ext uri="{0D108BD9-81ED-4DB2-BD59-A6C34878D82A}">
                    <a16:rowId xmlns:a16="http://schemas.microsoft.com/office/drawing/2014/main" val="4125364010"/>
                  </a:ext>
                </a:extLst>
              </a:tr>
            </a:tbl>
          </a:graphicData>
        </a:graphic>
      </p:graphicFrame>
      <p:pic>
        <p:nvPicPr>
          <p:cNvPr id="3" name="Picture 2">
            <a:extLst>
              <a:ext uri="{FF2B5EF4-FFF2-40B4-BE49-F238E27FC236}">
                <a16:creationId xmlns:a16="http://schemas.microsoft.com/office/drawing/2014/main" id="{854FA52D-D336-626E-ADE5-5676D0EAFC1C}"/>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6A628F3A-07C1-2CED-3069-9F3286ED2BCD}"/>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8617FB-6372-C793-FCD0-06F4F5CF7D56}"/>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3">
            <a:extLst>
              <a:ext uri="{FF2B5EF4-FFF2-40B4-BE49-F238E27FC236}">
                <a16:creationId xmlns:a16="http://schemas.microsoft.com/office/drawing/2014/main" id="{A2E72BCB-F837-73B1-BB31-8A0BA6F35C57}"/>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
        <p:nvSpPr>
          <p:cNvPr id="7" name="TextBox 1">
            <a:extLst>
              <a:ext uri="{FF2B5EF4-FFF2-40B4-BE49-F238E27FC236}">
                <a16:creationId xmlns:a16="http://schemas.microsoft.com/office/drawing/2014/main" id="{79AA8287-BE82-598A-92B2-E2891E9D9C58}"/>
              </a:ext>
            </a:extLst>
          </p:cNvPr>
          <p:cNvSpPr txBox="1"/>
          <p:nvPr/>
        </p:nvSpPr>
        <p:spPr>
          <a:xfrm>
            <a:off x="4434407" y="1453524"/>
            <a:ext cx="2743199"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FF0000"/>
                </a:solidFill>
                <a:ea typeface="Calibri"/>
                <a:cs typeface="Calibri"/>
              </a:rPr>
              <a:t>START RECORDING</a:t>
            </a:r>
          </a:p>
        </p:txBody>
      </p:sp>
      <p:pic>
        <p:nvPicPr>
          <p:cNvPr id="9" name="Picture 8">
            <a:extLst>
              <a:ext uri="{FF2B5EF4-FFF2-40B4-BE49-F238E27FC236}">
                <a16:creationId xmlns:a16="http://schemas.microsoft.com/office/drawing/2014/main" id="{A13E0E1D-56A2-43C4-9671-ACFA19B0CD3D}"/>
              </a:ext>
            </a:extLst>
          </p:cNvPr>
          <p:cNvPicPr>
            <a:picLocks noChangeAspect="1"/>
          </p:cNvPicPr>
          <p:nvPr/>
        </p:nvPicPr>
        <p:blipFill>
          <a:blip r:embed="rId4"/>
          <a:stretch>
            <a:fillRect/>
          </a:stretch>
        </p:blipFill>
        <p:spPr>
          <a:xfrm>
            <a:off x="3891787" y="168391"/>
            <a:ext cx="7766977" cy="1060796"/>
          </a:xfrm>
          <a:prstGeom prst="rect">
            <a:avLst/>
          </a:prstGeom>
        </p:spPr>
      </p:pic>
    </p:spTree>
    <p:extLst>
      <p:ext uri="{BB962C8B-B14F-4D97-AF65-F5344CB8AC3E}">
        <p14:creationId xmlns:p14="http://schemas.microsoft.com/office/powerpoint/2010/main" val="3054589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7DD4F-3948-C000-CE7B-E41F5AE638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D30F48-8C5E-E0EB-E5EB-3DFB0FAE20B9}"/>
              </a:ext>
            </a:extLst>
          </p:cNvPr>
          <p:cNvPicPr>
            <a:picLocks noChangeAspect="1"/>
          </p:cNvPicPr>
          <p:nvPr/>
        </p:nvPicPr>
        <p:blipFill>
          <a:blip r:embed="rId2"/>
          <a:stretch>
            <a:fillRect/>
          </a:stretch>
        </p:blipFill>
        <p:spPr>
          <a:xfrm>
            <a:off x="0" y="0"/>
            <a:ext cx="3780302" cy="1609344"/>
          </a:xfrm>
          <a:prstGeom prst="rect">
            <a:avLst/>
          </a:prstGeom>
        </p:spPr>
      </p:pic>
      <p:sp>
        <p:nvSpPr>
          <p:cNvPr id="4" name="Rectangle 3">
            <a:extLst>
              <a:ext uri="{FF2B5EF4-FFF2-40B4-BE49-F238E27FC236}">
                <a16:creationId xmlns:a16="http://schemas.microsoft.com/office/drawing/2014/main" id="{B4FEF642-996F-5604-7CE2-112D04A92F00}"/>
              </a:ext>
            </a:extLst>
          </p:cNvPr>
          <p:cNvSpPr/>
          <p:nvPr/>
        </p:nvSpPr>
        <p:spPr>
          <a:xfrm>
            <a:off x="11393424" y="-100584"/>
            <a:ext cx="877824" cy="7031736"/>
          </a:xfrm>
          <a:prstGeom prst="rect">
            <a:avLst/>
          </a:prstGeom>
          <a:solidFill>
            <a:srgbClr val="344A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42A9B1-3948-C76C-9BD4-C8AD8D235287}"/>
              </a:ext>
            </a:extLst>
          </p:cNvPr>
          <p:cNvSpPr/>
          <p:nvPr/>
        </p:nvSpPr>
        <p:spPr>
          <a:xfrm>
            <a:off x="11393424" y="5029200"/>
            <a:ext cx="877824" cy="1207008"/>
          </a:xfrm>
          <a:prstGeom prst="rect">
            <a:avLst/>
          </a:prstGeom>
          <a:solidFill>
            <a:srgbClr val="1EA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8BE219A-4526-CF84-8709-0BF7C8A8961B}"/>
              </a:ext>
            </a:extLst>
          </p:cNvPr>
          <p:cNvSpPr>
            <a:spLocks noGrp="1"/>
          </p:cNvSpPr>
          <p:nvPr/>
        </p:nvSpPr>
        <p:spPr>
          <a:xfrm>
            <a:off x="1847881" y="2170149"/>
            <a:ext cx="8496238" cy="608013"/>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a:r>
              <a:rPr lang="en-US" sz="3600" dirty="0">
                <a:solidFill>
                  <a:schemeClr val="tx1"/>
                </a:solidFill>
                <a:latin typeface="+mn-lt"/>
              </a:rPr>
              <a:t>Thank you to Our Speaker</a:t>
            </a:r>
          </a:p>
        </p:txBody>
      </p:sp>
      <p:sp>
        <p:nvSpPr>
          <p:cNvPr id="8" name="TextBox 5">
            <a:extLst>
              <a:ext uri="{FF2B5EF4-FFF2-40B4-BE49-F238E27FC236}">
                <a16:creationId xmlns:a16="http://schemas.microsoft.com/office/drawing/2014/main" id="{6959741B-C848-E3FE-5D3E-117B25ADD526}"/>
              </a:ext>
            </a:extLst>
          </p:cNvPr>
          <p:cNvSpPr txBox="1"/>
          <p:nvPr/>
        </p:nvSpPr>
        <p:spPr>
          <a:xfrm>
            <a:off x="2027094" y="2903505"/>
            <a:ext cx="7888480" cy="20928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600" b="1" dirty="0"/>
              <a:t>Tim Day</a:t>
            </a:r>
          </a:p>
          <a:p>
            <a:pPr algn="ctr"/>
            <a:r>
              <a:rPr lang="en-US" sz="3200" dirty="0"/>
              <a:t>Chairman &amp; CEO</a:t>
            </a:r>
          </a:p>
          <a:p>
            <a:pPr algn="ctr"/>
            <a:r>
              <a:rPr lang="en-US" sz="3200" i="1" dirty="0"/>
              <a:t>Monarch Quantum</a:t>
            </a:r>
            <a:r>
              <a:rPr lang="en-US" sz="2800" dirty="0"/>
              <a:t>​</a:t>
            </a:r>
            <a:endParaRPr lang="en-US" sz="5400" spc="-100" dirty="0">
              <a:ea typeface="+mj-ea"/>
              <a:cs typeface="+mj-cs"/>
            </a:endParaRPr>
          </a:p>
        </p:txBody>
      </p:sp>
      <p:sp>
        <p:nvSpPr>
          <p:cNvPr id="9" name="TextBox 13">
            <a:extLst>
              <a:ext uri="{FF2B5EF4-FFF2-40B4-BE49-F238E27FC236}">
                <a16:creationId xmlns:a16="http://schemas.microsoft.com/office/drawing/2014/main" id="{808CB091-D0B1-4E4C-46B5-20647076CE29}"/>
              </a:ext>
            </a:extLst>
          </p:cNvPr>
          <p:cNvSpPr txBox="1"/>
          <p:nvPr/>
        </p:nvSpPr>
        <p:spPr>
          <a:xfrm>
            <a:off x="1599733" y="6453465"/>
            <a:ext cx="8992534"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a:cs typeface="Garamond"/>
              </a:rPr>
              <a:t>To learn more about, or to join the OSSC, please visit our website at </a:t>
            </a:r>
            <a:r>
              <a:rPr lang="en-US" sz="1600" dirty="0">
                <a:cs typeface="Garamond"/>
                <a:hlinkClick r:id="rId3"/>
              </a:rPr>
              <a:t>www.ossc.org</a:t>
            </a:r>
            <a:r>
              <a:rPr lang="en-US" sz="1600" dirty="0">
                <a:cs typeface="Garamond"/>
              </a:rPr>
              <a:t>.</a:t>
            </a:r>
          </a:p>
        </p:txBody>
      </p:sp>
    </p:spTree>
    <p:extLst>
      <p:ext uri="{BB962C8B-B14F-4D97-AF65-F5344CB8AC3E}">
        <p14:creationId xmlns:p14="http://schemas.microsoft.com/office/powerpoint/2010/main" val="1170153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53220634BCF8408045C2F6C3366D0A" ma:contentTypeVersion="12" ma:contentTypeDescription="Create a new document." ma:contentTypeScope="" ma:versionID="1bee38ce0699547e7423108147a96a39">
  <xsd:schema xmlns:xsd="http://www.w3.org/2001/XMLSchema" xmlns:xs="http://www.w3.org/2001/XMLSchema" xmlns:p="http://schemas.microsoft.com/office/2006/metadata/properties" xmlns:ns2="4c7b1e6a-8574-4642-a822-8da6be39615f" xmlns:ns3="9be2a27a-2e18-4fc5-b1fe-14b53e607487" targetNamespace="http://schemas.microsoft.com/office/2006/metadata/properties" ma:root="true" ma:fieldsID="56375ae9e8d60050718b25e3e1fc6928" ns2:_="" ns3:_="">
    <xsd:import namespace="4c7b1e6a-8574-4642-a822-8da6be39615f"/>
    <xsd:import namespace="9be2a27a-2e18-4fc5-b1fe-14b53e60748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b1e6a-8574-4642-a822-8da6be3961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35cfbd6-a94c-4eb6-8c00-7a9bab5f611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e2a27a-2e18-4fc5-b1fe-14b53e60748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fb9ff26-9e1c-458e-aa98-2f10240a4eba}" ma:internalName="TaxCatchAll" ma:showField="CatchAllData" ma:web="9be2a27a-2e18-4fc5-b1fe-14b53e6074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c7b1e6a-8574-4642-a822-8da6be39615f">
      <Terms xmlns="http://schemas.microsoft.com/office/infopath/2007/PartnerControls"/>
    </lcf76f155ced4ddcb4097134ff3c332f>
    <TaxCatchAll xmlns="9be2a27a-2e18-4fc5-b1fe-14b53e60748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7E8A17-403D-48CB-9199-1B274F1637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b1e6a-8574-4642-a822-8da6be39615f"/>
    <ds:schemaRef ds:uri="9be2a27a-2e18-4fc5-b1fe-14b53e6074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851658-8AC8-4C15-A7A5-4093E210E9BB}">
  <ds:schemaRefs>
    <ds:schemaRef ds:uri="http://purl.org/dc/dcmitype/"/>
    <ds:schemaRef ds:uri="http://www.w3.org/XML/1998/namespace"/>
    <ds:schemaRef ds:uri="9be2a27a-2e18-4fc5-b1fe-14b53e607487"/>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4c7b1e6a-8574-4642-a822-8da6be39615f"/>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EB08CCA0-1F62-4F7F-A810-75E0EBFF8E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29241</TotalTime>
  <Words>1101</Words>
  <Application>Microsoft Office PowerPoint</Application>
  <PresentationFormat>Widescreen</PresentationFormat>
  <Paragraphs>165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Garamond</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Donn Silberman</cp:lastModifiedBy>
  <cp:revision>361</cp:revision>
  <dcterms:created xsi:type="dcterms:W3CDTF">2026-07-28T05:04:37Z</dcterms:created>
  <dcterms:modified xsi:type="dcterms:W3CDTF">2026-10-10T23:21:00Z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0x0101009F53220634BCF8408045C2F6C3366D0A</vt:lpwstr>
  </property>
  <property fmtid="{D5CDD505-2E9C-101B-9397-08002B2CF9AE}" pid="3" name="MediaServiceImageTags">
    <vt:lpwstr/>
  </property>
</Properties>
</file>